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8" r:id="rId3"/>
    <p:sldId id="257" r:id="rId4"/>
    <p:sldId id="260" r:id="rId5"/>
    <p:sldId id="259"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277" autoAdjust="0"/>
    <p:restoredTop sz="94660"/>
  </p:normalViewPr>
  <p:slideViewPr>
    <p:cSldViewPr>
      <p:cViewPr varScale="1">
        <p:scale>
          <a:sx n="73" d="100"/>
          <a:sy n="73" d="100"/>
        </p:scale>
        <p:origin x="-174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A41CD9-267A-45B9-A4FF-D9326A83E045}" type="datetimeFigureOut">
              <a:rPr kumimoji="1" lang="ja-JP" altLang="en-US" smtClean="0"/>
              <a:t>2017/1/18</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3DA5D1-4382-441F-B2ED-FBD4574662B8}" type="slidenum">
              <a:rPr kumimoji="1" lang="ja-JP" altLang="en-US" smtClean="0"/>
              <a:t>‹#›</a:t>
            </a:fld>
            <a:endParaRPr kumimoji="1" lang="ja-JP" altLang="en-US"/>
          </a:p>
        </p:txBody>
      </p:sp>
    </p:spTree>
    <p:extLst>
      <p:ext uri="{BB962C8B-B14F-4D97-AF65-F5344CB8AC3E}">
        <p14:creationId xmlns:p14="http://schemas.microsoft.com/office/powerpoint/2010/main" val="356982758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F3DA5D1-4382-441F-B2ED-FBD4574662B8}" type="slidenum">
              <a:rPr kumimoji="1" lang="ja-JP" altLang="en-US" smtClean="0"/>
              <a:t>5</a:t>
            </a:fld>
            <a:endParaRPr kumimoji="1" lang="ja-JP" altLang="en-US"/>
          </a:p>
        </p:txBody>
      </p:sp>
    </p:spTree>
    <p:extLst>
      <p:ext uri="{BB962C8B-B14F-4D97-AF65-F5344CB8AC3E}">
        <p14:creationId xmlns:p14="http://schemas.microsoft.com/office/powerpoint/2010/main" val="29605521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2017/1/18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346961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2017/1/18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498114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2017/1/18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843340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2017/1/18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3197372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2017/1/18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2829716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4809F5FD-6025-442A-BCC9-CFAC964F37F8}" type="datetimeFigureOut">
              <a:rPr kumimoji="1" lang="ja-JP" altLang="en-US" smtClean="0"/>
              <a:t>2017/1/18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2392236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4809F5FD-6025-442A-BCC9-CFAC964F37F8}" type="datetimeFigureOut">
              <a:rPr kumimoji="1" lang="ja-JP" altLang="en-US" smtClean="0"/>
              <a:t>2017/1/18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255109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4809F5FD-6025-442A-BCC9-CFAC964F37F8}" type="datetimeFigureOut">
              <a:rPr kumimoji="1" lang="ja-JP" altLang="en-US" smtClean="0"/>
              <a:t>2017/1/18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30180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809F5FD-6025-442A-BCC9-CFAC964F37F8}" type="datetimeFigureOut">
              <a:rPr kumimoji="1" lang="ja-JP" altLang="en-US" smtClean="0"/>
              <a:t>2017/1/18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3594916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809F5FD-6025-442A-BCC9-CFAC964F37F8}" type="datetimeFigureOut">
              <a:rPr kumimoji="1" lang="ja-JP" altLang="en-US" smtClean="0"/>
              <a:t>2017/1/18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963060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809F5FD-6025-442A-BCC9-CFAC964F37F8}" type="datetimeFigureOut">
              <a:rPr kumimoji="1" lang="ja-JP" altLang="en-US" smtClean="0"/>
              <a:t>2017/1/18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426507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09F5FD-6025-442A-BCC9-CFAC964F37F8}" type="datetimeFigureOut">
              <a:rPr kumimoji="1" lang="ja-JP" altLang="en-US" smtClean="0"/>
              <a:t>2017/1/18</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383698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on </a:t>
            </a:r>
            <a:r>
              <a:rPr lang="en-US" altLang="ja-JP" dirty="0" smtClean="0"/>
              <a:t>Beam </a:t>
            </a:r>
            <a:r>
              <a:rPr lang="en-US" altLang="ja-JP" dirty="0"/>
              <a:t>Correspondence</a:t>
            </a:r>
            <a:endParaRPr kumimoji="1" lang="ja-JP" altLang="en-US" dirty="0"/>
          </a:p>
        </p:txBody>
      </p:sp>
      <p:sp>
        <p:nvSpPr>
          <p:cNvPr id="3" name="サブタイトル 2"/>
          <p:cNvSpPr>
            <a:spLocks noGrp="1"/>
          </p:cNvSpPr>
          <p:nvPr>
            <p:ph type="subTitle" idx="1"/>
          </p:nvPr>
        </p:nvSpPr>
        <p:spPr>
          <a:xfrm>
            <a:off x="611559" y="3886200"/>
            <a:ext cx="7568811" cy="1752600"/>
          </a:xfrm>
        </p:spPr>
        <p:txBody>
          <a:bodyPr/>
          <a:lstStyle/>
          <a:p>
            <a:r>
              <a:rPr lang="en-US" altLang="ja-JP" dirty="0" smtClean="0"/>
              <a:t>NTT DOCOMO, Samsung,</a:t>
            </a:r>
            <a:r>
              <a:rPr lang="ja-JP" altLang="en-US" dirty="0"/>
              <a:t> </a:t>
            </a:r>
            <a:r>
              <a:rPr lang="en-US" altLang="ja-JP" dirty="0" smtClean="0"/>
              <a:t>Mitsubishi Electric</a:t>
            </a:r>
            <a:r>
              <a:rPr lang="en-US" altLang="ja-JP" dirty="0"/>
              <a:t>, </a:t>
            </a:r>
            <a:r>
              <a:rPr lang="en-US" altLang="ja-JP" dirty="0" err="1" smtClean="0"/>
              <a:t>MediaTek</a:t>
            </a:r>
            <a:r>
              <a:rPr lang="en-US" altLang="ja-JP" dirty="0" smtClean="0"/>
              <a:t>, </a:t>
            </a:r>
            <a:r>
              <a:rPr lang="en-US" altLang="ja-JP" dirty="0" smtClean="0"/>
              <a:t>Sharp, OPPO, MTI, </a:t>
            </a:r>
            <a:r>
              <a:rPr lang="en-US" altLang="ja-JP" dirty="0"/>
              <a:t>[</a:t>
            </a:r>
            <a:r>
              <a:rPr lang="en-US" altLang="ja-JP" dirty="0" err="1"/>
              <a:t>InterDigital</a:t>
            </a:r>
            <a:r>
              <a:rPr lang="en-US" altLang="ja-JP" dirty="0"/>
              <a:t>], [</a:t>
            </a:r>
            <a:r>
              <a:rPr lang="en-US" altLang="ja-JP" dirty="0" smtClean="0"/>
              <a:t>CATT], [LG], </a:t>
            </a:r>
            <a:r>
              <a:rPr lang="en-US" altLang="ja-JP" dirty="0" smtClean="0"/>
              <a:t>[Huawei</a:t>
            </a:r>
            <a:r>
              <a:rPr lang="en-US" altLang="ja-JP" dirty="0" smtClean="0"/>
              <a:t>]..</a:t>
            </a:r>
            <a:endParaRPr kumimoji="1" lang="ja-JP" altLang="en-US" dirty="0"/>
          </a:p>
        </p:txBody>
      </p:sp>
      <p:sp>
        <p:nvSpPr>
          <p:cNvPr id="4" name="テキスト ボックス 3"/>
          <p:cNvSpPr txBox="1">
            <a:spLocks noChangeArrowheads="1"/>
          </p:cNvSpPr>
          <p:nvPr/>
        </p:nvSpPr>
        <p:spPr bwMode="auto">
          <a:xfrm>
            <a:off x="7380312" y="188913"/>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2400" dirty="0"/>
              <a:t>R1-1701351</a:t>
            </a:r>
            <a:endParaRPr lang="ja-JP" altLang="en-US" sz="2400" dirty="0">
              <a:solidFill>
                <a:srgbClr val="FF0000"/>
              </a:solidFill>
            </a:endParaRPr>
          </a:p>
        </p:txBody>
      </p:sp>
      <p:sp>
        <p:nvSpPr>
          <p:cNvPr id="5" name="テキスト ボックス 4"/>
          <p:cNvSpPr txBox="1">
            <a:spLocks noChangeArrowheads="1"/>
          </p:cNvSpPr>
          <p:nvPr/>
        </p:nvSpPr>
        <p:spPr bwMode="auto">
          <a:xfrm>
            <a:off x="179388" y="188913"/>
            <a:ext cx="551625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2400" dirty="0"/>
              <a:t>3GPP TSG RAN WG1 Meeting NR Ad-Hoc </a:t>
            </a:r>
            <a:endParaRPr lang="en-US" altLang="ja-JP" sz="2400" dirty="0" smtClean="0"/>
          </a:p>
          <a:p>
            <a:pPr eaLnBrk="1" hangingPunct="1">
              <a:spcBef>
                <a:spcPct val="0"/>
              </a:spcBef>
              <a:buFontTx/>
              <a:buNone/>
            </a:pPr>
            <a:r>
              <a:rPr lang="en-US" altLang="ja-JP" sz="2400" dirty="0" smtClean="0"/>
              <a:t>Spokane, USA, 16</a:t>
            </a:r>
            <a:r>
              <a:rPr lang="en-US" altLang="ja-JP" sz="2400" baseline="30000" dirty="0" smtClean="0"/>
              <a:t>th</a:t>
            </a:r>
            <a:r>
              <a:rPr lang="en-US" altLang="ja-JP" sz="2400" dirty="0" smtClean="0"/>
              <a:t> - 20</a:t>
            </a:r>
            <a:r>
              <a:rPr lang="en-US" altLang="ja-JP" sz="2400" baseline="30000" dirty="0" smtClean="0"/>
              <a:t>th</a:t>
            </a:r>
            <a:r>
              <a:rPr lang="en-US" altLang="ja-JP" sz="2400" dirty="0" smtClean="0"/>
              <a:t>  2016</a:t>
            </a:r>
          </a:p>
          <a:p>
            <a:pPr eaLnBrk="1" hangingPunct="1">
              <a:spcBef>
                <a:spcPct val="0"/>
              </a:spcBef>
              <a:buFontTx/>
              <a:buNone/>
            </a:pPr>
            <a:r>
              <a:rPr lang="en-US" altLang="ja-JP" sz="2400" dirty="0" smtClean="0"/>
              <a:t>Agenda </a:t>
            </a:r>
            <a:r>
              <a:rPr lang="en-US" altLang="ja-JP" sz="2400" dirty="0"/>
              <a:t>item </a:t>
            </a:r>
            <a:r>
              <a:rPr lang="en-US" altLang="ja-JP" sz="2400" dirty="0" smtClean="0"/>
              <a:t>5.1.2.2</a:t>
            </a:r>
            <a:endParaRPr lang="ja-JP" altLang="en-US" sz="2400" dirty="0"/>
          </a:p>
        </p:txBody>
      </p:sp>
    </p:spTree>
    <p:extLst>
      <p:ext uri="{BB962C8B-B14F-4D97-AF65-F5344CB8AC3E}">
        <p14:creationId xmlns:p14="http://schemas.microsoft.com/office/powerpoint/2010/main" val="41924408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Backgrounds(1/2</a:t>
            </a:r>
            <a:r>
              <a:rPr lang="en-US" altLang="ja-JP" dirty="0"/>
              <a:t>)</a:t>
            </a:r>
            <a:endParaRPr kumimoji="1" lang="ja-JP" altLang="en-US" dirty="0"/>
          </a:p>
        </p:txBody>
      </p:sp>
      <p:sp>
        <p:nvSpPr>
          <p:cNvPr id="3" name="コンテンツ プレースホルダー 2"/>
          <p:cNvSpPr>
            <a:spLocks noGrp="1"/>
          </p:cNvSpPr>
          <p:nvPr>
            <p:ph idx="1"/>
          </p:nvPr>
        </p:nvSpPr>
        <p:spPr/>
        <p:txBody>
          <a:bodyPr>
            <a:normAutofit fontScale="77500" lnSpcReduction="20000"/>
          </a:bodyPr>
          <a:lstStyle/>
          <a:p>
            <a:r>
              <a:rPr lang="en-US" altLang="ja-JP" b="1" u="sng" dirty="0"/>
              <a:t>Working assumption:</a:t>
            </a:r>
            <a:endParaRPr lang="ja-JP" altLang="ja-JP" b="1" u="sng" dirty="0"/>
          </a:p>
          <a:p>
            <a:pPr lvl="1"/>
            <a:r>
              <a:rPr lang="en-GB" altLang="ja-JP" dirty="0"/>
              <a:t>The followings are defined as </a:t>
            </a:r>
            <a:r>
              <a:rPr lang="en-US" altLang="ja-JP" dirty="0" err="1"/>
              <a:t>Tx</a:t>
            </a:r>
            <a:r>
              <a:rPr lang="en-US" altLang="ja-JP" dirty="0"/>
              <a:t>/Rx </a:t>
            </a:r>
            <a:r>
              <a:rPr lang="en-GB" altLang="ja-JP" dirty="0"/>
              <a:t>beam correspondence at TRP and UE :</a:t>
            </a:r>
            <a:endParaRPr lang="ja-JP" altLang="ja-JP" dirty="0"/>
          </a:p>
          <a:p>
            <a:pPr lvl="2"/>
            <a:r>
              <a:rPr lang="en-US" altLang="ja-JP" dirty="0" err="1"/>
              <a:t>Tx</a:t>
            </a:r>
            <a:r>
              <a:rPr lang="en-US" altLang="ja-JP" dirty="0"/>
              <a:t>/Rx beam </a:t>
            </a:r>
            <a:r>
              <a:rPr lang="en-GB" altLang="ja-JP" dirty="0"/>
              <a:t>correspondence </a:t>
            </a:r>
            <a:r>
              <a:rPr lang="en-US" altLang="ja-JP" dirty="0"/>
              <a:t>at TRP holds if at least one of the following is satisfied:</a:t>
            </a:r>
            <a:endParaRPr lang="ja-JP" altLang="ja-JP" dirty="0"/>
          </a:p>
          <a:p>
            <a:pPr lvl="3"/>
            <a:r>
              <a:rPr lang="en-US" altLang="ja-JP" dirty="0"/>
              <a:t>TRP is able to determine a TRP Rx beam for the uplink reception based on UE’s downlink measurement on TRP’s one or more </a:t>
            </a:r>
            <a:r>
              <a:rPr lang="en-US" altLang="ja-JP" dirty="0" err="1"/>
              <a:t>Tx</a:t>
            </a:r>
            <a:r>
              <a:rPr lang="en-US" altLang="ja-JP" dirty="0"/>
              <a:t> beams.</a:t>
            </a:r>
            <a:endParaRPr lang="ja-JP" altLang="ja-JP" dirty="0"/>
          </a:p>
          <a:p>
            <a:pPr lvl="3"/>
            <a:r>
              <a:rPr lang="en-GB" altLang="ja-JP" dirty="0"/>
              <a:t>TRP is able to determine a TRP </a:t>
            </a:r>
            <a:r>
              <a:rPr lang="en-GB" altLang="ja-JP" dirty="0" err="1"/>
              <a:t>Tx</a:t>
            </a:r>
            <a:r>
              <a:rPr lang="en-GB" altLang="ja-JP" dirty="0"/>
              <a:t> beam for the downlink transmission based on TRP’s uplink measurement on TRP’s one or more Rx beams</a:t>
            </a:r>
            <a:endParaRPr lang="ja-JP" altLang="ja-JP" dirty="0"/>
          </a:p>
          <a:p>
            <a:pPr lvl="2"/>
            <a:r>
              <a:rPr lang="en-US" altLang="ja-JP" dirty="0" err="1"/>
              <a:t>Tx</a:t>
            </a:r>
            <a:r>
              <a:rPr lang="en-US" altLang="ja-JP" dirty="0"/>
              <a:t>/Rx beam </a:t>
            </a:r>
            <a:r>
              <a:rPr lang="en-GB" altLang="ja-JP" dirty="0"/>
              <a:t>correspondence </a:t>
            </a:r>
            <a:r>
              <a:rPr lang="en-US" altLang="ja-JP" dirty="0"/>
              <a:t>at UE holds if at least one of the following is satisfied: </a:t>
            </a:r>
            <a:endParaRPr lang="ja-JP" altLang="ja-JP" dirty="0"/>
          </a:p>
          <a:p>
            <a:pPr lvl="3"/>
            <a:r>
              <a:rPr lang="en-US" altLang="ja-JP" dirty="0"/>
              <a:t>UE is able to determine a UE </a:t>
            </a:r>
            <a:r>
              <a:rPr lang="en-US" altLang="ja-JP" dirty="0" err="1"/>
              <a:t>Tx</a:t>
            </a:r>
            <a:r>
              <a:rPr lang="en-US" altLang="ja-JP" dirty="0"/>
              <a:t> beam for the uplink transmission based on UE’s downlink measurement on UE’s one or more Rx beams.</a:t>
            </a:r>
            <a:endParaRPr lang="ja-JP" altLang="ja-JP" dirty="0"/>
          </a:p>
          <a:p>
            <a:pPr lvl="3"/>
            <a:r>
              <a:rPr lang="en-GB" altLang="ja-JP" dirty="0"/>
              <a:t>UE is able to determine a UE Rx beam for the downlink reception based on TRP’s indication based on uplink measurement on UE’s one or more </a:t>
            </a:r>
            <a:r>
              <a:rPr lang="en-GB" altLang="ja-JP" dirty="0" err="1"/>
              <a:t>Tx</a:t>
            </a:r>
            <a:r>
              <a:rPr lang="en-GB" altLang="ja-JP" dirty="0"/>
              <a:t> beams.</a:t>
            </a:r>
            <a:endParaRPr lang="ja-JP" altLang="ja-JP" dirty="0"/>
          </a:p>
          <a:p>
            <a:pPr lvl="1"/>
            <a:r>
              <a:rPr lang="en-GB" altLang="ja-JP" dirty="0"/>
              <a:t>More refined definition can still be discussed</a:t>
            </a:r>
            <a:endParaRPr kumimoji="1" lang="ja-JP" altLang="en-US" dirty="0"/>
          </a:p>
        </p:txBody>
      </p:sp>
    </p:spTree>
    <p:extLst>
      <p:ext uri="{BB962C8B-B14F-4D97-AF65-F5344CB8AC3E}">
        <p14:creationId xmlns:p14="http://schemas.microsoft.com/office/powerpoint/2010/main" val="4218235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Backgrounds(2/2)</a:t>
            </a:r>
            <a:endParaRPr kumimoji="1" lang="ja-JP" altLang="en-US" dirty="0"/>
          </a:p>
        </p:txBody>
      </p:sp>
      <p:sp>
        <p:nvSpPr>
          <p:cNvPr id="3" name="コンテンツ プレースホルダー 2"/>
          <p:cNvSpPr>
            <a:spLocks noGrp="1"/>
          </p:cNvSpPr>
          <p:nvPr>
            <p:ph idx="1"/>
          </p:nvPr>
        </p:nvSpPr>
        <p:spPr/>
        <p:txBody>
          <a:bodyPr>
            <a:normAutofit fontScale="85000" lnSpcReduction="20000"/>
          </a:bodyPr>
          <a:lstStyle/>
          <a:p>
            <a:r>
              <a:rPr lang="en-US" altLang="ja-JP" b="1" u="sng" dirty="0"/>
              <a:t>Agreements:</a:t>
            </a:r>
            <a:endParaRPr lang="ja-JP" altLang="ja-JP" b="1" u="sng" dirty="0"/>
          </a:p>
          <a:p>
            <a:pPr lvl="1"/>
            <a:r>
              <a:rPr lang="en-US" altLang="ja-JP" dirty="0"/>
              <a:t>Companies are encouraged to refine the definition of beam correspondence, if necessary </a:t>
            </a:r>
            <a:endParaRPr lang="ja-JP" altLang="ja-JP" dirty="0"/>
          </a:p>
          <a:p>
            <a:pPr lvl="2"/>
            <a:r>
              <a:rPr lang="en-US" altLang="ja-JP" dirty="0"/>
              <a:t>Note: whether or not to introduce this definition in NR is a separate topic</a:t>
            </a:r>
            <a:endParaRPr lang="ja-JP" altLang="ja-JP" dirty="0"/>
          </a:p>
          <a:p>
            <a:pPr lvl="1"/>
            <a:r>
              <a:rPr lang="en-US" altLang="ja-JP" dirty="0"/>
              <a:t>Under the refined definition of beam correspondence (if any), study whether or not mechanism(s) for determining UE’s beam correspondence is needed. </a:t>
            </a:r>
            <a:endParaRPr lang="ja-JP" altLang="ja-JP" dirty="0"/>
          </a:p>
          <a:p>
            <a:pPr lvl="2"/>
            <a:r>
              <a:rPr lang="en-US" altLang="ja-JP" dirty="0"/>
              <a:t>the study may consider the following aspects - </a:t>
            </a:r>
            <a:endParaRPr lang="ja-JP" altLang="ja-JP" dirty="0"/>
          </a:p>
          <a:p>
            <a:pPr lvl="3"/>
            <a:r>
              <a:rPr lang="en-GB" altLang="ja-JP" dirty="0"/>
              <a:t>e.g. metrics to be considered SNR/Power (beam-quality), CSI, and others</a:t>
            </a:r>
            <a:endParaRPr lang="ja-JP" altLang="ja-JP" dirty="0"/>
          </a:p>
          <a:p>
            <a:pPr lvl="3"/>
            <a:r>
              <a:rPr lang="en-GB" altLang="ja-JP" dirty="0"/>
              <a:t>e.g. values of the metrics at which beam correspondence is declared</a:t>
            </a:r>
            <a:endParaRPr lang="ja-JP" altLang="ja-JP" dirty="0"/>
          </a:p>
          <a:p>
            <a:pPr lvl="3"/>
            <a:r>
              <a:rPr lang="en-GB" altLang="ja-JP" dirty="0"/>
              <a:t>e.g., complexity/overhead </a:t>
            </a:r>
            <a:endParaRPr lang="ja-JP" altLang="ja-JP" dirty="0"/>
          </a:p>
          <a:p>
            <a:pPr lvl="1"/>
            <a:r>
              <a:rPr lang="en-GB" altLang="ja-JP" dirty="0"/>
              <a:t>e.g., possibility of supporting reporting to the </a:t>
            </a:r>
            <a:r>
              <a:rPr lang="en-GB" altLang="ja-JP" dirty="0" err="1"/>
              <a:t>gNB</a:t>
            </a:r>
            <a:r>
              <a:rPr lang="en-GB" altLang="ja-JP" dirty="0"/>
              <a:t> about beam correspondence at the UE</a:t>
            </a:r>
            <a:endParaRPr kumimoji="1" lang="ja-JP" altLang="en-US" dirty="0"/>
          </a:p>
        </p:txBody>
      </p:sp>
    </p:spTree>
    <p:extLst>
      <p:ext uri="{BB962C8B-B14F-4D97-AF65-F5344CB8AC3E}">
        <p14:creationId xmlns:p14="http://schemas.microsoft.com/office/powerpoint/2010/main" val="28774385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Proposals(1/2)</a:t>
            </a:r>
            <a:endParaRPr kumimoji="1" lang="ja-JP" altLang="en-US" dirty="0"/>
          </a:p>
        </p:txBody>
      </p:sp>
      <p:sp>
        <p:nvSpPr>
          <p:cNvPr id="3" name="コンテンツ プレースホルダー 2"/>
          <p:cNvSpPr>
            <a:spLocks noGrp="1"/>
          </p:cNvSpPr>
          <p:nvPr>
            <p:ph idx="1"/>
          </p:nvPr>
        </p:nvSpPr>
        <p:spPr>
          <a:xfrm>
            <a:off x="0" y="1600200"/>
            <a:ext cx="8686800" cy="4525963"/>
          </a:xfrm>
        </p:spPr>
        <p:txBody>
          <a:bodyPr>
            <a:noAutofit/>
          </a:bodyPr>
          <a:lstStyle/>
          <a:p>
            <a:pPr lvl="1"/>
            <a:r>
              <a:rPr lang="en-GB" altLang="ja-JP" sz="1400" dirty="0"/>
              <a:t>The followings are defined as </a:t>
            </a:r>
            <a:r>
              <a:rPr lang="en-US" altLang="ja-JP" sz="1400" dirty="0" err="1"/>
              <a:t>Tx</a:t>
            </a:r>
            <a:r>
              <a:rPr lang="en-US" altLang="ja-JP" sz="1400" dirty="0"/>
              <a:t>/Rx </a:t>
            </a:r>
            <a:r>
              <a:rPr lang="en-GB" altLang="ja-JP" sz="1400" dirty="0"/>
              <a:t>beam correspondence at TRP and UE :</a:t>
            </a:r>
            <a:endParaRPr lang="ja-JP" altLang="ja-JP" sz="1400" dirty="0"/>
          </a:p>
          <a:p>
            <a:pPr lvl="2"/>
            <a:r>
              <a:rPr lang="en-US" altLang="ja-JP" sz="1400" dirty="0" err="1"/>
              <a:t>Tx</a:t>
            </a:r>
            <a:r>
              <a:rPr lang="en-US" altLang="ja-JP" sz="1400" dirty="0"/>
              <a:t>/Rx beam </a:t>
            </a:r>
            <a:r>
              <a:rPr lang="en-GB" altLang="ja-JP" sz="1400" dirty="0"/>
              <a:t>correspondence </a:t>
            </a:r>
            <a:r>
              <a:rPr lang="en-US" altLang="ja-JP" sz="1400" dirty="0"/>
              <a:t>at </a:t>
            </a:r>
            <a:r>
              <a:rPr lang="en-US" altLang="ja-JP" sz="1400" dirty="0" smtClean="0"/>
              <a:t>a TRP holds </a:t>
            </a:r>
            <a:r>
              <a:rPr lang="en-US" altLang="ja-JP" sz="1400" dirty="0"/>
              <a:t>if at least one of the following is satisfied:</a:t>
            </a:r>
            <a:endParaRPr lang="ja-JP" altLang="ja-JP" sz="1400" dirty="0"/>
          </a:p>
          <a:p>
            <a:pPr lvl="3"/>
            <a:r>
              <a:rPr lang="en-US" altLang="ja-JP" sz="1400" dirty="0" smtClean="0"/>
              <a:t>TRP is </a:t>
            </a:r>
            <a:r>
              <a:rPr lang="en-US" altLang="ja-JP" sz="1400" dirty="0"/>
              <a:t>able to </a:t>
            </a:r>
            <a:r>
              <a:rPr lang="en-US" altLang="ja-JP" sz="1400" dirty="0" smtClean="0"/>
              <a:t>determine a TRP Rx </a:t>
            </a:r>
            <a:r>
              <a:rPr lang="en-US" altLang="ja-JP" sz="1400" dirty="0"/>
              <a:t>beam for the </a:t>
            </a:r>
            <a:r>
              <a:rPr lang="en-US" altLang="ja-JP" sz="1400" dirty="0" smtClean="0"/>
              <a:t>uplink reception </a:t>
            </a:r>
            <a:r>
              <a:rPr lang="en-US" altLang="ja-JP" sz="1400" dirty="0"/>
              <a:t>based on </a:t>
            </a:r>
            <a:r>
              <a:rPr lang="en-US" altLang="ja-JP" sz="1400" dirty="0" smtClean="0"/>
              <a:t>UE’s downlink measurement </a:t>
            </a:r>
            <a:r>
              <a:rPr lang="en-US" altLang="ja-JP" sz="1400" dirty="0"/>
              <a:t>on </a:t>
            </a:r>
            <a:r>
              <a:rPr lang="en-US" altLang="ja-JP" sz="1400" dirty="0" smtClean="0"/>
              <a:t>TRP’s one </a:t>
            </a:r>
            <a:r>
              <a:rPr lang="en-US" altLang="ja-JP" sz="1400" dirty="0"/>
              <a:t>or more </a:t>
            </a:r>
            <a:r>
              <a:rPr lang="en-US" altLang="ja-JP" sz="1400" dirty="0" err="1"/>
              <a:t>Tx</a:t>
            </a:r>
            <a:r>
              <a:rPr lang="en-US" altLang="ja-JP" sz="1400" dirty="0"/>
              <a:t> </a:t>
            </a:r>
            <a:r>
              <a:rPr lang="en-US" altLang="ja-JP" sz="1400" dirty="0" smtClean="0"/>
              <a:t>beams </a:t>
            </a:r>
            <a:r>
              <a:rPr lang="en-US" altLang="ja-JP" sz="1400" dirty="0" smtClean="0">
                <a:solidFill>
                  <a:srgbClr val="FF0000"/>
                </a:solidFill>
              </a:rPr>
              <a:t>such that the achievable uplink performance metric with the determined TRP Rx beam and the achievable downlink performance metric with the best TRP </a:t>
            </a:r>
            <a:r>
              <a:rPr lang="en-US" altLang="ja-JP" sz="1400" dirty="0" err="1" smtClean="0">
                <a:solidFill>
                  <a:srgbClr val="FF0000"/>
                </a:solidFill>
              </a:rPr>
              <a:t>Tx</a:t>
            </a:r>
            <a:r>
              <a:rPr lang="en-US" altLang="ja-JP" sz="1400" dirty="0" smtClean="0">
                <a:solidFill>
                  <a:srgbClr val="FF0000"/>
                </a:solidFill>
              </a:rPr>
              <a:t> beam are comparable within a certain threshold</a:t>
            </a:r>
          </a:p>
          <a:p>
            <a:pPr lvl="3"/>
            <a:r>
              <a:rPr lang="en-GB" altLang="ja-JP" sz="1400" dirty="0" smtClean="0"/>
              <a:t>TRP </a:t>
            </a:r>
            <a:r>
              <a:rPr lang="en-GB" altLang="ja-JP" sz="1400" dirty="0"/>
              <a:t>is able to determine a TRP </a:t>
            </a:r>
            <a:r>
              <a:rPr lang="en-GB" altLang="ja-JP" sz="1400" dirty="0" err="1"/>
              <a:t>Tx</a:t>
            </a:r>
            <a:r>
              <a:rPr lang="en-GB" altLang="ja-JP" sz="1400" dirty="0"/>
              <a:t> beam for the downlink transmission based on TRP’s uplink measurement on TRP’s one or more Rx </a:t>
            </a:r>
            <a:r>
              <a:rPr lang="en-GB" altLang="ja-JP" sz="1400" dirty="0" smtClean="0"/>
              <a:t>beams </a:t>
            </a:r>
            <a:r>
              <a:rPr lang="en-GB" altLang="ja-JP" sz="1400" dirty="0" smtClean="0">
                <a:solidFill>
                  <a:srgbClr val="FF0000"/>
                </a:solidFill>
              </a:rPr>
              <a:t>such that the achievable downlink performance metric with the determined TRP </a:t>
            </a:r>
            <a:r>
              <a:rPr lang="en-GB" altLang="ja-JP" sz="1400" dirty="0" err="1" smtClean="0">
                <a:solidFill>
                  <a:srgbClr val="FF0000"/>
                </a:solidFill>
              </a:rPr>
              <a:t>Tx</a:t>
            </a:r>
            <a:r>
              <a:rPr lang="en-GB" altLang="ja-JP" sz="1400" dirty="0" smtClean="0">
                <a:solidFill>
                  <a:srgbClr val="FF0000"/>
                </a:solidFill>
              </a:rPr>
              <a:t> beam and the achievable uplink performance metric with the best TRP Rx beam are comparable within a certain threshold</a:t>
            </a:r>
            <a:endParaRPr lang="ja-JP" altLang="ja-JP" sz="1400" dirty="0">
              <a:solidFill>
                <a:srgbClr val="FF0000"/>
              </a:solidFill>
            </a:endParaRPr>
          </a:p>
          <a:p>
            <a:pPr lvl="2"/>
            <a:r>
              <a:rPr lang="en-US" altLang="ja-JP" sz="1400" dirty="0" err="1"/>
              <a:t>Tx</a:t>
            </a:r>
            <a:r>
              <a:rPr lang="en-US" altLang="ja-JP" sz="1400" dirty="0"/>
              <a:t>/Rx beam </a:t>
            </a:r>
            <a:r>
              <a:rPr lang="en-GB" altLang="ja-JP" sz="1400" dirty="0"/>
              <a:t>correspondence </a:t>
            </a:r>
            <a:r>
              <a:rPr lang="en-US" altLang="ja-JP" sz="1400" dirty="0"/>
              <a:t>at UE holds if at least one of the following is satisfied: </a:t>
            </a:r>
            <a:endParaRPr lang="ja-JP" altLang="ja-JP" sz="1400" dirty="0"/>
          </a:p>
          <a:p>
            <a:pPr lvl="3"/>
            <a:r>
              <a:rPr lang="en-US" altLang="ja-JP" sz="1400" dirty="0"/>
              <a:t>UE is able to determine a UE </a:t>
            </a:r>
            <a:r>
              <a:rPr lang="en-US" altLang="ja-JP" sz="1400" dirty="0" err="1"/>
              <a:t>Tx</a:t>
            </a:r>
            <a:r>
              <a:rPr lang="en-US" altLang="ja-JP" sz="1400" dirty="0"/>
              <a:t> beam for the uplink transmission based on UE’s downlink measurement on UE’s one or more Rx </a:t>
            </a:r>
            <a:r>
              <a:rPr lang="en-US" altLang="ja-JP" sz="1400" dirty="0" smtClean="0"/>
              <a:t>beams </a:t>
            </a:r>
            <a:r>
              <a:rPr lang="en-US" altLang="ja-JP" sz="1400" dirty="0" smtClean="0">
                <a:solidFill>
                  <a:srgbClr val="FF0000"/>
                </a:solidFill>
              </a:rPr>
              <a:t>such that the achievable uplink performance metric with the determined UE </a:t>
            </a:r>
            <a:r>
              <a:rPr lang="en-US" altLang="ja-JP" sz="1400" dirty="0" err="1" smtClean="0">
                <a:solidFill>
                  <a:srgbClr val="FF0000"/>
                </a:solidFill>
              </a:rPr>
              <a:t>Tx</a:t>
            </a:r>
            <a:r>
              <a:rPr lang="en-US" altLang="ja-JP" sz="1400" dirty="0" smtClean="0">
                <a:solidFill>
                  <a:srgbClr val="FF0000"/>
                </a:solidFill>
              </a:rPr>
              <a:t> beam and the achievable</a:t>
            </a:r>
            <a:r>
              <a:rPr lang="ja-JP" altLang="en-US" sz="1400" dirty="0">
                <a:solidFill>
                  <a:srgbClr val="FF0000"/>
                </a:solidFill>
              </a:rPr>
              <a:t> </a:t>
            </a:r>
            <a:r>
              <a:rPr lang="en-US" altLang="ja-JP" sz="1400" dirty="0" smtClean="0">
                <a:solidFill>
                  <a:srgbClr val="FF0000"/>
                </a:solidFill>
              </a:rPr>
              <a:t>downlink performance metric with the best UE Rx beam are comparable within a certain threshold</a:t>
            </a:r>
            <a:endParaRPr lang="ja-JP" altLang="ja-JP" sz="1400" dirty="0">
              <a:solidFill>
                <a:srgbClr val="FF0000"/>
              </a:solidFill>
            </a:endParaRPr>
          </a:p>
          <a:p>
            <a:pPr lvl="3"/>
            <a:r>
              <a:rPr lang="en-GB" altLang="ja-JP" sz="1400" dirty="0"/>
              <a:t>UE is able to determine a UE Rx beam for the downlink reception based on TRP’s indication based on uplink measurement on UE’s one or more </a:t>
            </a:r>
            <a:r>
              <a:rPr lang="en-GB" altLang="ja-JP" sz="1400" dirty="0" err="1"/>
              <a:t>Tx</a:t>
            </a:r>
            <a:r>
              <a:rPr lang="en-GB" altLang="ja-JP" sz="1400" dirty="0"/>
              <a:t> </a:t>
            </a:r>
            <a:r>
              <a:rPr lang="en-GB" altLang="ja-JP" sz="1400" dirty="0" smtClean="0"/>
              <a:t>beams </a:t>
            </a:r>
            <a:r>
              <a:rPr lang="en-GB" altLang="ja-JP" sz="1400" dirty="0" smtClean="0">
                <a:solidFill>
                  <a:srgbClr val="FF0000"/>
                </a:solidFill>
              </a:rPr>
              <a:t>such that the achievable downlink performance with the determined UE Rx beam and the achievable uplink performance metric with the best UE </a:t>
            </a:r>
            <a:r>
              <a:rPr lang="en-GB" altLang="ja-JP" sz="1400" dirty="0" err="1" smtClean="0">
                <a:solidFill>
                  <a:srgbClr val="FF0000"/>
                </a:solidFill>
              </a:rPr>
              <a:t>Tx</a:t>
            </a:r>
            <a:r>
              <a:rPr lang="en-GB" altLang="ja-JP" sz="1400" dirty="0" smtClean="0">
                <a:solidFill>
                  <a:srgbClr val="FF0000"/>
                </a:solidFill>
              </a:rPr>
              <a:t> beam are comparable within a certain threshold</a:t>
            </a:r>
          </a:p>
          <a:p>
            <a:pPr lvl="3"/>
            <a:r>
              <a:rPr lang="en-GB" altLang="ja-JP" sz="1400" dirty="0" smtClean="0">
                <a:solidFill>
                  <a:srgbClr val="FF0000"/>
                </a:solidFill>
              </a:rPr>
              <a:t>FFS  the performance metric and the threshold</a:t>
            </a:r>
            <a:endParaRPr lang="ja-JP" altLang="ja-JP" sz="1400" dirty="0">
              <a:solidFill>
                <a:srgbClr val="FF0000"/>
              </a:solidFill>
            </a:endParaRPr>
          </a:p>
          <a:p>
            <a:endParaRPr kumimoji="1" lang="ja-JP" altLang="en-US" sz="1400" dirty="0"/>
          </a:p>
        </p:txBody>
      </p:sp>
    </p:spTree>
    <p:extLst>
      <p:ext uri="{BB962C8B-B14F-4D97-AF65-F5344CB8AC3E}">
        <p14:creationId xmlns:p14="http://schemas.microsoft.com/office/powerpoint/2010/main" val="30297086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Proposals(2/2)</a:t>
            </a:r>
            <a:endParaRPr kumimoji="1" lang="ja-JP" altLang="en-US" dirty="0"/>
          </a:p>
        </p:txBody>
      </p:sp>
      <p:sp>
        <p:nvSpPr>
          <p:cNvPr id="3" name="コンテンツ プレースホルダー 2"/>
          <p:cNvSpPr>
            <a:spLocks noGrp="1"/>
          </p:cNvSpPr>
          <p:nvPr>
            <p:ph idx="1"/>
          </p:nvPr>
        </p:nvSpPr>
        <p:spPr>
          <a:xfrm>
            <a:off x="0" y="1412776"/>
            <a:ext cx="9140999" cy="4525963"/>
          </a:xfrm>
        </p:spPr>
        <p:txBody>
          <a:bodyPr>
            <a:noAutofit/>
          </a:bodyPr>
          <a:lstStyle/>
          <a:p>
            <a:r>
              <a:rPr lang="en-US" altLang="ja-JP" sz="1600" dirty="0" smtClean="0"/>
              <a:t>Support UE reporting of UE beam correspondence status to TRP.</a:t>
            </a:r>
          </a:p>
          <a:p>
            <a:pPr lvl="1"/>
            <a:r>
              <a:rPr lang="en-US" altLang="ja-JP" sz="1600" dirty="0" smtClean="0"/>
              <a:t>At least 2 status, e.g., UE has its beam correspondence or not, should be supported.</a:t>
            </a:r>
          </a:p>
          <a:p>
            <a:pPr lvl="1"/>
            <a:r>
              <a:rPr lang="en-US" altLang="ja-JP" sz="1600" dirty="0" smtClean="0"/>
              <a:t>RAN1 study potential performance metrics for determining UE beam correspondence status</a:t>
            </a:r>
          </a:p>
          <a:p>
            <a:pPr lvl="2"/>
            <a:r>
              <a:rPr lang="en-US" altLang="ja-JP" sz="1600" dirty="0"/>
              <a:t>e</a:t>
            </a:r>
            <a:r>
              <a:rPr lang="en-US" altLang="ja-JP" sz="1600" dirty="0" smtClean="0"/>
              <a:t>.g. best transmit/receive beam index, transmit/receive SNR, RSRP, etc.</a:t>
            </a:r>
          </a:p>
          <a:p>
            <a:pPr lvl="1"/>
            <a:r>
              <a:rPr lang="en-US" altLang="ja-JP" sz="1600" dirty="0" smtClean="0"/>
              <a:t>Performance requirements and test cases are studied in RAN4.</a:t>
            </a:r>
            <a:endParaRPr lang="en-US" altLang="ja-JP" sz="1600" strike="sngStrike" dirty="0" smtClean="0"/>
          </a:p>
          <a:p>
            <a:pPr lvl="1"/>
            <a:r>
              <a:rPr lang="en-US" altLang="ja-JP" sz="1600" dirty="0" smtClean="0"/>
              <a:t>UL </a:t>
            </a:r>
            <a:r>
              <a:rPr lang="en-US" altLang="ja-JP" sz="1600" dirty="0"/>
              <a:t>and DL beam management should support to determine beam correspondence status.</a:t>
            </a:r>
          </a:p>
          <a:p>
            <a:pPr marL="914400" lvl="2" indent="0">
              <a:buNone/>
            </a:pPr>
            <a:r>
              <a:rPr lang="en-US" altLang="ja-JP" sz="1600" dirty="0" smtClean="0"/>
              <a:t>e.g. UE </a:t>
            </a:r>
            <a:r>
              <a:rPr lang="en-US" altLang="ja-JP" sz="1600" dirty="0" err="1" smtClean="0"/>
              <a:t>Tx</a:t>
            </a:r>
            <a:r>
              <a:rPr lang="en-US" altLang="ja-JP" sz="1600" dirty="0" smtClean="0"/>
              <a:t> beam sweeping, informing UE of the best </a:t>
            </a:r>
            <a:r>
              <a:rPr lang="en-US" altLang="ja-JP" sz="1600" dirty="0" err="1" smtClean="0"/>
              <a:t>Tx</a:t>
            </a:r>
            <a:r>
              <a:rPr lang="en-US" altLang="ja-JP" sz="1600" dirty="0" smtClean="0"/>
              <a:t> beam, reciprocity based Rx beam selection by UE, comparison between the information from TRP and reciprocity based beam selection using the above performance metrics, and then beam correspondence status reporting to TRP.</a:t>
            </a:r>
          </a:p>
          <a:p>
            <a:pPr lvl="1"/>
            <a:r>
              <a:rPr lang="en-US" altLang="ja-JP" sz="1600" dirty="0" smtClean="0"/>
              <a:t>Beam correspondence status reporting</a:t>
            </a:r>
          </a:p>
          <a:p>
            <a:pPr lvl="2"/>
            <a:r>
              <a:rPr lang="en-US" altLang="ja-JP" sz="1600" dirty="0" smtClean="0"/>
              <a:t>FFS: one time, aperiodic or periodic</a:t>
            </a:r>
          </a:p>
          <a:p>
            <a:pPr lvl="2"/>
            <a:r>
              <a:rPr lang="en-US" altLang="ja-JP" sz="1600" dirty="0"/>
              <a:t>e</a:t>
            </a:r>
            <a:r>
              <a:rPr lang="en-US" altLang="ja-JP" sz="1600" dirty="0" smtClean="0"/>
              <a:t>.g. periodicity can be in the order of minute/hour, if periodic</a:t>
            </a:r>
            <a:endParaRPr lang="en-US" altLang="ja-JP" sz="1600" dirty="0"/>
          </a:p>
          <a:p>
            <a:r>
              <a:rPr lang="en-US" altLang="ja-JP" sz="1600" dirty="0" smtClean="0"/>
              <a:t>TRP can activate/deactivate UL  beam management based on UE beam correspondence status.</a:t>
            </a:r>
          </a:p>
          <a:p>
            <a:pPr lvl="1"/>
            <a:r>
              <a:rPr lang="en-US" altLang="ja-JP" sz="1600" dirty="0" smtClean="0"/>
              <a:t>UL beam management can be activated when UE beam correspondence status is negative</a:t>
            </a:r>
          </a:p>
          <a:p>
            <a:pPr lvl="1"/>
            <a:r>
              <a:rPr lang="en-US" altLang="ja-JP" sz="1600" dirty="0" smtClean="0"/>
              <a:t>FFS: signaling details</a:t>
            </a:r>
          </a:p>
        </p:txBody>
      </p:sp>
    </p:spTree>
    <p:extLst>
      <p:ext uri="{BB962C8B-B14F-4D97-AF65-F5344CB8AC3E}">
        <p14:creationId xmlns:p14="http://schemas.microsoft.com/office/powerpoint/2010/main" val="5338589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907</TotalTime>
  <Words>789</Words>
  <Application>Microsoft Office PowerPoint</Application>
  <PresentationFormat>画面に合わせる (4:3)</PresentationFormat>
  <Paragraphs>50</Paragraphs>
  <Slides>5</Slides>
  <Notes>1</Notes>
  <HiddenSlides>0</HiddenSlides>
  <MMClips>0</MMClips>
  <ScaleCrop>false</ScaleCrop>
  <HeadingPairs>
    <vt:vector size="4" baseType="variant">
      <vt:variant>
        <vt:lpstr>テーマ</vt:lpstr>
      </vt:variant>
      <vt:variant>
        <vt:i4>1</vt:i4>
      </vt:variant>
      <vt:variant>
        <vt:lpstr>スライド タイトル</vt:lpstr>
      </vt:variant>
      <vt:variant>
        <vt:i4>5</vt:i4>
      </vt:variant>
    </vt:vector>
  </HeadingPairs>
  <TitlesOfParts>
    <vt:vector size="6" baseType="lpstr">
      <vt:lpstr>Office ​​テーマ</vt:lpstr>
      <vt:lpstr>WF on Beam Correspondence</vt:lpstr>
      <vt:lpstr>Backgrounds(1/2)</vt:lpstr>
      <vt:lpstr>Backgrounds(2/2)</vt:lpstr>
      <vt:lpstr>Proposals(1/2)</vt:lpstr>
      <vt:lpstr>Proposals(2/2)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5649815</dc:creator>
  <cp:lastModifiedBy>5649815</cp:lastModifiedBy>
  <cp:revision>84</cp:revision>
  <dcterms:created xsi:type="dcterms:W3CDTF">2017-01-16T18:53:25Z</dcterms:created>
  <dcterms:modified xsi:type="dcterms:W3CDTF">2017-01-18T23:41:36Z</dcterms:modified>
</cp:coreProperties>
</file>