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sldIdLst>
    <p:sldId id="257" r:id="rId2"/>
    <p:sldId id="258" r:id="rId3"/>
    <p:sldId id="259" r:id="rId4"/>
    <p:sldId id="260" r:id="rId5"/>
    <p:sldId id="261" r:id="rId6"/>
    <p:sldId id="262" r:id="rId7"/>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1282"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D8A5B6-51FD-4B47-BEC5-09D1AC28F965}" type="datetimeFigureOut">
              <a:rPr lang="ko-KR" altLang="en-US" smtClean="0"/>
              <a:t>2017-01-17</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54E05B-DC32-4297-880F-A71D0F2A0C8C}" type="slidenum">
              <a:rPr lang="ko-KR" altLang="en-US" smtClean="0"/>
              <a:t>‹#›</a:t>
            </a:fld>
            <a:endParaRPr lang="ko-KR" altLang="en-US"/>
          </a:p>
        </p:txBody>
      </p:sp>
    </p:spTree>
    <p:extLst>
      <p:ext uri="{BB962C8B-B14F-4D97-AF65-F5344CB8AC3E}">
        <p14:creationId xmlns:p14="http://schemas.microsoft.com/office/powerpoint/2010/main" val="7839648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0DDA7803-1C58-4498-AFD4-74A766366295}" type="slidenum">
              <a:rPr lang="ko-KR" altLang="en-US" smtClean="0"/>
              <a:pPr/>
              <a:t>4</a:t>
            </a:fld>
            <a:endParaRPr lang="ko-KR" altLang="en-US"/>
          </a:p>
        </p:txBody>
      </p:sp>
    </p:spTree>
    <p:extLst>
      <p:ext uri="{BB962C8B-B14F-4D97-AF65-F5344CB8AC3E}">
        <p14:creationId xmlns:p14="http://schemas.microsoft.com/office/powerpoint/2010/main" val="2752601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0DDA7803-1C58-4498-AFD4-74A766366295}" type="slidenum">
              <a:rPr lang="ko-KR" altLang="en-US" smtClean="0"/>
              <a:pPr/>
              <a:t>5</a:t>
            </a:fld>
            <a:endParaRPr lang="ko-KR" altLang="en-US"/>
          </a:p>
        </p:txBody>
      </p:sp>
    </p:spTree>
    <p:extLst>
      <p:ext uri="{BB962C8B-B14F-4D97-AF65-F5344CB8AC3E}">
        <p14:creationId xmlns:p14="http://schemas.microsoft.com/office/powerpoint/2010/main" val="2334259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0528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9373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85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3141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048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956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4555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9375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7000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1081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A4E9FB-9978-4AFB-8E58-E80898A864E5}" type="datetimeFigureOut">
              <a:rPr lang="en-US" smtClean="0">
                <a:solidFill>
                  <a:prstClr val="black">
                    <a:tint val="75000"/>
                  </a:prstClr>
                </a:solidFill>
              </a:rPr>
              <a:pPr/>
              <a:t>1/17/2017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55D58F6-9139-4D24-849C-7170770C14E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5803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0"/>
            <a:fld id="{C8A4E9FB-9978-4AFB-8E58-E80898A864E5}" type="datetimeFigureOut">
              <a:rPr lang="en-US" smtClean="0">
                <a:solidFill>
                  <a:prstClr val="black">
                    <a:tint val="75000"/>
                  </a:prstClr>
                </a:solidFill>
              </a:rPr>
              <a:pPr latinLnBrk="0"/>
              <a:t>1/17/2017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0"/>
            <a:fld id="{755D58F6-9139-4D24-849C-7170770C14EE}" type="slidenum">
              <a:rPr lang="en-US" smtClean="0">
                <a:solidFill>
                  <a:prstClr val="black">
                    <a:tint val="75000"/>
                  </a:prstClr>
                </a:solidFill>
              </a:rPr>
              <a:pPr latinLnBrk="0"/>
              <a:t>‹#›</a:t>
            </a:fld>
            <a:endParaRPr lang="en-US">
              <a:solidFill>
                <a:prstClr val="black">
                  <a:tint val="75000"/>
                </a:prstClr>
              </a:solidFill>
            </a:endParaRPr>
          </a:p>
        </p:txBody>
      </p:sp>
    </p:spTree>
    <p:extLst>
      <p:ext uri="{BB962C8B-B14F-4D97-AF65-F5344CB8AC3E}">
        <p14:creationId xmlns:p14="http://schemas.microsoft.com/office/powerpoint/2010/main" val="36907365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975" y="2130425"/>
            <a:ext cx="8889477" cy="1470025"/>
          </a:xfrm>
        </p:spPr>
        <p:txBody>
          <a:bodyPr>
            <a:normAutofit/>
          </a:bodyPr>
          <a:lstStyle/>
          <a:p>
            <a:r>
              <a:rPr lang="en-US" dirty="0"/>
              <a:t>WF on </a:t>
            </a:r>
            <a:r>
              <a:rPr lang="en-US" dirty="0" smtClean="0"/>
              <a:t>Evaluation Assumption for Network Coordination</a:t>
            </a:r>
            <a:endParaRPr lang="en-US" dirty="0"/>
          </a:p>
        </p:txBody>
      </p:sp>
      <p:sp>
        <p:nvSpPr>
          <p:cNvPr id="3" name="Subtitle 2"/>
          <p:cNvSpPr>
            <a:spLocks noGrp="1"/>
          </p:cNvSpPr>
          <p:nvPr>
            <p:ph type="subTitle" idx="1"/>
          </p:nvPr>
        </p:nvSpPr>
        <p:spPr/>
        <p:txBody>
          <a:bodyPr/>
          <a:lstStyle/>
          <a:p>
            <a:r>
              <a:rPr lang="en-US" dirty="0" smtClean="0">
                <a:solidFill>
                  <a:schemeClr val="tx1"/>
                </a:solidFill>
              </a:rPr>
              <a:t>Huawei</a:t>
            </a:r>
            <a:r>
              <a:rPr lang="en-US" dirty="0">
                <a:solidFill>
                  <a:schemeClr val="tx1"/>
                </a:solidFill>
              </a:rPr>
              <a:t>, </a:t>
            </a:r>
            <a:r>
              <a:rPr lang="en-US" dirty="0" err="1" smtClean="0">
                <a:solidFill>
                  <a:schemeClr val="tx1"/>
                </a:solidFill>
              </a:rPr>
              <a:t>HiSilicon</a:t>
            </a:r>
            <a:r>
              <a:rPr lang="en-US" smtClean="0">
                <a:solidFill>
                  <a:schemeClr val="tx1"/>
                </a:solidFill>
              </a:rPr>
              <a:t>, </a:t>
            </a:r>
            <a:r>
              <a:rPr lang="en-US" smtClean="0">
                <a:solidFill>
                  <a:schemeClr val="tx1"/>
                </a:solidFill>
              </a:rPr>
              <a:t>Samsung</a:t>
            </a:r>
            <a:endParaRPr lang="en-US" dirty="0">
              <a:solidFill>
                <a:schemeClr val="tx1"/>
              </a:solidFill>
            </a:endParaRPr>
          </a:p>
        </p:txBody>
      </p:sp>
      <p:sp>
        <p:nvSpPr>
          <p:cNvPr id="4" name="テキスト ボックス 4"/>
          <p:cNvSpPr txBox="1">
            <a:spLocks noChangeArrowheads="1"/>
          </p:cNvSpPr>
          <p:nvPr/>
        </p:nvSpPr>
        <p:spPr bwMode="auto">
          <a:xfrm>
            <a:off x="153987" y="381000"/>
            <a:ext cx="4388766" cy="1323439"/>
          </a:xfrm>
          <a:prstGeom prst="rect">
            <a:avLst/>
          </a:prstGeom>
          <a:noFill/>
          <a:ln w="9525">
            <a:noFill/>
            <a:miter lim="800000"/>
            <a:headEnd/>
            <a:tailEnd/>
          </a:ln>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r>
              <a:rPr kumimoji="1" lang="en-US" altLang="zh-CN" sz="2000" dirty="0" smtClean="0">
                <a:solidFill>
                  <a:prstClr val="black"/>
                </a:solidFill>
              </a:rPr>
              <a:t>3GPP TSG RAN WG1 NR Ad Hoc Meeting</a:t>
            </a:r>
            <a:endParaRPr kumimoji="1" lang="zh-CN" altLang="zh-CN" sz="2000" dirty="0" smtClean="0">
              <a:solidFill>
                <a:prstClr val="black"/>
              </a:solidFill>
            </a:endParaRPr>
          </a:p>
          <a:p>
            <a:pPr lvl="0"/>
            <a:r>
              <a:rPr kumimoji="1" lang="en-US" altLang="zh-CN" sz="2000" dirty="0" smtClean="0">
                <a:solidFill>
                  <a:prstClr val="black"/>
                </a:solidFill>
              </a:rPr>
              <a:t>Spokane, USA, 16th-20th January 2017</a:t>
            </a:r>
          </a:p>
          <a:p>
            <a:pPr lvl="0"/>
            <a:r>
              <a:rPr kumimoji="1" lang="en-US" altLang="ja-JP" sz="2000" dirty="0" smtClean="0">
                <a:solidFill>
                  <a:prstClr val="black"/>
                </a:solidFill>
              </a:rPr>
              <a:t>Agenda item: 5.1.2.1</a:t>
            </a:r>
            <a:endParaRPr kumimoji="1" lang="ja-JP" altLang="en-US" sz="2000" dirty="0" smtClean="0">
              <a:solidFill>
                <a:prstClr val="black"/>
              </a:solidFill>
            </a:endParaRPr>
          </a:p>
          <a:p>
            <a:pPr eaLnBrk="1" latinLnBrk="0" hangingPunct="1"/>
            <a:endParaRPr kumimoji="1" lang="ja-JP" altLang="en-US" sz="2000" dirty="0">
              <a:solidFill>
                <a:prstClr val="black"/>
              </a:solidFill>
            </a:endParaRPr>
          </a:p>
        </p:txBody>
      </p:sp>
      <p:sp>
        <p:nvSpPr>
          <p:cNvPr id="5" name="テキスト ボックス 3"/>
          <p:cNvSpPr txBox="1">
            <a:spLocks noChangeArrowheads="1"/>
          </p:cNvSpPr>
          <p:nvPr/>
        </p:nvSpPr>
        <p:spPr bwMode="auto">
          <a:xfrm>
            <a:off x="7306574" y="381000"/>
            <a:ext cx="1928699" cy="461665"/>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pPr eaLnBrk="1" latinLnBrk="0" hangingPunct="1"/>
            <a:r>
              <a:rPr lang="sv-SE" altLang="ko-KR" sz="2400" dirty="0" smtClean="0">
                <a:solidFill>
                  <a:prstClr val="black"/>
                </a:solidFill>
                <a:ea typeface="Gulim" pitchFamily="34" charset="-127"/>
              </a:rPr>
              <a:t>R1-1701342</a:t>
            </a:r>
            <a:endParaRPr kumimoji="1" lang="ja-JP" altLang="en-US" sz="2400" dirty="0">
              <a:solidFill>
                <a:prstClr val="black"/>
              </a:solidFill>
            </a:endParaRPr>
          </a:p>
        </p:txBody>
      </p:sp>
    </p:spTree>
    <p:extLst>
      <p:ext uri="{BB962C8B-B14F-4D97-AF65-F5344CB8AC3E}">
        <p14:creationId xmlns:p14="http://schemas.microsoft.com/office/powerpoint/2010/main" val="40339286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33400"/>
          </a:xfrm>
        </p:spPr>
        <p:txBody>
          <a:bodyPr>
            <a:normAutofit fontScale="90000"/>
          </a:bodyPr>
          <a:lstStyle/>
          <a:p>
            <a:r>
              <a:rPr lang="en-US" sz="4000" dirty="0" smtClean="0"/>
              <a:t>Background and motivation</a:t>
            </a:r>
            <a:endParaRPr lang="en-US" sz="4000" dirty="0"/>
          </a:p>
        </p:txBody>
      </p:sp>
      <p:sp>
        <p:nvSpPr>
          <p:cNvPr id="3" name="Content Placeholder 2"/>
          <p:cNvSpPr>
            <a:spLocks noGrp="1"/>
          </p:cNvSpPr>
          <p:nvPr>
            <p:ph idx="1"/>
          </p:nvPr>
        </p:nvSpPr>
        <p:spPr>
          <a:xfrm>
            <a:off x="304800" y="838200"/>
            <a:ext cx="8534400" cy="5638800"/>
          </a:xfrm>
        </p:spPr>
        <p:txBody>
          <a:bodyPr>
            <a:noAutofit/>
          </a:bodyPr>
          <a:lstStyle/>
          <a:p>
            <a:pPr marL="0" indent="0">
              <a:buNone/>
            </a:pPr>
            <a:r>
              <a:rPr lang="en-US" altLang="ko-KR" sz="2400" dirty="0" smtClean="0"/>
              <a:t>Agreements at RAN1#87 </a:t>
            </a:r>
            <a:endParaRPr lang="en-US" altLang="ko-KR" sz="1600" b="1" u="sng" dirty="0" smtClean="0">
              <a:highlight>
                <a:srgbClr val="00FF00"/>
              </a:highlight>
              <a:latin typeface="Times" panose="02020603050405020304" pitchFamily="18" charset="0"/>
              <a:ea typeface="MS Mincho" panose="02020609040205080304" pitchFamily="49" charset="-128"/>
              <a:cs typeface="Times New Roman" panose="02020603050405020304" pitchFamily="18" charset="0"/>
            </a:endParaRPr>
          </a:p>
          <a:p>
            <a:pPr lvl="0"/>
            <a:r>
              <a:rPr lang="en-US" sz="2000" dirty="0"/>
              <a:t>For advanced receivers based on network coordination, system-level simulation are encouraged to be evaluated in NR study item</a:t>
            </a:r>
          </a:p>
          <a:p>
            <a:pPr lvl="0"/>
            <a:r>
              <a:rPr lang="en-US" sz="2000" dirty="0"/>
              <a:t>For system-level simulations, urban macro scenario, dense urban scenario excluding small cells, indoor hotspot scenario, and dense urban scenario including small cells with the same carrier frequency  are encouraged to be evaluated in NR study item</a:t>
            </a:r>
          </a:p>
          <a:p>
            <a:pPr lvl="0"/>
            <a:r>
              <a:rPr lang="en-US" sz="2000" dirty="0"/>
              <a:t>Simulation assumptions of TR 38.802 can be a starting point </a:t>
            </a:r>
          </a:p>
          <a:p>
            <a:pPr lvl="1"/>
            <a:r>
              <a:rPr lang="en-US" sz="1800" dirty="0"/>
              <a:t>FFS whether or not to further update the simulation assumptions</a:t>
            </a:r>
          </a:p>
          <a:p>
            <a:pPr lvl="0"/>
            <a:r>
              <a:rPr lang="en-US" sz="2000" dirty="0"/>
              <a:t>Details on additional information assumed in evaluations should be provided by each company </a:t>
            </a:r>
          </a:p>
          <a:p>
            <a:pPr marL="457200" lvl="1" indent="0">
              <a:buNone/>
            </a:pPr>
            <a:endParaRPr lang="en-US" altLang="ko-KR" sz="2000" dirty="0"/>
          </a:p>
        </p:txBody>
      </p:sp>
    </p:spTree>
    <p:extLst>
      <p:ext uri="{BB962C8B-B14F-4D97-AF65-F5344CB8AC3E}">
        <p14:creationId xmlns:p14="http://schemas.microsoft.com/office/powerpoint/2010/main" val="1436931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33400"/>
          </a:xfrm>
        </p:spPr>
        <p:txBody>
          <a:bodyPr>
            <a:normAutofit fontScale="90000"/>
          </a:bodyPr>
          <a:lstStyle/>
          <a:p>
            <a:r>
              <a:rPr lang="en-US" sz="4000" dirty="0" smtClean="0"/>
              <a:t>Proposal</a:t>
            </a:r>
            <a:endParaRPr lang="en-US" sz="4000" dirty="0"/>
          </a:p>
        </p:txBody>
      </p:sp>
      <p:sp>
        <p:nvSpPr>
          <p:cNvPr id="3" name="Content Placeholder 2"/>
          <p:cNvSpPr>
            <a:spLocks noGrp="1"/>
          </p:cNvSpPr>
          <p:nvPr>
            <p:ph idx="1"/>
          </p:nvPr>
        </p:nvSpPr>
        <p:spPr>
          <a:xfrm>
            <a:off x="304800" y="838200"/>
            <a:ext cx="8534400" cy="5638800"/>
          </a:xfrm>
        </p:spPr>
        <p:txBody>
          <a:bodyPr>
            <a:normAutofit/>
          </a:bodyPr>
          <a:lstStyle/>
          <a:p>
            <a:pPr marL="0" indent="0">
              <a:lnSpc>
                <a:spcPct val="100000"/>
              </a:lnSpc>
              <a:spcBef>
                <a:spcPts val="0"/>
              </a:spcBef>
              <a:buNone/>
            </a:pPr>
            <a:r>
              <a:rPr lang="en-US" altLang="ko-KR" sz="2400" dirty="0" smtClean="0">
                <a:latin typeface="Calibri" pitchFamily="34" charset="0"/>
                <a:cs typeface="Calibri" pitchFamily="34" charset="0"/>
              </a:rPr>
              <a:t>For performance evaluation of NR network coordination schemes, </a:t>
            </a:r>
          </a:p>
          <a:p>
            <a:pPr>
              <a:lnSpc>
                <a:spcPct val="100000"/>
              </a:lnSpc>
              <a:spcBef>
                <a:spcPts val="0"/>
              </a:spcBef>
              <a:buFont typeface="Wingdings" panose="05000000000000000000" pitchFamily="2" charset="2"/>
              <a:buChar char="§"/>
            </a:pPr>
            <a:r>
              <a:rPr lang="en-US" altLang="ko-KR" sz="2400" dirty="0" smtClean="0">
                <a:latin typeface="Calibri" pitchFamily="34" charset="0"/>
              </a:rPr>
              <a:t>100% outdoor users with speed of 30km/h and/or 60km/h can be considered in Urban macro scenario and Dense urban scenario including/excluding small cells with the same carrier frequency. </a:t>
            </a:r>
            <a:endParaRPr lang="en-US" altLang="ko-KR" sz="2200" dirty="0"/>
          </a:p>
          <a:p>
            <a:endParaRPr lang="en-US" altLang="ko-KR" sz="2400" dirty="0"/>
          </a:p>
          <a:p>
            <a:endParaRPr lang="en-US" altLang="ko-KR" sz="2400" dirty="0" smtClean="0"/>
          </a:p>
        </p:txBody>
      </p:sp>
    </p:spTree>
    <p:extLst>
      <p:ext uri="{BB962C8B-B14F-4D97-AF65-F5344CB8AC3E}">
        <p14:creationId xmlns:p14="http://schemas.microsoft.com/office/powerpoint/2010/main" val="5793017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600" dirty="0" smtClean="0"/>
              <a:t>Updated SLS </a:t>
            </a:r>
            <a:r>
              <a:rPr lang="en-US" altLang="ko-KR" sz="3600" dirty="0"/>
              <a:t>Simulation Assumptions </a:t>
            </a:r>
            <a:r>
              <a:rPr lang="en-US" altLang="ko-KR" sz="3600" dirty="0" smtClean="0"/>
              <a:t>(1/3)</a:t>
            </a:r>
            <a:endParaRPr lang="ko-KR" altLang="en-US" sz="3600" dirty="0"/>
          </a:p>
        </p:txBody>
      </p:sp>
      <p:graphicFrame>
        <p:nvGraphicFramePr>
          <p:cNvPr id="4" name="표 3"/>
          <p:cNvGraphicFramePr>
            <a:graphicFrameLocks noGrp="1"/>
          </p:cNvGraphicFramePr>
          <p:nvPr>
            <p:extLst>
              <p:ext uri="{D42A27DB-BD31-4B8C-83A1-F6EECF244321}">
                <p14:modId xmlns:p14="http://schemas.microsoft.com/office/powerpoint/2010/main" val="2028523980"/>
              </p:ext>
            </p:extLst>
          </p:nvPr>
        </p:nvGraphicFramePr>
        <p:xfrm>
          <a:off x="687512" y="1124744"/>
          <a:ext cx="7768975" cy="5675802"/>
        </p:xfrm>
        <a:graphic>
          <a:graphicData uri="http://schemas.openxmlformats.org/drawingml/2006/table">
            <a:tbl>
              <a:tblPr firstRow="1" firstCol="1" bandRow="1">
                <a:tableStyleId>{5940675A-B579-460E-94D1-54222C63F5DA}</a:tableStyleId>
              </a:tblPr>
              <a:tblGrid>
                <a:gridCol w="1370236"/>
                <a:gridCol w="2132913"/>
                <a:gridCol w="2132913"/>
                <a:gridCol w="2132913"/>
              </a:tblGrid>
              <a:tr h="324061">
                <a:tc>
                  <a:txBody>
                    <a:bodyPr/>
                    <a:lstStyle/>
                    <a:p>
                      <a:pPr algn="ctr">
                        <a:spcAft>
                          <a:spcPts val="900"/>
                        </a:spcAft>
                      </a:pPr>
                      <a:r>
                        <a:rPr lang="en-GB" sz="1200" b="1" dirty="0">
                          <a:effectLst/>
                        </a:rPr>
                        <a:t>Parameters</a:t>
                      </a:r>
                      <a:endParaRPr lang="ko-KR" sz="1200" b="1" dirty="0">
                        <a:effectLst/>
                        <a:latin typeface="Times New Roman"/>
                        <a:ea typeface="맑은 고딕"/>
                      </a:endParaRPr>
                    </a:p>
                  </a:txBody>
                  <a:tcPr marL="66359" marR="66359" marT="0" marB="0" anchor="ctr">
                    <a:solidFill>
                      <a:schemeClr val="bg1">
                        <a:lumMod val="85000"/>
                      </a:schemeClr>
                    </a:solidFill>
                  </a:tcPr>
                </a:tc>
                <a:tc>
                  <a:txBody>
                    <a:bodyPr/>
                    <a:lstStyle/>
                    <a:p>
                      <a:pPr algn="ctr">
                        <a:spcAft>
                          <a:spcPts val="900"/>
                        </a:spcAft>
                      </a:pPr>
                      <a:r>
                        <a:rPr lang="en-GB" sz="1200" b="1" dirty="0">
                          <a:effectLst/>
                        </a:rPr>
                        <a:t>Urban Macro</a:t>
                      </a:r>
                      <a:endParaRPr lang="ko-KR" sz="1200" b="1" dirty="0">
                        <a:effectLst/>
                        <a:latin typeface="Times New Roman"/>
                        <a:ea typeface="맑은 고딕"/>
                      </a:endParaRPr>
                    </a:p>
                  </a:txBody>
                  <a:tcPr marL="66359" marR="66359" marT="0" marB="0" anchor="ctr">
                    <a:solidFill>
                      <a:schemeClr val="bg1">
                        <a:lumMod val="85000"/>
                      </a:schemeClr>
                    </a:solidFill>
                  </a:tcPr>
                </a:tc>
                <a:tc>
                  <a:txBody>
                    <a:bodyPr/>
                    <a:lstStyle/>
                    <a:p>
                      <a:pPr algn="ctr">
                        <a:spcAft>
                          <a:spcPts val="900"/>
                        </a:spcAft>
                      </a:pPr>
                      <a:r>
                        <a:rPr lang="en-GB" sz="1200" b="1" dirty="0">
                          <a:effectLst/>
                        </a:rPr>
                        <a:t>Dense urban (Single or Dual layer)</a:t>
                      </a:r>
                      <a:endParaRPr lang="ko-KR" sz="1200" b="1" dirty="0">
                        <a:effectLst/>
                        <a:latin typeface="Times New Roman"/>
                        <a:ea typeface="맑은 고딕"/>
                      </a:endParaRPr>
                    </a:p>
                  </a:txBody>
                  <a:tcPr marL="66359" marR="66359"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b="1" smtClean="0">
                          <a:effectLst/>
                        </a:rPr>
                        <a:t>Indoor hotspot</a:t>
                      </a:r>
                      <a:endParaRPr lang="ko-KR" altLang="ko-KR" sz="1200" b="1" smtClean="0">
                        <a:effectLst/>
                        <a:latin typeface="Times New Roman"/>
                        <a:ea typeface="+mn-ea"/>
                      </a:endParaRPr>
                    </a:p>
                  </a:txBody>
                  <a:tcPr marL="66359" marR="66359" marT="0" marB="0" anchor="ctr">
                    <a:solidFill>
                      <a:schemeClr val="bg1">
                        <a:lumMod val="85000"/>
                      </a:schemeClr>
                    </a:solidFill>
                  </a:tcPr>
                </a:tc>
              </a:tr>
              <a:tr h="587360">
                <a:tc>
                  <a:txBody>
                    <a:bodyPr/>
                    <a:lstStyle/>
                    <a:p>
                      <a:pPr algn="ctr">
                        <a:spcAft>
                          <a:spcPts val="900"/>
                        </a:spcAft>
                      </a:pPr>
                      <a:r>
                        <a:rPr lang="en-GB" sz="1200" dirty="0">
                          <a:effectLst/>
                        </a:rPr>
                        <a:t>Carrier frequency</a:t>
                      </a:r>
                      <a:endParaRPr lang="ko-KR" sz="1200" dirty="0">
                        <a:effectLst/>
                        <a:latin typeface="Times New Roman"/>
                        <a:ea typeface="맑은 고딕"/>
                      </a:endParaRPr>
                    </a:p>
                  </a:txBody>
                  <a:tcPr marL="66359" marR="66359" marT="0" marB="0" anchor="ctr">
                    <a:noFill/>
                  </a:tcPr>
                </a:tc>
                <a:tc>
                  <a:txBody>
                    <a:bodyPr/>
                    <a:lstStyle/>
                    <a:p>
                      <a:pPr algn="ctr">
                        <a:spcAft>
                          <a:spcPts val="900"/>
                        </a:spcAft>
                      </a:pPr>
                      <a:r>
                        <a:rPr lang="en-GB" sz="1200" dirty="0">
                          <a:effectLst/>
                        </a:rPr>
                        <a:t>4GHz</a:t>
                      </a:r>
                      <a:endParaRPr lang="ko-KR" sz="1200" dirty="0">
                        <a:effectLst/>
                        <a:latin typeface="Times New Roman"/>
                        <a:ea typeface="맑은 고딕"/>
                      </a:endParaRPr>
                    </a:p>
                  </a:txBody>
                  <a:tcPr marL="66359" marR="66359" marT="0" marB="0" anchor="ctr">
                    <a:noFill/>
                  </a:tcPr>
                </a:tc>
                <a:tc>
                  <a:txBody>
                    <a:bodyPr/>
                    <a:lstStyle/>
                    <a:p>
                      <a:pPr algn="ctr">
                        <a:spcAft>
                          <a:spcPts val="900"/>
                        </a:spcAft>
                      </a:pPr>
                      <a:r>
                        <a:rPr lang="en-GB" sz="1200" dirty="0">
                          <a:effectLst/>
                        </a:rPr>
                        <a:t>Macro layer: 4GHz</a:t>
                      </a:r>
                      <a:endParaRPr lang="ko-KR" sz="1200" dirty="0">
                        <a:effectLst/>
                      </a:endParaRPr>
                    </a:p>
                    <a:p>
                      <a:pPr algn="ctr">
                        <a:spcAft>
                          <a:spcPts val="900"/>
                        </a:spcAft>
                      </a:pPr>
                      <a:r>
                        <a:rPr lang="en-GB" sz="1200" dirty="0">
                          <a:effectLst/>
                        </a:rPr>
                        <a:t>Small cell layer: 4GHz (co-channel)</a:t>
                      </a:r>
                      <a:endParaRPr lang="ko-KR" sz="1200" dirty="0">
                        <a:effectLst/>
                        <a:latin typeface="Times New Roman"/>
                        <a:ea typeface="맑은 고딕"/>
                      </a:endParaRPr>
                    </a:p>
                  </a:txBody>
                  <a:tcPr marL="66359" marR="66359" marT="0" marB="0" anchor="ctr">
                    <a:noFill/>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dirty="0" smtClean="0">
                          <a:effectLst/>
                        </a:rPr>
                        <a:t>4GHz, 30GHz</a:t>
                      </a:r>
                      <a:endParaRPr lang="ko-KR" altLang="ko-KR" sz="1200" dirty="0" smtClean="0">
                        <a:effectLst/>
                        <a:latin typeface="Times New Roman"/>
                        <a:ea typeface="+mn-ea"/>
                      </a:endParaRPr>
                    </a:p>
                  </a:txBody>
                  <a:tcPr marL="66359" marR="66359" marT="0" marB="0" anchor="ctr">
                    <a:noFill/>
                  </a:tcPr>
                </a:tc>
              </a:tr>
              <a:tr h="187815">
                <a:tc>
                  <a:txBody>
                    <a:bodyPr/>
                    <a:lstStyle/>
                    <a:p>
                      <a:pPr algn="ctr">
                        <a:spcAft>
                          <a:spcPts val="900"/>
                        </a:spcAft>
                      </a:pPr>
                      <a:r>
                        <a:rPr lang="en-GB" sz="1200" dirty="0">
                          <a:effectLst/>
                        </a:rPr>
                        <a:t>Subcarrier spacing</a:t>
                      </a:r>
                      <a:endParaRPr lang="ko-KR" sz="1200" dirty="0">
                        <a:effectLst/>
                        <a:latin typeface="Times New Roman"/>
                        <a:ea typeface="맑은 고딕"/>
                      </a:endParaRPr>
                    </a:p>
                  </a:txBody>
                  <a:tcPr marL="66359" marR="66359" marT="0" marB="0" anchor="ctr"/>
                </a:tc>
                <a:tc gridSpan="3">
                  <a:txBody>
                    <a:bodyPr/>
                    <a:lstStyle/>
                    <a:p>
                      <a:pPr algn="ctr">
                        <a:spcAft>
                          <a:spcPts val="900"/>
                        </a:spcAft>
                      </a:pPr>
                      <a:r>
                        <a:rPr lang="en-GB" sz="1200" dirty="0">
                          <a:effectLst/>
                        </a:rPr>
                        <a:t>15kHz</a:t>
                      </a:r>
                      <a:endParaRPr lang="ko-KR" sz="1200" dirty="0">
                        <a:effectLst/>
                        <a:latin typeface="Times New Roman"/>
                        <a:ea typeface="맑은 고딕"/>
                      </a:endParaRPr>
                    </a:p>
                  </a:txBody>
                  <a:tcPr marL="66359" marR="66359" marT="0" marB="0" anchor="ctr"/>
                </a:tc>
                <a:tc hMerge="1">
                  <a:txBody>
                    <a:bodyPr/>
                    <a:lstStyle/>
                    <a:p>
                      <a:pPr latinLnBrk="1"/>
                      <a:endParaRPr lang="ko-KR" altLang="en-US"/>
                    </a:p>
                  </a:txBody>
                  <a:tcPr/>
                </a:tc>
                <a:tc hMerge="1">
                  <a:txBody>
                    <a:bodyPr/>
                    <a:lstStyle/>
                    <a:p>
                      <a:pPr algn="ctr">
                        <a:spcAft>
                          <a:spcPts val="900"/>
                        </a:spcAft>
                      </a:pPr>
                      <a:endParaRPr lang="ko-KR" sz="1200" dirty="0">
                        <a:effectLst/>
                        <a:latin typeface="Times New Roman"/>
                        <a:ea typeface="맑은 고딕"/>
                      </a:endParaRPr>
                    </a:p>
                  </a:txBody>
                  <a:tcPr marL="66359" marR="66359" marT="0" marB="0" anchor="ctr"/>
                </a:tc>
              </a:tr>
              <a:tr h="187815">
                <a:tc>
                  <a:txBody>
                    <a:bodyPr/>
                    <a:lstStyle/>
                    <a:p>
                      <a:pPr algn="ctr">
                        <a:spcAft>
                          <a:spcPts val="900"/>
                        </a:spcAft>
                      </a:pPr>
                      <a:r>
                        <a:rPr lang="en-GB" sz="1200" dirty="0">
                          <a:effectLst/>
                        </a:rPr>
                        <a:t>System Bandwidth</a:t>
                      </a:r>
                      <a:endParaRPr lang="ko-KR" sz="1200" dirty="0">
                        <a:effectLst/>
                        <a:latin typeface="Times New Roman"/>
                        <a:ea typeface="맑은 고딕"/>
                      </a:endParaRPr>
                    </a:p>
                  </a:txBody>
                  <a:tcPr marL="66359" marR="66359" marT="0" marB="0" anchor="ctr"/>
                </a:tc>
                <a:tc gridSpan="3">
                  <a:txBody>
                    <a:bodyPr/>
                    <a:lstStyle/>
                    <a:p>
                      <a:pPr algn="ctr">
                        <a:spcAft>
                          <a:spcPts val="900"/>
                        </a:spcAft>
                      </a:pPr>
                      <a:r>
                        <a:rPr lang="en-GB" sz="1200" dirty="0">
                          <a:effectLst/>
                        </a:rPr>
                        <a:t>20MHz</a:t>
                      </a:r>
                      <a:endParaRPr lang="ko-KR" sz="1200" dirty="0">
                        <a:effectLst/>
                        <a:latin typeface="Times New Roman"/>
                        <a:ea typeface="맑은 고딕"/>
                      </a:endParaRPr>
                    </a:p>
                  </a:txBody>
                  <a:tcPr marL="66359" marR="66359" marT="0" marB="0" anchor="ctr"/>
                </a:tc>
                <a:tc hMerge="1">
                  <a:txBody>
                    <a:bodyPr/>
                    <a:lstStyle/>
                    <a:p>
                      <a:pPr latinLnBrk="1"/>
                      <a:endParaRPr lang="ko-KR" altLang="en-US"/>
                    </a:p>
                  </a:txBody>
                  <a:tcPr/>
                </a:tc>
                <a:tc hMerge="1">
                  <a:txBody>
                    <a:bodyPr/>
                    <a:lstStyle/>
                    <a:p>
                      <a:pPr algn="ctr">
                        <a:spcAft>
                          <a:spcPts val="900"/>
                        </a:spcAft>
                      </a:pPr>
                      <a:endParaRPr lang="ko-KR" sz="1200" dirty="0">
                        <a:effectLst/>
                        <a:latin typeface="Times New Roman"/>
                        <a:ea typeface="맑은 고딕"/>
                      </a:endParaRPr>
                    </a:p>
                  </a:txBody>
                  <a:tcPr marL="66359" marR="66359" marT="0" marB="0" anchor="ctr"/>
                </a:tc>
              </a:tr>
              <a:tr h="1134213">
                <a:tc>
                  <a:txBody>
                    <a:bodyPr/>
                    <a:lstStyle/>
                    <a:p>
                      <a:pPr algn="ctr">
                        <a:spcAft>
                          <a:spcPts val="900"/>
                        </a:spcAft>
                      </a:pPr>
                      <a:r>
                        <a:rPr lang="en-GB" sz="1200" dirty="0">
                          <a:effectLst/>
                        </a:rPr>
                        <a:t>Layout</a:t>
                      </a:r>
                      <a:endParaRPr lang="ko-KR" sz="1200" dirty="0">
                        <a:effectLst/>
                        <a:latin typeface="Times New Roman"/>
                        <a:ea typeface="맑은 고딕"/>
                      </a:endParaRPr>
                    </a:p>
                  </a:txBody>
                  <a:tcPr marL="66359" marR="66359" marT="0" marB="0" anchor="ctr"/>
                </a:tc>
                <a:tc>
                  <a:txBody>
                    <a:bodyPr/>
                    <a:lstStyle/>
                    <a:p>
                      <a:pPr algn="ctr">
                        <a:spcAft>
                          <a:spcPts val="900"/>
                        </a:spcAft>
                      </a:pPr>
                      <a:r>
                        <a:rPr lang="en-GB" sz="1200" dirty="0">
                          <a:effectLst/>
                        </a:rPr>
                        <a:t>Hexagonal grid, 3 sectors per site, 19 macro sites (optional: 7 macro sites, similar to that in SCE SI</a:t>
                      </a:r>
                      <a:endParaRPr lang="ko-KR" sz="1200" dirty="0">
                        <a:effectLst/>
                        <a:latin typeface="Times New Roman"/>
                        <a:ea typeface="맑은 고딕"/>
                      </a:endParaRPr>
                    </a:p>
                  </a:txBody>
                  <a:tcPr marL="66359" marR="66359" marT="0" marB="0" anchor="ctr"/>
                </a:tc>
                <a:tc>
                  <a:txBody>
                    <a:bodyPr/>
                    <a:lstStyle/>
                    <a:p>
                      <a:pPr algn="ctr">
                        <a:spcAft>
                          <a:spcPts val="900"/>
                        </a:spcAft>
                      </a:pPr>
                      <a:r>
                        <a:rPr lang="en-GB" sz="1200">
                          <a:effectLst/>
                        </a:rPr>
                        <a:t>Macro Layer: Hexagonal grid, 3 sectors per site, 19 macro sites (optional: 7 macro sites, similar to that in SCE SI)</a:t>
                      </a:r>
                      <a:br>
                        <a:rPr lang="en-GB" sz="1200">
                          <a:effectLst/>
                        </a:rPr>
                      </a:br>
                      <a:r>
                        <a:rPr lang="en-GB" sz="1200">
                          <a:effectLst/>
                        </a:rPr>
                        <a:t>Small cell layer: small cells uniformly random dropping within  macro geographical area</a:t>
                      </a:r>
                      <a:endParaRPr lang="ko-KR" sz="1200">
                        <a:effectLst/>
                        <a:latin typeface="Times New Roman"/>
                        <a:ea typeface="맑은 고딕"/>
                      </a:endParaRPr>
                    </a:p>
                  </a:txBody>
                  <a:tcPr marL="66359" marR="66359" marT="0" marB="0" anchor="ct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US" altLang="ko-KR" sz="1200" dirty="0" smtClean="0">
                          <a:effectLst/>
                        </a:rPr>
                        <a:t>Indoor floor: 12 BSs per</a:t>
                      </a:r>
                      <a:r>
                        <a:rPr lang="en-US" altLang="ko-KR" sz="1200" baseline="0" dirty="0" smtClean="0">
                          <a:effectLst/>
                        </a:rPr>
                        <a:t> 120m x 50m</a:t>
                      </a:r>
                    </a:p>
                  </a:txBody>
                  <a:tcPr marL="66359" marR="66359" marT="0" marB="0" anchor="ctr"/>
                </a:tc>
              </a:tr>
              <a:tr h="179648">
                <a:tc rowSpan="2">
                  <a:txBody>
                    <a:bodyPr/>
                    <a:lstStyle/>
                    <a:p>
                      <a:pPr algn="ctr">
                        <a:spcAft>
                          <a:spcPts val="900"/>
                        </a:spcAft>
                      </a:pPr>
                      <a:r>
                        <a:rPr lang="en-GB" sz="1200">
                          <a:effectLst/>
                        </a:rPr>
                        <a:t>ISD</a:t>
                      </a:r>
                      <a:endParaRPr lang="ko-KR" sz="1200">
                        <a:effectLst/>
                        <a:latin typeface="Times New Roman"/>
                        <a:ea typeface="맑은 고딕"/>
                      </a:endParaRPr>
                    </a:p>
                  </a:txBody>
                  <a:tcPr marL="66359" marR="66359" marT="0" marB="0" anchor="ctr"/>
                </a:tc>
                <a:tc>
                  <a:txBody>
                    <a:bodyPr/>
                    <a:lstStyle/>
                    <a:p>
                      <a:pPr algn="ctr">
                        <a:spcAft>
                          <a:spcPts val="900"/>
                        </a:spcAft>
                      </a:pPr>
                      <a:r>
                        <a:rPr lang="en-GB" sz="1200" dirty="0">
                          <a:effectLst/>
                        </a:rPr>
                        <a:t>500m</a:t>
                      </a:r>
                      <a:endParaRPr lang="ko-KR" sz="1200" dirty="0">
                        <a:effectLst/>
                        <a:latin typeface="Times New Roman"/>
                        <a:ea typeface="맑은 고딕"/>
                      </a:endParaRPr>
                    </a:p>
                  </a:txBody>
                  <a:tcPr marL="66359" marR="66359" marT="0" marB="0" anchor="ctr"/>
                </a:tc>
                <a:tc>
                  <a:txBody>
                    <a:bodyPr/>
                    <a:lstStyle/>
                    <a:p>
                      <a:pPr algn="ctr">
                        <a:spcAft>
                          <a:spcPts val="900"/>
                        </a:spcAft>
                      </a:pPr>
                      <a:r>
                        <a:rPr lang="en-GB" sz="1200" dirty="0">
                          <a:effectLst/>
                        </a:rPr>
                        <a:t>Macro layer: 200m</a:t>
                      </a:r>
                      <a:endParaRPr lang="ko-KR" sz="1200" dirty="0">
                        <a:effectLst/>
                        <a:latin typeface="Times New Roman"/>
                        <a:ea typeface="맑은 고딕"/>
                      </a:endParaRPr>
                    </a:p>
                  </a:txBody>
                  <a:tcPr marL="66359" marR="66359" marT="0" marB="0" anchor="ct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dirty="0" smtClean="0">
                          <a:effectLst/>
                        </a:rPr>
                        <a:t>20m</a:t>
                      </a:r>
                      <a:endParaRPr lang="ko-KR" altLang="ko-KR" sz="1200" dirty="0" smtClean="0">
                        <a:effectLst/>
                        <a:latin typeface="Times New Roman"/>
                        <a:ea typeface="+mn-ea"/>
                      </a:endParaRPr>
                    </a:p>
                  </a:txBody>
                  <a:tcPr marL="66359" marR="66359" marT="0" marB="0" anchor="ctr"/>
                </a:tc>
              </a:tr>
              <a:tr h="187815">
                <a:tc vMerge="1">
                  <a:txBody>
                    <a:bodyPr/>
                    <a:lstStyle/>
                    <a:p>
                      <a:pPr latinLnBrk="1"/>
                      <a:endParaRPr lang="ko-KR" altLang="en-US"/>
                    </a:p>
                  </a:txBody>
                  <a:tcPr/>
                </a:tc>
                <a:tc>
                  <a:txBody>
                    <a:bodyPr/>
                    <a:lstStyle/>
                    <a:p>
                      <a:endParaRPr lang="ko-KR" sz="1200" dirty="0">
                        <a:effectLst/>
                        <a:latin typeface="Times New Roman"/>
                      </a:endParaRPr>
                    </a:p>
                  </a:txBody>
                  <a:tcPr marL="66359" marR="66359" marT="0" marB="0" anchor="ctr"/>
                </a:tc>
                <a:tc>
                  <a:txBody>
                    <a:bodyPr/>
                    <a:lstStyle/>
                    <a:p>
                      <a:pPr algn="ctr">
                        <a:spcAft>
                          <a:spcPts val="900"/>
                        </a:spcAft>
                      </a:pPr>
                      <a:r>
                        <a:rPr lang="en-GB" sz="1200" dirty="0">
                          <a:effectLst/>
                        </a:rPr>
                        <a:t>Small cell layer: Randomly</a:t>
                      </a:r>
                      <a:endParaRPr lang="ko-KR" sz="1200" dirty="0">
                        <a:effectLst/>
                        <a:latin typeface="Times New Roman"/>
                        <a:ea typeface="맑은 고딕"/>
                      </a:endParaRPr>
                    </a:p>
                  </a:txBody>
                  <a:tcPr marL="66359" marR="66359" marT="0" marB="0" anchor="ctr"/>
                </a:tc>
                <a:tc>
                  <a:txBody>
                    <a:bodyPr/>
                    <a:lstStyle/>
                    <a:p>
                      <a:endParaRPr lang="ko-KR" sz="1200" dirty="0">
                        <a:effectLst/>
                        <a:latin typeface="Times New Roman"/>
                      </a:endParaRPr>
                    </a:p>
                  </a:txBody>
                  <a:tcPr marL="66359" marR="66359" marT="0" marB="0" anchor="ctr"/>
                </a:tc>
              </a:tr>
              <a:tr h="324061">
                <a:tc>
                  <a:txBody>
                    <a:bodyPr/>
                    <a:lstStyle/>
                    <a:p>
                      <a:pPr algn="ctr">
                        <a:spcAft>
                          <a:spcPts val="900"/>
                        </a:spcAft>
                      </a:pPr>
                      <a:r>
                        <a:rPr lang="en-GB" sz="1200">
                          <a:effectLst/>
                        </a:rPr>
                        <a:t>Number of Small Cell</a:t>
                      </a:r>
                      <a:endParaRPr lang="ko-KR" sz="1200">
                        <a:effectLst/>
                        <a:latin typeface="Times New Roman"/>
                        <a:ea typeface="맑은 고딕"/>
                      </a:endParaRPr>
                    </a:p>
                  </a:txBody>
                  <a:tcPr marL="66359" marR="66359" marT="0" marB="0" anchor="ctr"/>
                </a:tc>
                <a:tc>
                  <a:txBody>
                    <a:bodyPr/>
                    <a:lstStyle/>
                    <a:p>
                      <a:pPr algn="ctr">
                        <a:spcAft>
                          <a:spcPts val="900"/>
                        </a:spcAft>
                      </a:pPr>
                      <a:r>
                        <a:rPr lang="en-GB" sz="1200" dirty="0">
                          <a:effectLst/>
                        </a:rPr>
                        <a:t>-</a:t>
                      </a:r>
                      <a:endParaRPr lang="ko-KR" sz="1200" dirty="0">
                        <a:effectLst/>
                        <a:latin typeface="Times New Roman"/>
                        <a:ea typeface="맑은 고딕"/>
                      </a:endParaRPr>
                    </a:p>
                  </a:txBody>
                  <a:tcPr marL="66359" marR="66359" marT="0" marB="0" anchor="ctr"/>
                </a:tc>
                <a:tc>
                  <a:txBody>
                    <a:bodyPr/>
                    <a:lstStyle/>
                    <a:p>
                      <a:pPr algn="ctr">
                        <a:spcAft>
                          <a:spcPts val="900"/>
                        </a:spcAft>
                      </a:pPr>
                      <a:r>
                        <a:rPr lang="en-GB" sz="1200" dirty="0">
                          <a:effectLst/>
                        </a:rPr>
                        <a:t>3,9 (Optional)</a:t>
                      </a:r>
                      <a:endParaRPr lang="ko-KR" sz="1200" dirty="0">
                        <a:effectLst/>
                        <a:latin typeface="Times New Roman"/>
                        <a:ea typeface="맑은 고딕"/>
                      </a:endParaRPr>
                    </a:p>
                  </a:txBody>
                  <a:tcPr marL="66359" marR="66359" marT="0" marB="0" anchor="ct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US" altLang="ko-KR" sz="1200" baseline="0" dirty="0" smtClean="0">
                          <a:effectLst/>
                        </a:rPr>
                        <a:t>Candidate TRP numbers: 3,6,12</a:t>
                      </a:r>
                      <a:endParaRPr lang="ko-KR" altLang="ko-KR" sz="1200" dirty="0" smtClean="0">
                        <a:effectLst/>
                        <a:latin typeface="Times New Roman"/>
                        <a:ea typeface="+mn-ea"/>
                      </a:endParaRPr>
                    </a:p>
                  </a:txBody>
                  <a:tcPr marL="66359" marR="66359" marT="0" marB="0" anchor="ctr"/>
                </a:tc>
              </a:tr>
              <a:tr h="324061">
                <a:tc>
                  <a:txBody>
                    <a:bodyPr/>
                    <a:lstStyle/>
                    <a:p>
                      <a:pPr algn="ctr">
                        <a:spcAft>
                          <a:spcPts val="900"/>
                        </a:spcAft>
                      </a:pPr>
                      <a:r>
                        <a:rPr lang="en-GB" sz="1200" dirty="0">
                          <a:solidFill>
                            <a:schemeClr val="tx1"/>
                          </a:solidFill>
                          <a:effectLst/>
                        </a:rPr>
                        <a:t>Small cell TP dropping</a:t>
                      </a:r>
                      <a:endParaRPr lang="ko-KR" sz="1200" dirty="0">
                        <a:solidFill>
                          <a:schemeClr val="tx1"/>
                        </a:solidFill>
                        <a:effectLst/>
                        <a:latin typeface="Times New Roman"/>
                        <a:ea typeface="맑은 고딕"/>
                      </a:endParaRPr>
                    </a:p>
                  </a:txBody>
                  <a:tcPr marL="66359" marR="66359" marT="0" marB="0" anchor="ctr"/>
                </a:tc>
                <a:tc>
                  <a:txBody>
                    <a:bodyPr/>
                    <a:lstStyle/>
                    <a:p>
                      <a:pPr algn="ctr">
                        <a:spcAft>
                          <a:spcPts val="900"/>
                        </a:spcAft>
                      </a:pPr>
                      <a:r>
                        <a:rPr lang="en-GB" sz="1200" dirty="0">
                          <a:solidFill>
                            <a:schemeClr val="tx1"/>
                          </a:solidFill>
                          <a:effectLst/>
                        </a:rPr>
                        <a:t>-</a:t>
                      </a:r>
                      <a:endParaRPr lang="ko-KR" sz="1200" dirty="0">
                        <a:solidFill>
                          <a:schemeClr val="tx1"/>
                        </a:solidFill>
                        <a:effectLst/>
                        <a:latin typeface="Times New Roman"/>
                        <a:ea typeface="맑은 고딕"/>
                      </a:endParaRPr>
                    </a:p>
                  </a:txBody>
                  <a:tcPr marL="66359" marR="66359" marT="0" marB="0" anchor="ctr"/>
                </a:tc>
                <a:tc>
                  <a:txBody>
                    <a:bodyPr/>
                    <a:lstStyle/>
                    <a:p>
                      <a:pPr algn="ctr">
                        <a:spcAft>
                          <a:spcPts val="900"/>
                        </a:spcAft>
                      </a:pPr>
                      <a:r>
                        <a:rPr lang="en-GB" sz="1200" dirty="0">
                          <a:solidFill>
                            <a:schemeClr val="tx1"/>
                          </a:solidFill>
                          <a:effectLst/>
                        </a:rPr>
                        <a:t>According to TR 38.802</a:t>
                      </a:r>
                      <a:endParaRPr lang="ko-KR" sz="1200" dirty="0">
                        <a:solidFill>
                          <a:schemeClr val="tx1"/>
                        </a:solidFill>
                        <a:effectLst/>
                        <a:latin typeface="Times New Roman"/>
                        <a:ea typeface="맑은 고딕"/>
                      </a:endParaRPr>
                    </a:p>
                  </a:txBody>
                  <a:tcPr marL="66359" marR="66359" marT="0" marB="0" anchor="ctr">
                    <a:noFill/>
                  </a:tcPr>
                </a:tc>
                <a:tc>
                  <a:txBody>
                    <a:bodyPr/>
                    <a:lstStyle/>
                    <a:p>
                      <a:pPr algn="ctr">
                        <a:spcAft>
                          <a:spcPts val="900"/>
                        </a:spcAft>
                      </a:pPr>
                      <a:r>
                        <a:rPr lang="en-GB" sz="1200" dirty="0">
                          <a:solidFill>
                            <a:schemeClr val="tx1"/>
                          </a:solidFill>
                          <a:effectLst/>
                        </a:rPr>
                        <a:t>-</a:t>
                      </a:r>
                      <a:endParaRPr lang="ko-KR" sz="1200" dirty="0">
                        <a:solidFill>
                          <a:schemeClr val="tx1"/>
                        </a:solidFill>
                        <a:effectLst/>
                        <a:latin typeface="Times New Roman"/>
                        <a:ea typeface="맑은 고딕"/>
                      </a:endParaRPr>
                    </a:p>
                  </a:txBody>
                  <a:tcPr marL="66359" marR="66359" marT="0" marB="0" anchor="ctr">
                    <a:noFill/>
                  </a:tcPr>
                </a:tc>
              </a:tr>
              <a:tr h="351131">
                <a:tc>
                  <a:txBody>
                    <a:bodyPr/>
                    <a:lstStyle/>
                    <a:p>
                      <a:pPr algn="ctr">
                        <a:spcAft>
                          <a:spcPts val="900"/>
                        </a:spcAft>
                      </a:pPr>
                      <a:r>
                        <a:rPr lang="en-GB" sz="1200" dirty="0">
                          <a:solidFill>
                            <a:schemeClr val="tx1"/>
                          </a:solidFill>
                          <a:effectLst/>
                        </a:rPr>
                        <a:t>Minimum distances</a:t>
                      </a:r>
                      <a:endParaRPr lang="ko-KR" sz="1200" dirty="0">
                        <a:solidFill>
                          <a:schemeClr val="tx1"/>
                        </a:solidFill>
                        <a:effectLst/>
                        <a:latin typeface="Times New Roman"/>
                        <a:ea typeface="맑은 고딕"/>
                      </a:endParaRPr>
                    </a:p>
                  </a:txBody>
                  <a:tcPr marL="66359" marR="66359" marT="0" marB="0" anchor="ctr">
                    <a:noFill/>
                  </a:tcPr>
                </a:tc>
                <a:tc>
                  <a:txBody>
                    <a:bodyPr/>
                    <a:lstStyle/>
                    <a:p>
                      <a:pPr algn="ctr">
                        <a:spcAft>
                          <a:spcPts val="900"/>
                        </a:spcAft>
                      </a:pPr>
                      <a:r>
                        <a:rPr lang="en-GB" sz="1200" dirty="0" smtClean="0">
                          <a:solidFill>
                            <a:schemeClr val="tx1"/>
                          </a:solidFill>
                          <a:effectLst/>
                        </a:rPr>
                        <a:t>35m</a:t>
                      </a:r>
                      <a:endParaRPr lang="ko-KR" sz="1200" dirty="0">
                        <a:solidFill>
                          <a:schemeClr val="tx1"/>
                        </a:solidFill>
                        <a:effectLst/>
                        <a:latin typeface="Times New Roman"/>
                        <a:ea typeface="맑은 고딕"/>
                      </a:endParaRPr>
                    </a:p>
                  </a:txBody>
                  <a:tcPr marL="66359" marR="66359" marT="0" marB="0" anchor="ctr">
                    <a:noFill/>
                  </a:tcPr>
                </a:tc>
                <a:tc>
                  <a:txBody>
                    <a:bodyPr/>
                    <a:lstStyle/>
                    <a:p>
                      <a:pPr algn="ctr">
                        <a:spcAft>
                          <a:spcPts val="900"/>
                        </a:spcAft>
                      </a:pPr>
                      <a:r>
                        <a:rPr lang="en-US" altLang="ko-KR" sz="1200" kern="1200" dirty="0" smtClean="0">
                          <a:solidFill>
                            <a:schemeClr val="tx1"/>
                          </a:solidFill>
                          <a:effectLst/>
                          <a:latin typeface="+mn-lt"/>
                          <a:ea typeface="+mn-ea"/>
                          <a:cs typeface="+mn-cs"/>
                        </a:rPr>
                        <a:t>35m for macro cells and 5m for micro cells</a:t>
                      </a:r>
                      <a:endParaRPr lang="ko-KR" altLang="ko-KR" sz="1200" dirty="0" smtClean="0">
                        <a:solidFill>
                          <a:schemeClr val="tx1"/>
                        </a:solidFill>
                        <a:effectLst/>
                        <a:latin typeface="Times New Roman"/>
                        <a:ea typeface="+mn-ea"/>
                      </a:endParaRPr>
                    </a:p>
                  </a:txBody>
                  <a:tcPr marL="66359" marR="66359" marT="0" marB="0" anchor="ctr">
                    <a:noFill/>
                  </a:tcPr>
                </a:tc>
                <a:tc>
                  <a:txBody>
                    <a:bodyPr/>
                    <a:lstStyle/>
                    <a:p>
                      <a:pPr algn="ctr">
                        <a:spcAft>
                          <a:spcPts val="900"/>
                        </a:spcAft>
                      </a:pPr>
                      <a:r>
                        <a:rPr lang="en-GB" altLang="ko-KR" sz="1200" b="0" dirty="0" smtClean="0">
                          <a:solidFill>
                            <a:schemeClr val="tx1"/>
                          </a:solidFill>
                          <a:effectLst/>
                          <a:latin typeface="+mn-lt"/>
                          <a:ea typeface="+mn-ea"/>
                        </a:rPr>
                        <a:t>-</a:t>
                      </a:r>
                      <a:endParaRPr lang="ko-KR" altLang="ko-KR" sz="1200" b="0" dirty="0">
                        <a:solidFill>
                          <a:schemeClr val="tx1"/>
                        </a:solidFill>
                        <a:effectLst/>
                        <a:latin typeface="Times New Roman"/>
                        <a:ea typeface="+mn-ea"/>
                      </a:endParaRPr>
                    </a:p>
                  </a:txBody>
                  <a:tcPr marL="66359" marR="66359" marT="0" marB="0" anchor="ctr">
                    <a:noFill/>
                  </a:tcPr>
                </a:tc>
              </a:tr>
              <a:tr h="604816">
                <a:tc>
                  <a:txBody>
                    <a:bodyPr/>
                    <a:lstStyle/>
                    <a:p>
                      <a:pPr algn="ctr">
                        <a:spcAft>
                          <a:spcPts val="900"/>
                        </a:spcAft>
                      </a:pPr>
                      <a:r>
                        <a:rPr lang="en-GB" sz="1200" dirty="0">
                          <a:effectLst/>
                        </a:rPr>
                        <a:t>Channel model</a:t>
                      </a:r>
                      <a:endParaRPr lang="ko-KR" sz="1200" dirty="0">
                        <a:effectLst/>
                        <a:latin typeface="Times New Roman"/>
                        <a:ea typeface="맑은 고딕"/>
                      </a:endParaRPr>
                    </a:p>
                  </a:txBody>
                  <a:tcPr marL="66359" marR="66359" marT="0" marB="0" anchor="ctr">
                    <a:noFill/>
                  </a:tcPr>
                </a:tc>
                <a:tc>
                  <a:txBody>
                    <a:bodyPr/>
                    <a:lstStyle/>
                    <a:p>
                      <a:pPr algn="ctr">
                        <a:spcAft>
                          <a:spcPts val="900"/>
                        </a:spcAft>
                      </a:pPr>
                      <a:r>
                        <a:rPr lang="en-GB" sz="1200" dirty="0" smtClean="0">
                          <a:effectLst/>
                        </a:rPr>
                        <a:t>3D </a:t>
                      </a:r>
                      <a:r>
                        <a:rPr lang="en-GB" sz="1200" dirty="0" err="1" smtClean="0">
                          <a:effectLst/>
                        </a:rPr>
                        <a:t>UMa</a:t>
                      </a:r>
                      <a:endParaRPr lang="ko-KR" sz="1200" dirty="0">
                        <a:effectLst/>
                        <a:latin typeface="Times New Roman"/>
                        <a:ea typeface="맑은 고딕"/>
                      </a:endParaRPr>
                    </a:p>
                  </a:txBody>
                  <a:tcPr marL="66359" marR="66359" marT="0" marB="0" anchor="ctr">
                    <a:noFill/>
                  </a:tcPr>
                </a:tc>
                <a:tc>
                  <a:txBody>
                    <a:bodyPr/>
                    <a:lstStyle/>
                    <a:p>
                      <a:pPr algn="ctr">
                        <a:spcAft>
                          <a:spcPts val="900"/>
                        </a:spcAft>
                      </a:pPr>
                      <a:r>
                        <a:rPr lang="en-US" sz="1200" dirty="0" smtClean="0">
                          <a:effectLst/>
                        </a:rPr>
                        <a:t>3D </a:t>
                      </a:r>
                      <a:r>
                        <a:rPr lang="en-US" sz="1200" dirty="0" err="1" smtClean="0">
                          <a:effectLst/>
                        </a:rPr>
                        <a:t>UMa</a:t>
                      </a:r>
                      <a:r>
                        <a:rPr lang="en-US" sz="1200" dirty="0" smtClean="0">
                          <a:effectLst/>
                        </a:rPr>
                        <a:t> (Macro layer) and 3D </a:t>
                      </a:r>
                      <a:r>
                        <a:rPr lang="en-US" sz="1200" dirty="0" err="1" smtClean="0">
                          <a:effectLst/>
                        </a:rPr>
                        <a:t>UMi</a:t>
                      </a:r>
                      <a:r>
                        <a:rPr lang="en-US" sz="1200" dirty="0" smtClean="0">
                          <a:effectLst/>
                        </a:rPr>
                        <a:t> (Micro layer)</a:t>
                      </a:r>
                      <a:endParaRPr lang="ko-KR" sz="1200" dirty="0">
                        <a:effectLst/>
                        <a:latin typeface="Times New Roman"/>
                        <a:ea typeface="맑은 고딕"/>
                      </a:endParaRPr>
                    </a:p>
                  </a:txBody>
                  <a:tcPr marL="66359" marR="66359" marT="0" marB="0" anchor="ctr">
                    <a:noFill/>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dirty="0" smtClean="0">
                          <a:effectLst/>
                        </a:rPr>
                        <a:t>ITU </a:t>
                      </a:r>
                      <a:r>
                        <a:rPr lang="en-GB" altLang="ko-KR" sz="1200" dirty="0" err="1" smtClean="0">
                          <a:effectLst/>
                        </a:rPr>
                        <a:t>InH</a:t>
                      </a:r>
                      <a:endParaRPr lang="ko-KR" altLang="ko-KR" sz="1200" dirty="0" smtClean="0">
                        <a:effectLst/>
                        <a:latin typeface="Times New Roman"/>
                        <a:ea typeface="+mn-ea"/>
                      </a:endParaRPr>
                    </a:p>
                  </a:txBody>
                  <a:tcPr marL="66359" marR="66359" marT="0" marB="0" anchor="ctr">
                    <a:noFill/>
                  </a:tcPr>
                </a:tc>
              </a:tr>
              <a:tr h="250646">
                <a:tc>
                  <a:txBody>
                    <a:bodyPr/>
                    <a:lstStyle/>
                    <a:p>
                      <a:pPr algn="ctr">
                        <a:spcAft>
                          <a:spcPts val="900"/>
                        </a:spcAft>
                      </a:pPr>
                      <a:r>
                        <a:rPr lang="en-GB" sz="1200">
                          <a:effectLst/>
                        </a:rPr>
                        <a:t>TP Tx power</a:t>
                      </a:r>
                      <a:endParaRPr lang="ko-KR" sz="1200">
                        <a:effectLst/>
                        <a:latin typeface="Times New Roman"/>
                        <a:ea typeface="맑은 고딕"/>
                      </a:endParaRPr>
                    </a:p>
                  </a:txBody>
                  <a:tcPr marL="66359" marR="66359" marT="0" marB="0" anchor="ctr"/>
                </a:tc>
                <a:tc>
                  <a:txBody>
                    <a:bodyPr/>
                    <a:lstStyle/>
                    <a:p>
                      <a:pPr algn="ctr">
                        <a:spcAft>
                          <a:spcPts val="900"/>
                        </a:spcAft>
                      </a:pPr>
                      <a:r>
                        <a:rPr lang="en-GB" sz="1200" dirty="0">
                          <a:effectLst/>
                        </a:rPr>
                        <a:t>49dBm/20MHz</a:t>
                      </a:r>
                      <a:endParaRPr lang="ko-KR" sz="1200" dirty="0">
                        <a:effectLst/>
                        <a:latin typeface="Times New Roman"/>
                        <a:ea typeface="맑은 고딕"/>
                      </a:endParaRPr>
                    </a:p>
                  </a:txBody>
                  <a:tcPr marL="66359" marR="66359" marT="0" marB="0" anchor="ctr"/>
                </a:tc>
                <a:tc>
                  <a:txBody>
                    <a:bodyPr/>
                    <a:lstStyle/>
                    <a:p>
                      <a:pPr algn="ctr">
                        <a:spcAft>
                          <a:spcPts val="900"/>
                        </a:spcAft>
                      </a:pPr>
                      <a:r>
                        <a:rPr lang="en-GB" sz="1200" dirty="0">
                          <a:effectLst/>
                        </a:rPr>
                        <a:t>44dBm/20MHz</a:t>
                      </a:r>
                      <a:endParaRPr lang="ko-KR" sz="1200" dirty="0">
                        <a:effectLst/>
                        <a:latin typeface="Times New Roman"/>
                        <a:ea typeface="맑은 고딕"/>
                      </a:endParaRPr>
                    </a:p>
                  </a:txBody>
                  <a:tcPr marL="66359" marR="66359" marT="0" marB="0" anchor="ct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dirty="0" smtClean="0">
                          <a:effectLst/>
                        </a:rPr>
                        <a:t>24dBm/20MHz</a:t>
                      </a:r>
                      <a:endParaRPr lang="ko-KR" altLang="ko-KR" sz="1200" dirty="0" smtClean="0">
                        <a:effectLst/>
                        <a:latin typeface="Times New Roman"/>
                        <a:ea typeface="+mn-ea"/>
                      </a:endParaRPr>
                    </a:p>
                  </a:txBody>
                  <a:tcPr marL="66359" marR="66359" marT="0" marB="0" anchor="ctr"/>
                </a:tc>
              </a:tr>
              <a:tr h="425330">
                <a:tc>
                  <a:txBody>
                    <a:bodyPr/>
                    <a:lstStyle/>
                    <a:p>
                      <a:pPr algn="ctr">
                        <a:spcAft>
                          <a:spcPts val="900"/>
                        </a:spcAft>
                      </a:pPr>
                      <a:r>
                        <a:rPr lang="en-GB" sz="1200">
                          <a:effectLst/>
                        </a:rPr>
                        <a:t>TP antenna configuration</a:t>
                      </a:r>
                      <a:endParaRPr lang="ko-KR" sz="1200">
                        <a:effectLst/>
                        <a:latin typeface="Times New Roman"/>
                        <a:ea typeface="맑은 고딕"/>
                      </a:endParaRPr>
                    </a:p>
                  </a:txBody>
                  <a:tcPr marL="66359" marR="66359" marT="0" marB="0" anchor="ctr"/>
                </a:tc>
                <a:tc>
                  <a:txBody>
                    <a:bodyPr/>
                    <a:lstStyle/>
                    <a:p>
                      <a:pPr algn="ctr">
                        <a:spcAft>
                          <a:spcPts val="900"/>
                        </a:spcAft>
                      </a:pPr>
                      <a:r>
                        <a:rPr lang="en-GB" sz="1200" dirty="0">
                          <a:effectLst/>
                        </a:rPr>
                        <a:t>(</a:t>
                      </a:r>
                      <a:r>
                        <a:rPr lang="en-GB" sz="1200" dirty="0" err="1">
                          <a:effectLst/>
                        </a:rPr>
                        <a:t>M,N,P,Mg,Ng</a:t>
                      </a:r>
                      <a:r>
                        <a:rPr lang="en-GB" sz="1200" dirty="0">
                          <a:effectLst/>
                        </a:rPr>
                        <a:t>) = (</a:t>
                      </a:r>
                      <a:r>
                        <a:rPr lang="en-GB" sz="1200" dirty="0" smtClean="0">
                          <a:effectLst/>
                        </a:rPr>
                        <a:t>8</a:t>
                      </a:r>
                      <a:r>
                        <a:rPr lang="en-GB" sz="1200" dirty="0" smtClean="0">
                          <a:solidFill>
                            <a:schemeClr val="tx1"/>
                          </a:solidFill>
                          <a:effectLst/>
                        </a:rPr>
                        <a:t>,8,2</a:t>
                      </a:r>
                      <a:r>
                        <a:rPr lang="en-GB" sz="1200" dirty="0" smtClean="0">
                          <a:effectLst/>
                        </a:rPr>
                        <a:t>,1,1</a:t>
                      </a:r>
                      <a:r>
                        <a:rPr lang="en-GB" sz="1200" dirty="0">
                          <a:effectLst/>
                        </a:rPr>
                        <a:t>)</a:t>
                      </a:r>
                      <a:endParaRPr lang="ko-KR" sz="1200" dirty="0">
                        <a:effectLst/>
                      </a:endParaRPr>
                    </a:p>
                    <a:p>
                      <a:pPr algn="ctr">
                        <a:spcAft>
                          <a:spcPts val="900"/>
                        </a:spcAft>
                      </a:pPr>
                      <a:r>
                        <a:rPr lang="en-GB" sz="1200" dirty="0">
                          <a:effectLst/>
                        </a:rPr>
                        <a:t>(</a:t>
                      </a:r>
                      <a:r>
                        <a:rPr lang="en-GB" sz="1200" dirty="0" err="1">
                          <a:effectLst/>
                        </a:rPr>
                        <a:t>dH,dV</a:t>
                      </a:r>
                      <a:r>
                        <a:rPr lang="en-GB" sz="1200" dirty="0">
                          <a:effectLst/>
                        </a:rPr>
                        <a:t>) = (0.5, 0.8)λ.</a:t>
                      </a:r>
                      <a:endParaRPr lang="ko-KR" sz="1200" dirty="0">
                        <a:effectLst/>
                        <a:latin typeface="Times New Roman"/>
                        <a:ea typeface="맑은 고딕"/>
                      </a:endParaRPr>
                    </a:p>
                  </a:txBody>
                  <a:tcPr marL="66359" marR="66359" marT="0" marB="0" anchor="ctr">
                    <a:noFill/>
                  </a:tcPr>
                </a:tc>
                <a:tc>
                  <a:txBody>
                    <a:bodyPr/>
                    <a:lstStyle/>
                    <a:p>
                      <a:pPr algn="ctr">
                        <a:spcAft>
                          <a:spcPts val="900"/>
                        </a:spcAft>
                      </a:pPr>
                      <a:r>
                        <a:rPr lang="en-GB" sz="1200" dirty="0">
                          <a:effectLst/>
                        </a:rPr>
                        <a:t>(</a:t>
                      </a:r>
                      <a:r>
                        <a:rPr lang="en-GB" sz="1200" dirty="0" err="1">
                          <a:effectLst/>
                        </a:rPr>
                        <a:t>M,N,P,Mg,Ng</a:t>
                      </a:r>
                      <a:r>
                        <a:rPr lang="en-GB" sz="1200" dirty="0">
                          <a:effectLst/>
                        </a:rPr>
                        <a:t>) = (8,8,2,1,1)</a:t>
                      </a:r>
                      <a:endParaRPr lang="ko-KR" sz="1200" dirty="0">
                        <a:effectLst/>
                      </a:endParaRPr>
                    </a:p>
                    <a:p>
                      <a:pPr algn="ctr">
                        <a:spcAft>
                          <a:spcPts val="900"/>
                        </a:spcAft>
                      </a:pPr>
                      <a:r>
                        <a:rPr lang="en-GB" sz="1200" dirty="0">
                          <a:effectLst/>
                        </a:rPr>
                        <a:t>(</a:t>
                      </a:r>
                      <a:r>
                        <a:rPr lang="en-GB" sz="1200" dirty="0" err="1">
                          <a:effectLst/>
                        </a:rPr>
                        <a:t>dH,dV</a:t>
                      </a:r>
                      <a:r>
                        <a:rPr lang="en-GB" sz="1200" dirty="0">
                          <a:effectLst/>
                        </a:rPr>
                        <a:t>) = (0.5, 0.8)λ.</a:t>
                      </a:r>
                      <a:endParaRPr lang="ko-KR" sz="1200" dirty="0">
                        <a:effectLst/>
                        <a:latin typeface="Times New Roman"/>
                        <a:ea typeface="맑은 고딕"/>
                      </a:endParaRPr>
                    </a:p>
                  </a:txBody>
                  <a:tcPr marL="66359" marR="66359" marT="0" marB="0" anchor="ctr"/>
                </a:tc>
                <a:tc>
                  <a:txBody>
                    <a:bodyPr/>
                    <a:lstStyle/>
                    <a:p>
                      <a:pPr algn="ctr">
                        <a:spcAft>
                          <a:spcPts val="900"/>
                        </a:spcAft>
                      </a:pPr>
                      <a:r>
                        <a:rPr lang="en-GB" altLang="ko-KR" sz="1200" dirty="0" smtClean="0">
                          <a:solidFill>
                            <a:schemeClr val="tx1"/>
                          </a:solidFill>
                          <a:effectLst/>
                          <a:latin typeface="+mn-lt"/>
                          <a:ea typeface="+mn-ea"/>
                        </a:rPr>
                        <a:t>(4,4,2,1,1)</a:t>
                      </a:r>
                      <a:r>
                        <a:rPr lang="en-GB" altLang="ko-KR" sz="1200" baseline="0" dirty="0" smtClean="0">
                          <a:solidFill>
                            <a:schemeClr val="tx1"/>
                          </a:solidFill>
                          <a:effectLst/>
                          <a:latin typeface="+mn-lt"/>
                          <a:ea typeface="+mn-ea"/>
                        </a:rPr>
                        <a:t> for 4GHz</a:t>
                      </a:r>
                      <a:r>
                        <a:rPr lang="en-US" altLang="ko-KR" sz="1200" baseline="0" dirty="0" smtClean="0">
                          <a:solidFill>
                            <a:schemeClr val="tx1"/>
                          </a:solidFill>
                          <a:effectLst/>
                          <a:latin typeface="+mn-lt"/>
                          <a:ea typeface="+mn-ea"/>
                        </a:rPr>
                        <a:t/>
                      </a:r>
                      <a:br>
                        <a:rPr lang="en-US" altLang="ko-KR" sz="1200" baseline="0" dirty="0" smtClean="0">
                          <a:solidFill>
                            <a:schemeClr val="tx1"/>
                          </a:solidFill>
                          <a:effectLst/>
                          <a:latin typeface="+mn-lt"/>
                          <a:ea typeface="+mn-ea"/>
                        </a:rPr>
                      </a:br>
                      <a:r>
                        <a:rPr lang="en-US" altLang="ko-KR" sz="1200" baseline="0" dirty="0" smtClean="0">
                          <a:solidFill>
                            <a:schemeClr val="tx1"/>
                          </a:solidFill>
                          <a:effectLst/>
                          <a:latin typeface="+mn-lt"/>
                          <a:ea typeface="+mn-ea"/>
                        </a:rPr>
                        <a:t>(4,8,2,1,1) for 30GHz</a:t>
                      </a:r>
                      <a:endParaRPr lang="en-GB" altLang="ko-KR" sz="1200" baseline="0" dirty="0" smtClean="0">
                        <a:solidFill>
                          <a:schemeClr val="tx1"/>
                        </a:solidFill>
                        <a:effectLst/>
                        <a:latin typeface="+mn-lt"/>
                        <a:ea typeface="+mn-ea"/>
                      </a:endParaRPr>
                    </a:p>
                  </a:txBody>
                  <a:tcPr marL="66359" marR="66359" marT="0" marB="0" anchor="ctr"/>
                </a:tc>
              </a:tr>
              <a:tr h="187815">
                <a:tc>
                  <a:txBody>
                    <a:bodyPr/>
                    <a:lstStyle/>
                    <a:p>
                      <a:pPr algn="ctr">
                        <a:spcAft>
                          <a:spcPts val="900"/>
                        </a:spcAft>
                      </a:pPr>
                      <a:r>
                        <a:rPr lang="en-GB" sz="1200" dirty="0">
                          <a:effectLst/>
                        </a:rPr>
                        <a:t>TP antenna pattern</a:t>
                      </a:r>
                      <a:endParaRPr lang="ko-KR" sz="1200" dirty="0">
                        <a:effectLst/>
                        <a:latin typeface="Times New Roman"/>
                        <a:ea typeface="맑은 고딕"/>
                      </a:endParaRPr>
                    </a:p>
                  </a:txBody>
                  <a:tcPr marL="66359" marR="66359" marT="0" marB="0" anchor="ctr"/>
                </a:tc>
                <a:tc gridSpan="3">
                  <a:txBody>
                    <a:bodyPr/>
                    <a:lstStyle/>
                    <a:p>
                      <a:pPr algn="ctr">
                        <a:spcAft>
                          <a:spcPts val="900"/>
                        </a:spcAft>
                      </a:pPr>
                      <a:r>
                        <a:rPr lang="en-GB" sz="1200" dirty="0">
                          <a:effectLst/>
                        </a:rPr>
                        <a:t>According to </a:t>
                      </a:r>
                      <a:r>
                        <a:rPr lang="en-GB" sz="1200" dirty="0" smtClean="0">
                          <a:effectLst/>
                        </a:rPr>
                        <a:t>TR 36.873</a:t>
                      </a:r>
                      <a:endParaRPr lang="ko-KR" sz="1200" dirty="0">
                        <a:effectLst/>
                        <a:latin typeface="Times New Roman"/>
                        <a:ea typeface="맑은 고딕"/>
                      </a:endParaRPr>
                    </a:p>
                  </a:txBody>
                  <a:tcPr marL="66359" marR="66359" marT="0" marB="0" anchor="ctr">
                    <a:noFill/>
                  </a:tcPr>
                </a:tc>
                <a:tc hMerge="1">
                  <a:txBody>
                    <a:bodyPr/>
                    <a:lstStyle/>
                    <a:p>
                      <a:pPr latinLnBrk="1"/>
                      <a:endParaRPr lang="ko-KR" altLang="en-US"/>
                    </a:p>
                  </a:txBody>
                  <a:tcPr/>
                </a:tc>
                <a:tc hMerge="1">
                  <a:txBody>
                    <a:bodyPr/>
                    <a:lstStyle/>
                    <a:p>
                      <a:pPr algn="ctr">
                        <a:spcAft>
                          <a:spcPts val="900"/>
                        </a:spcAft>
                      </a:pPr>
                      <a:endParaRPr lang="ko-KR" sz="1200" dirty="0">
                        <a:effectLst/>
                        <a:latin typeface="Times New Roman"/>
                        <a:ea typeface="맑은 고딕"/>
                      </a:endParaRPr>
                    </a:p>
                  </a:txBody>
                  <a:tcPr marL="66359" marR="66359" marT="0" marB="0" anchor="ctr">
                    <a:noFill/>
                  </a:tcPr>
                </a:tc>
              </a:tr>
            </a:tbl>
          </a:graphicData>
        </a:graphic>
      </p:graphicFrame>
    </p:spTree>
    <p:extLst>
      <p:ext uri="{BB962C8B-B14F-4D97-AF65-F5344CB8AC3E}">
        <p14:creationId xmlns:p14="http://schemas.microsoft.com/office/powerpoint/2010/main" val="2922133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600" dirty="0"/>
              <a:t>Updated SLS Simulation Assumptions </a:t>
            </a:r>
            <a:r>
              <a:rPr lang="en-US" altLang="ko-KR" sz="3600" dirty="0" smtClean="0"/>
              <a:t>(2/3)</a:t>
            </a:r>
            <a:endParaRPr lang="ko-KR" altLang="en-US" sz="3600" dirty="0"/>
          </a:p>
        </p:txBody>
      </p:sp>
      <p:graphicFrame>
        <p:nvGraphicFramePr>
          <p:cNvPr id="5" name="표 4"/>
          <p:cNvGraphicFramePr>
            <a:graphicFrameLocks noGrp="1"/>
          </p:cNvGraphicFramePr>
          <p:nvPr>
            <p:extLst>
              <p:ext uri="{D42A27DB-BD31-4B8C-83A1-F6EECF244321}">
                <p14:modId xmlns:p14="http://schemas.microsoft.com/office/powerpoint/2010/main" val="404813093"/>
              </p:ext>
            </p:extLst>
          </p:nvPr>
        </p:nvGraphicFramePr>
        <p:xfrm>
          <a:off x="691456" y="1340768"/>
          <a:ext cx="7768975" cy="5285858"/>
        </p:xfrm>
        <a:graphic>
          <a:graphicData uri="http://schemas.openxmlformats.org/drawingml/2006/table">
            <a:tbl>
              <a:tblPr firstRow="1" firstCol="1" bandRow="1">
                <a:tableStyleId>{5940675A-B579-460E-94D1-54222C63F5DA}</a:tableStyleId>
              </a:tblPr>
              <a:tblGrid>
                <a:gridCol w="1370236"/>
                <a:gridCol w="2132913"/>
                <a:gridCol w="2132913"/>
                <a:gridCol w="2132913"/>
              </a:tblGrid>
              <a:tr h="211982">
                <a:tc>
                  <a:txBody>
                    <a:bodyPr/>
                    <a:lstStyle/>
                    <a:p>
                      <a:pPr algn="ctr">
                        <a:spcAft>
                          <a:spcPts val="900"/>
                        </a:spcAft>
                      </a:pPr>
                      <a:r>
                        <a:rPr lang="en-GB" sz="1200" b="1" dirty="0">
                          <a:effectLst/>
                          <a:latin typeface="+mj-lt"/>
                        </a:rPr>
                        <a:t>Parameters</a:t>
                      </a:r>
                      <a:endParaRPr lang="ko-KR" sz="1200" b="1" dirty="0">
                        <a:effectLst/>
                        <a:latin typeface="+mj-lt"/>
                        <a:ea typeface="맑은 고딕"/>
                      </a:endParaRPr>
                    </a:p>
                  </a:txBody>
                  <a:tcPr marL="66359" marR="66359" marT="0" marB="0" anchor="ctr">
                    <a:solidFill>
                      <a:schemeClr val="bg1">
                        <a:lumMod val="85000"/>
                      </a:schemeClr>
                    </a:solidFill>
                  </a:tcPr>
                </a:tc>
                <a:tc>
                  <a:txBody>
                    <a:bodyPr/>
                    <a:lstStyle/>
                    <a:p>
                      <a:pPr algn="ctr">
                        <a:spcAft>
                          <a:spcPts val="900"/>
                        </a:spcAft>
                      </a:pPr>
                      <a:r>
                        <a:rPr lang="en-GB" sz="1200" b="1" dirty="0">
                          <a:effectLst/>
                          <a:latin typeface="+mj-lt"/>
                        </a:rPr>
                        <a:t>Urban Macro</a:t>
                      </a:r>
                      <a:endParaRPr lang="ko-KR" sz="1200" b="1" dirty="0">
                        <a:effectLst/>
                        <a:latin typeface="+mj-lt"/>
                        <a:ea typeface="맑은 고딕"/>
                      </a:endParaRPr>
                    </a:p>
                  </a:txBody>
                  <a:tcPr marL="66359" marR="66359" marT="0" marB="0" anchor="ctr">
                    <a:solidFill>
                      <a:schemeClr val="bg1">
                        <a:lumMod val="85000"/>
                      </a:schemeClr>
                    </a:solidFill>
                  </a:tcPr>
                </a:tc>
                <a:tc>
                  <a:txBody>
                    <a:bodyPr/>
                    <a:lstStyle/>
                    <a:p>
                      <a:pPr algn="ctr">
                        <a:spcAft>
                          <a:spcPts val="900"/>
                        </a:spcAft>
                      </a:pPr>
                      <a:r>
                        <a:rPr lang="en-GB" sz="1200" b="1" dirty="0">
                          <a:effectLst/>
                          <a:latin typeface="+mj-lt"/>
                        </a:rPr>
                        <a:t>Dense urban (Single or Dual layer)</a:t>
                      </a:r>
                      <a:endParaRPr lang="ko-KR" sz="1200" b="1" dirty="0">
                        <a:effectLst/>
                        <a:latin typeface="+mj-lt"/>
                        <a:ea typeface="맑은 고딕"/>
                      </a:endParaRPr>
                    </a:p>
                  </a:txBody>
                  <a:tcPr marL="66359" marR="66359"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b="1" dirty="0" smtClean="0">
                          <a:effectLst/>
                        </a:rPr>
                        <a:t>Indoor hotspot</a:t>
                      </a:r>
                      <a:endParaRPr lang="ko-KR" altLang="ko-KR" sz="1200" b="1" dirty="0" smtClean="0">
                        <a:effectLst/>
                        <a:latin typeface="Times New Roman"/>
                        <a:ea typeface="+mn-ea"/>
                      </a:endParaRPr>
                    </a:p>
                  </a:txBody>
                  <a:tcPr marL="66359" marR="66359" marT="0" marB="0" anchor="ctr">
                    <a:solidFill>
                      <a:schemeClr val="bg1">
                        <a:lumMod val="85000"/>
                      </a:schemeClr>
                    </a:solidFill>
                  </a:tcPr>
                </a:tc>
              </a:tr>
              <a:tr h="211982">
                <a:tc>
                  <a:txBody>
                    <a:bodyPr/>
                    <a:lstStyle/>
                    <a:p>
                      <a:pPr algn="ctr">
                        <a:spcAft>
                          <a:spcPts val="900"/>
                        </a:spcAft>
                      </a:pPr>
                      <a:r>
                        <a:rPr lang="en-GB" sz="1200" dirty="0">
                          <a:effectLst/>
                          <a:latin typeface="+mj-lt"/>
                          <a:ea typeface="맑은 고딕"/>
                        </a:rPr>
                        <a:t>TP antenna height</a:t>
                      </a:r>
                      <a:endParaRPr lang="ko-KR" sz="1200" dirty="0">
                        <a:effectLst/>
                        <a:latin typeface="+mj-lt"/>
                        <a:ea typeface="맑은 고딕"/>
                      </a:endParaRPr>
                    </a:p>
                  </a:txBody>
                  <a:tcPr marL="68580" marR="68580" marT="0" marB="0" anchor="ctr">
                    <a:noFill/>
                  </a:tcPr>
                </a:tc>
                <a:tc>
                  <a:txBody>
                    <a:bodyPr/>
                    <a:lstStyle/>
                    <a:p>
                      <a:pPr algn="ctr">
                        <a:spcAft>
                          <a:spcPts val="900"/>
                        </a:spcAft>
                      </a:pPr>
                      <a:r>
                        <a:rPr lang="en-GB" sz="1200" dirty="0" smtClean="0">
                          <a:effectLst/>
                          <a:latin typeface="+mj-lt"/>
                          <a:ea typeface="맑은 고딕"/>
                        </a:rPr>
                        <a:t>25m</a:t>
                      </a:r>
                      <a:endParaRPr lang="ko-KR" sz="1200" dirty="0">
                        <a:effectLst/>
                        <a:latin typeface="+mj-lt"/>
                        <a:ea typeface="맑은 고딕"/>
                      </a:endParaRPr>
                    </a:p>
                  </a:txBody>
                  <a:tcPr marL="68580" marR="68580" marT="0" marB="0" anchor="ctr">
                    <a:noFill/>
                  </a:tcPr>
                </a:tc>
                <a:tc>
                  <a:txBody>
                    <a:bodyPr/>
                    <a:lstStyle/>
                    <a:p>
                      <a:pPr algn="ctr">
                        <a:spcAft>
                          <a:spcPts val="900"/>
                        </a:spcAft>
                      </a:pPr>
                      <a:r>
                        <a:rPr lang="en-US" sz="1200" dirty="0" smtClean="0">
                          <a:effectLst/>
                          <a:latin typeface="+mj-lt"/>
                          <a:ea typeface="맑은 고딕"/>
                        </a:rPr>
                        <a:t>25m for macro cells and 10m for micro cells</a:t>
                      </a:r>
                      <a:endParaRPr lang="ko-KR" sz="1200" dirty="0">
                        <a:effectLst/>
                        <a:latin typeface="+mj-lt"/>
                        <a:ea typeface="맑은 고딕"/>
                      </a:endParaRPr>
                    </a:p>
                  </a:txBody>
                  <a:tcPr marL="68580" marR="68580" marT="0" marB="0" anchor="ctr">
                    <a:noFill/>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US" altLang="ko-KR" sz="1200" kern="1200" dirty="0" smtClean="0">
                          <a:solidFill>
                            <a:schemeClr val="tx1"/>
                          </a:solidFill>
                          <a:effectLst/>
                          <a:latin typeface="+mn-lt"/>
                          <a:ea typeface="+mn-ea"/>
                          <a:cs typeface="+mn-cs"/>
                        </a:rPr>
                        <a:t>3m</a:t>
                      </a:r>
                      <a:endParaRPr lang="ko-KR" altLang="ko-KR" sz="1200" kern="1200" dirty="0" smtClean="0">
                        <a:solidFill>
                          <a:schemeClr val="tx1"/>
                        </a:solidFill>
                        <a:effectLst/>
                        <a:latin typeface="+mn-lt"/>
                        <a:ea typeface="+mn-ea"/>
                        <a:cs typeface="+mn-cs"/>
                      </a:endParaRPr>
                    </a:p>
                  </a:txBody>
                  <a:tcPr marL="68580" marR="68580" marT="0" marB="0" anchor="ctr">
                    <a:noFill/>
                  </a:tcPr>
                </a:tc>
              </a:tr>
              <a:tr h="211982">
                <a:tc>
                  <a:txBody>
                    <a:bodyPr/>
                    <a:lstStyle/>
                    <a:p>
                      <a:pPr algn="ctr">
                        <a:spcAft>
                          <a:spcPts val="900"/>
                        </a:spcAft>
                      </a:pPr>
                      <a:r>
                        <a:rPr lang="en-GB" sz="1200" dirty="0">
                          <a:effectLst/>
                          <a:latin typeface="+mj-lt"/>
                          <a:ea typeface="맑은 고딕"/>
                        </a:rPr>
                        <a:t>UE antenna configuration</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Cross </a:t>
                      </a:r>
                      <a:r>
                        <a:rPr lang="en-GB" sz="1200" dirty="0" smtClean="0">
                          <a:effectLst/>
                          <a:latin typeface="+mj-lt"/>
                          <a:ea typeface="맑은 고딕"/>
                        </a:rPr>
                        <a:t>Pol (-45/45 degree)</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dirty="0">
                          <a:effectLst/>
                          <a:latin typeface="+mj-lt"/>
                          <a:ea typeface="맑은 고딕"/>
                        </a:rPr>
                        <a:t>UE antenna pattern</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Omnidirectional</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60792">
                <a:tc>
                  <a:txBody>
                    <a:bodyPr/>
                    <a:lstStyle/>
                    <a:p>
                      <a:pPr algn="ctr">
                        <a:spcAft>
                          <a:spcPts val="900"/>
                        </a:spcAft>
                      </a:pPr>
                      <a:r>
                        <a:rPr lang="en-GB" sz="1200">
                          <a:effectLst/>
                          <a:latin typeface="+mj-lt"/>
                          <a:ea typeface="맑은 고딕"/>
                        </a:rPr>
                        <a:t>UE antenna height</a:t>
                      </a:r>
                      <a:endParaRPr lang="ko-KR" sz="1200">
                        <a:effectLst/>
                        <a:latin typeface="+mj-lt"/>
                        <a:ea typeface="맑은 고딕"/>
                      </a:endParaRPr>
                    </a:p>
                  </a:txBody>
                  <a:tcPr marL="68580" marR="68580" marT="0" marB="0" anchor="ctr">
                    <a:noFill/>
                  </a:tcPr>
                </a:tc>
                <a:tc gridSpan="3">
                  <a:txBody>
                    <a:bodyPr/>
                    <a:lstStyle/>
                    <a:p>
                      <a:pPr algn="ctr">
                        <a:spcAft>
                          <a:spcPts val="900"/>
                        </a:spcAft>
                      </a:pPr>
                      <a:r>
                        <a:rPr lang="en-GB" sz="1200" dirty="0" smtClean="0">
                          <a:effectLst/>
                          <a:latin typeface="+mj-lt"/>
                          <a:ea typeface="맑은 고딕"/>
                        </a:rPr>
                        <a:t>follow 38.802</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a:effectLst/>
                          <a:latin typeface="+mj-lt"/>
                          <a:ea typeface="맑은 고딕"/>
                        </a:rPr>
                        <a:t>UE antenna gain</a:t>
                      </a:r>
                      <a:endParaRPr lang="ko-KR" sz="120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0 </a:t>
                      </a:r>
                      <a:r>
                        <a:rPr lang="en-GB" sz="1200" dirty="0" err="1">
                          <a:effectLst/>
                          <a:latin typeface="+mj-lt"/>
                          <a:ea typeface="맑은 고딕"/>
                        </a:rPr>
                        <a:t>dBi</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a:effectLst/>
                          <a:latin typeface="+mj-lt"/>
                          <a:ea typeface="맑은 고딕"/>
                        </a:rPr>
                        <a:t>UE receiver noise figure</a:t>
                      </a:r>
                      <a:endParaRPr lang="ko-KR" sz="120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9 dB</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dirty="0">
                          <a:effectLst/>
                          <a:latin typeface="+mj-lt"/>
                          <a:ea typeface="맑은 고딕"/>
                        </a:rPr>
                        <a:t>UE Dropping</a:t>
                      </a:r>
                      <a:endParaRPr lang="ko-KR" sz="1200" dirty="0">
                        <a:effectLst/>
                        <a:latin typeface="+mj-lt"/>
                        <a:ea typeface="맑은 고딕"/>
                      </a:endParaRPr>
                    </a:p>
                  </a:txBody>
                  <a:tcPr marL="68580" marR="68580" marT="0" marB="0" anchor="ctr">
                    <a:solidFill>
                      <a:srgbClr val="FFFF00"/>
                    </a:solidFill>
                  </a:tcPr>
                </a:tc>
                <a:tc gridSpan="2">
                  <a:txBody>
                    <a:bodyPr/>
                    <a:lstStyle/>
                    <a:p>
                      <a:pPr algn="ctr">
                        <a:spcAft>
                          <a:spcPts val="900"/>
                        </a:spcAft>
                      </a:pPr>
                      <a:r>
                        <a:rPr lang="en-GB" sz="1200" dirty="0">
                          <a:effectLst/>
                          <a:latin typeface="+mj-lt"/>
                          <a:ea typeface="맑은 고딕"/>
                        </a:rPr>
                        <a:t>indoor UE 80%, outdoor UE 20</a:t>
                      </a:r>
                      <a:r>
                        <a:rPr lang="en-GB" sz="1200" dirty="0" smtClean="0">
                          <a:effectLst/>
                          <a:latin typeface="+mj-lt"/>
                          <a:ea typeface="맑은 고딕"/>
                        </a:rPr>
                        <a:t>%, (optional: outdoor UE 100%)</a:t>
                      </a:r>
                      <a:endParaRPr lang="ko-KR" sz="1200" dirty="0">
                        <a:effectLst/>
                        <a:latin typeface="+mj-lt"/>
                        <a:ea typeface="맑은 고딕"/>
                      </a:endParaRPr>
                    </a:p>
                  </a:txBody>
                  <a:tcPr marL="68580" marR="68580" marT="0" marB="0" anchor="ctr">
                    <a:solidFill>
                      <a:srgbClr val="FFFF00"/>
                    </a:solidFill>
                  </a:tcPr>
                </a:tc>
                <a:tc hMerge="1">
                  <a:txBody>
                    <a:bodyPr/>
                    <a:lstStyle/>
                    <a:p>
                      <a:pPr latinLnBrk="1"/>
                      <a:endParaRPr lang="ko-KR" altLang="en-US"/>
                    </a:p>
                  </a:txBody>
                  <a:tcPr>
                    <a:noFill/>
                  </a:tcPr>
                </a:tc>
                <a:tc>
                  <a:txBody>
                    <a:bodyPr/>
                    <a:lstStyle/>
                    <a:p>
                      <a:pPr algn="ctr">
                        <a:spcAft>
                          <a:spcPts val="900"/>
                        </a:spcAft>
                      </a:pPr>
                      <a:r>
                        <a:rPr lang="en-GB" altLang="ko-KR" sz="1200" kern="1200" dirty="0" smtClean="0">
                          <a:solidFill>
                            <a:schemeClr val="tx1"/>
                          </a:solidFill>
                          <a:effectLst/>
                          <a:latin typeface="+mn-lt"/>
                          <a:ea typeface="+mn-ea"/>
                          <a:cs typeface="+mn-cs"/>
                        </a:rPr>
                        <a:t>indoor UE 100%</a:t>
                      </a: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a:effectLst/>
                          <a:latin typeface="+mj-lt"/>
                          <a:ea typeface="맑은 고딕"/>
                        </a:rPr>
                        <a:t>UE speed</a:t>
                      </a:r>
                      <a:endParaRPr lang="ko-KR" sz="1200">
                        <a:effectLst/>
                        <a:latin typeface="+mj-lt"/>
                        <a:ea typeface="맑은 고딕"/>
                      </a:endParaRPr>
                    </a:p>
                  </a:txBody>
                  <a:tcPr marL="68580" marR="68580" marT="0" marB="0" anchor="ctr">
                    <a:solidFill>
                      <a:srgbClr val="FFFF00"/>
                    </a:solidFill>
                  </a:tcPr>
                </a:tc>
                <a:tc gridSpan="2">
                  <a:txBody>
                    <a:bodyPr/>
                    <a:lstStyle/>
                    <a:p>
                      <a:pPr algn="ctr">
                        <a:spcAft>
                          <a:spcPts val="900"/>
                        </a:spcAft>
                      </a:pPr>
                      <a:r>
                        <a:rPr lang="en-GB" sz="1200" dirty="0" smtClean="0">
                          <a:effectLst/>
                          <a:latin typeface="+mj-lt"/>
                          <a:ea typeface="맑은 고딕"/>
                        </a:rPr>
                        <a:t>3km/h, 30km/h (follow 38.802),</a:t>
                      </a:r>
                      <a:r>
                        <a:rPr lang="en-GB" sz="1200" baseline="0" dirty="0" smtClean="0">
                          <a:effectLst/>
                          <a:latin typeface="+mj-lt"/>
                          <a:ea typeface="맑은 고딕"/>
                        </a:rPr>
                        <a:t> (When outdoor UE 100%, 30km/h or 60km/h)</a:t>
                      </a:r>
                      <a:endParaRPr lang="ko-KR" sz="1200" dirty="0">
                        <a:effectLst/>
                        <a:latin typeface="+mj-lt"/>
                        <a:ea typeface="맑은 고딕"/>
                      </a:endParaRPr>
                    </a:p>
                  </a:txBody>
                  <a:tcPr marL="68580" marR="68580" marT="0" marB="0" anchor="ctr">
                    <a:solidFill>
                      <a:srgbClr val="FFFF00"/>
                    </a:solidFill>
                  </a:tcPr>
                </a:tc>
                <a:tc hMerge="1">
                  <a:txBody>
                    <a:bodyPr/>
                    <a:lstStyle/>
                    <a:p>
                      <a:pPr latinLnBrk="1"/>
                      <a:endParaRPr lang="ko-KR" altLang="en-US"/>
                    </a:p>
                  </a:txBody>
                  <a:tcPr>
                    <a:noFill/>
                  </a:tcPr>
                </a:tc>
                <a:tc>
                  <a:txBody>
                    <a:bodyPr/>
                    <a:lstStyle/>
                    <a:p>
                      <a:pPr algn="ctr">
                        <a:spcAft>
                          <a:spcPts val="900"/>
                        </a:spcAft>
                      </a:pPr>
                      <a:r>
                        <a:rPr lang="en-US" altLang="ko-KR" sz="1200" dirty="0" smtClean="0">
                          <a:effectLst/>
                          <a:latin typeface="+mj-lt"/>
                          <a:ea typeface="맑은 고딕"/>
                        </a:rPr>
                        <a:t>3km/h</a:t>
                      </a:r>
                      <a:r>
                        <a:rPr lang="en-US" altLang="ko-KR" sz="1200" baseline="0" dirty="0" smtClean="0">
                          <a:effectLst/>
                          <a:latin typeface="+mj-lt"/>
                          <a:ea typeface="맑은 고딕"/>
                        </a:rPr>
                        <a:t> (follow 38.802)</a:t>
                      </a: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dirty="0">
                          <a:solidFill>
                            <a:schemeClr val="tx1"/>
                          </a:solidFill>
                          <a:effectLst/>
                          <a:latin typeface="+mj-lt"/>
                          <a:ea typeface="맑은 고딕"/>
                        </a:rPr>
                        <a:t>UE receiver</a:t>
                      </a:r>
                      <a:endParaRPr lang="ko-KR" sz="1200" dirty="0">
                        <a:solidFill>
                          <a:schemeClr val="tx1"/>
                        </a:solidFill>
                        <a:effectLst/>
                        <a:latin typeface="+mj-lt"/>
                        <a:ea typeface="맑은 고딕"/>
                      </a:endParaRPr>
                    </a:p>
                  </a:txBody>
                  <a:tcPr marL="68580" marR="68580" marT="0" marB="0" anchor="ctr">
                    <a:noFill/>
                  </a:tcPr>
                </a:tc>
                <a:tc gridSpan="3">
                  <a:txBody>
                    <a:bodyPr/>
                    <a:lstStyle/>
                    <a:p>
                      <a:pPr algn="ctr"/>
                      <a:r>
                        <a:rPr lang="en-US" altLang="ko-KR" sz="1200" dirty="0" smtClean="0">
                          <a:solidFill>
                            <a:schemeClr val="tx1"/>
                          </a:solidFill>
                          <a:effectLst/>
                        </a:rPr>
                        <a:t>   Baseline for calibration purpose : MMSE-IRC</a:t>
                      </a:r>
                    </a:p>
                    <a:p>
                      <a:pPr algn="ctr"/>
                      <a:r>
                        <a:rPr lang="en-US" altLang="ko-KR" sz="1200" dirty="0" smtClean="0">
                          <a:solidFill>
                            <a:schemeClr val="tx1"/>
                          </a:solidFill>
                          <a:effectLst/>
                        </a:rPr>
                        <a:t>    Advanced receiver : </a:t>
                      </a:r>
                      <a:r>
                        <a:rPr lang="en-US" altLang="ko-KR" sz="1200" dirty="0" smtClean="0">
                          <a:solidFill>
                            <a:schemeClr val="tx1"/>
                          </a:solidFill>
                          <a:effectLst/>
                          <a:latin typeface="+mn-lt"/>
                        </a:rPr>
                        <a:t>advanced receivers can be provided by each company</a:t>
                      </a:r>
                      <a:r>
                        <a:rPr lang="en-US" altLang="ko-KR" sz="1200" dirty="0" smtClean="0">
                          <a:solidFill>
                            <a:schemeClr val="tx1"/>
                          </a:solidFill>
                          <a:effectLst/>
                        </a:rPr>
                        <a:t>    </a:t>
                      </a:r>
                      <a:endParaRPr lang="en-US" altLang="ko-KR" sz="1200" dirty="0">
                        <a:solidFill>
                          <a:schemeClr val="tx1"/>
                        </a:solidFill>
                        <a:effectLst/>
                      </a:endParaRPr>
                    </a:p>
                  </a:txBody>
                  <a:tcPr marL="68580" marR="68580" marT="0" marB="0" anchor="ctr">
                    <a:noFill/>
                  </a:tcPr>
                </a:tc>
                <a:tc hMerge="1">
                  <a:txBody>
                    <a:bodyPr/>
                    <a:lstStyle/>
                    <a:p>
                      <a:pPr latinLnBrk="1"/>
                      <a:endParaRPr lang="ko-KR" altLang="en-US"/>
                    </a:p>
                  </a:txBody>
                  <a:tcPr>
                    <a:noFill/>
                  </a:tcPr>
                </a:tc>
                <a:tc hMerge="1">
                  <a:txBody>
                    <a:bodyPr/>
                    <a:lstStyle/>
                    <a:p>
                      <a:pPr algn="ctr"/>
                      <a:endParaRPr lang="en-US" altLang="ko-KR" sz="1200" dirty="0">
                        <a:solidFill>
                          <a:schemeClr val="tx1"/>
                        </a:solidFill>
                        <a:effectLst/>
                      </a:endParaRPr>
                    </a:p>
                  </a:txBody>
                  <a:tcPr marL="68580" marR="68580" marT="0" marB="0" anchor="ctr">
                    <a:solidFill>
                      <a:schemeClr val="bg1"/>
                    </a:solidFill>
                  </a:tcPr>
                </a:tc>
              </a:tr>
              <a:tr h="211982">
                <a:tc>
                  <a:txBody>
                    <a:bodyPr/>
                    <a:lstStyle/>
                    <a:p>
                      <a:pPr algn="ctr">
                        <a:spcAft>
                          <a:spcPts val="900"/>
                        </a:spcAft>
                      </a:pPr>
                      <a:r>
                        <a:rPr lang="en-GB" sz="1200">
                          <a:effectLst/>
                          <a:latin typeface="+mj-lt"/>
                          <a:ea typeface="맑은 고딕"/>
                        </a:rPr>
                        <a:t>Association of UE to TP</a:t>
                      </a:r>
                      <a:endParaRPr lang="ko-KR" sz="120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Baseline: RSRP for intra-frequency</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dirty="0">
                          <a:solidFill>
                            <a:schemeClr val="tx1"/>
                          </a:solidFill>
                          <a:effectLst/>
                          <a:latin typeface="+mj-lt"/>
                          <a:ea typeface="맑은 고딕"/>
                        </a:rPr>
                        <a:t>Transmission scheme</a:t>
                      </a:r>
                      <a:endParaRPr lang="ko-KR" sz="1200" dirty="0">
                        <a:solidFill>
                          <a:schemeClr val="tx1"/>
                        </a:solidFill>
                        <a:effectLst/>
                        <a:latin typeface="+mj-lt"/>
                        <a:ea typeface="맑은 고딕"/>
                      </a:endParaRPr>
                    </a:p>
                  </a:txBody>
                  <a:tcPr marL="68580" marR="68580" marT="0" marB="0" anchor="ctr">
                    <a:noFill/>
                  </a:tcPr>
                </a:tc>
                <a:tc gridSpan="3">
                  <a:txBody>
                    <a:bodyPr/>
                    <a:lstStyle/>
                    <a:p>
                      <a:pPr marL="0" algn="ctr" defTabSz="914400" rtl="0" eaLnBrk="1" latinLnBrk="0" hangingPunct="1">
                        <a:spcAft>
                          <a:spcPts val="900"/>
                        </a:spcAft>
                      </a:pPr>
                      <a:r>
                        <a:rPr lang="en-US" altLang="ko-KR" sz="1200" kern="1200" dirty="0" smtClean="0">
                          <a:solidFill>
                            <a:schemeClr val="tx1"/>
                          </a:solidFill>
                          <a:effectLst/>
                          <a:latin typeface="+mn-lt"/>
                          <a:ea typeface="+mn-ea"/>
                          <a:cs typeface="+mn-cs"/>
                        </a:rPr>
                        <a:t>closed-loop rank</a:t>
                      </a:r>
                      <a:r>
                        <a:rPr lang="en-US" altLang="ko-KR" sz="1200" kern="1200" baseline="0" dirty="0" smtClean="0">
                          <a:solidFill>
                            <a:schemeClr val="tx1"/>
                          </a:solidFill>
                          <a:effectLst/>
                          <a:latin typeface="+mn-lt"/>
                          <a:ea typeface="+mn-ea"/>
                          <a:cs typeface="+mn-cs"/>
                        </a:rPr>
                        <a:t> 1 and 2</a:t>
                      </a:r>
                      <a:r>
                        <a:rPr lang="en-US" altLang="ko-KR" sz="1200" kern="1200" dirty="0" smtClean="0">
                          <a:solidFill>
                            <a:schemeClr val="tx1"/>
                          </a:solidFill>
                          <a:effectLst/>
                          <a:latin typeface="+mn-lt"/>
                          <a:ea typeface="+mn-ea"/>
                          <a:cs typeface="+mn-cs"/>
                        </a:rPr>
                        <a:t> SU-MIMO with rank adaptation, open-loop rank</a:t>
                      </a:r>
                      <a:r>
                        <a:rPr lang="en-US" altLang="ko-KR" sz="1200" kern="1200" baseline="0" dirty="0" smtClean="0">
                          <a:solidFill>
                            <a:schemeClr val="tx1"/>
                          </a:solidFill>
                          <a:effectLst/>
                          <a:latin typeface="+mn-lt"/>
                          <a:ea typeface="+mn-ea"/>
                          <a:cs typeface="+mn-cs"/>
                        </a:rPr>
                        <a:t> 1 and 2</a:t>
                      </a:r>
                      <a:r>
                        <a:rPr lang="en-US" altLang="ko-KR" sz="1200" kern="1200" dirty="0" smtClean="0">
                          <a:solidFill>
                            <a:schemeClr val="tx1"/>
                          </a:solidFill>
                          <a:effectLst/>
                          <a:latin typeface="+mn-lt"/>
                          <a:ea typeface="+mn-ea"/>
                          <a:cs typeface="+mn-cs"/>
                        </a:rPr>
                        <a:t> SU-MIMO with rank adaptation (optional), other</a:t>
                      </a:r>
                      <a:r>
                        <a:rPr lang="ko-KR" altLang="en-US" sz="1200" kern="1200" dirty="0" smtClean="0">
                          <a:solidFill>
                            <a:schemeClr val="tx1"/>
                          </a:solidFill>
                          <a:effectLst/>
                          <a:latin typeface="+mn-lt"/>
                          <a:ea typeface="+mn-ea"/>
                          <a:cs typeface="+mn-cs"/>
                        </a:rPr>
                        <a:t> </a:t>
                      </a:r>
                      <a:r>
                        <a:rPr lang="en-US" altLang="ko-KR" sz="1200" kern="1200" dirty="0" smtClean="0">
                          <a:solidFill>
                            <a:schemeClr val="tx1"/>
                          </a:solidFill>
                          <a:effectLst/>
                          <a:latin typeface="+mn-lt"/>
                          <a:ea typeface="+mn-ea"/>
                          <a:cs typeface="+mn-cs"/>
                        </a:rPr>
                        <a:t>ranks</a:t>
                      </a:r>
                      <a:r>
                        <a:rPr lang="en-US" altLang="ko-KR" sz="1200" kern="1200" baseline="0" dirty="0" smtClean="0">
                          <a:solidFill>
                            <a:schemeClr val="tx1"/>
                          </a:solidFill>
                          <a:effectLst/>
                          <a:latin typeface="+mn-lt"/>
                          <a:ea typeface="+mn-ea"/>
                          <a:cs typeface="+mn-cs"/>
                        </a:rPr>
                        <a:t> are not precluded. MU-MIMO are not precluded</a:t>
                      </a:r>
                      <a:endParaRPr lang="ko-KR" sz="1200" kern="1200" dirty="0">
                        <a:solidFill>
                          <a:schemeClr val="tx1"/>
                        </a:solidFill>
                        <a:effectLst/>
                        <a:latin typeface="+mn-lt"/>
                        <a:ea typeface="+mn-ea"/>
                        <a:cs typeface="+mn-cs"/>
                      </a:endParaRPr>
                    </a:p>
                  </a:txBody>
                  <a:tcPr marL="68580" marR="68580" marT="0" marB="0" anchor="ctr">
                    <a:noFill/>
                  </a:tcPr>
                </a:tc>
                <a:tc hMerge="1">
                  <a:txBody>
                    <a:bodyPr/>
                    <a:lstStyle/>
                    <a:p>
                      <a:pPr latinLnBrk="1"/>
                      <a:endParaRPr lang="ko-KR" altLang="en-US"/>
                    </a:p>
                  </a:txBody>
                  <a:tcPr>
                    <a:noFill/>
                  </a:tcPr>
                </a:tc>
                <a:tc hMerge="1">
                  <a:txBody>
                    <a:bodyPr/>
                    <a:lstStyle/>
                    <a:p>
                      <a:pPr marL="0" algn="ctr" defTabSz="914400" rtl="0" eaLnBrk="1" latinLnBrk="0" hangingPunct="1">
                        <a:spcAft>
                          <a:spcPts val="900"/>
                        </a:spcAft>
                      </a:pPr>
                      <a:endParaRPr lang="ko-KR" sz="1200" kern="1200" dirty="0">
                        <a:solidFill>
                          <a:schemeClr val="tx1"/>
                        </a:solidFill>
                        <a:effectLst/>
                        <a:latin typeface="+mn-lt"/>
                        <a:ea typeface="+mn-ea"/>
                        <a:cs typeface="+mn-cs"/>
                      </a:endParaRPr>
                    </a:p>
                  </a:txBody>
                  <a:tcPr marL="68580" marR="68580" marT="0" marB="0" anchor="ctr">
                    <a:solidFill>
                      <a:srgbClr val="FFFF00"/>
                    </a:solidFill>
                  </a:tcPr>
                </a:tc>
              </a:tr>
              <a:tr h="211982">
                <a:tc>
                  <a:txBody>
                    <a:bodyPr/>
                    <a:lstStyle/>
                    <a:p>
                      <a:pPr algn="ctr">
                        <a:spcAft>
                          <a:spcPts val="900"/>
                        </a:spcAft>
                      </a:pPr>
                      <a:r>
                        <a:rPr lang="en-GB" sz="1200" dirty="0">
                          <a:effectLst/>
                          <a:latin typeface="+mj-lt"/>
                          <a:ea typeface="맑은 고딕"/>
                        </a:rPr>
                        <a:t>Coordination cluster size for ideal backhaul</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altLang="ko-KR" sz="1200" kern="1200" dirty="0" smtClean="0">
                          <a:solidFill>
                            <a:schemeClr val="tx1"/>
                          </a:solidFill>
                          <a:effectLst/>
                          <a:latin typeface="+mn-lt"/>
                          <a:ea typeface="+mn-ea"/>
                          <a:cs typeface="+mn-cs"/>
                        </a:rPr>
                        <a:t>Provided by each company</a:t>
                      </a:r>
                      <a:endParaRPr lang="ko-KR" altLang="ko-KR" sz="1200" kern="1200" dirty="0">
                        <a:solidFill>
                          <a:schemeClr val="tx1"/>
                        </a:solidFill>
                        <a:effectLst/>
                        <a:latin typeface="+mn-lt"/>
                        <a:ea typeface="+mn-ea"/>
                        <a:cs typeface="+mn-cs"/>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altLang="ko-KR" sz="1200" kern="1200" dirty="0">
                        <a:solidFill>
                          <a:schemeClr val="tx1"/>
                        </a:solidFill>
                        <a:effectLst/>
                        <a:latin typeface="+mn-lt"/>
                        <a:ea typeface="+mn-ea"/>
                        <a:cs typeface="+mn-cs"/>
                      </a:endParaRPr>
                    </a:p>
                  </a:txBody>
                  <a:tcPr marL="68580" marR="68580" marT="0" marB="0" anchor="ctr">
                    <a:solidFill>
                      <a:srgbClr val="FFFF00"/>
                    </a:solidFill>
                  </a:tcPr>
                </a:tc>
              </a:tr>
              <a:tr h="211982">
                <a:tc>
                  <a:txBody>
                    <a:bodyPr/>
                    <a:lstStyle/>
                    <a:p>
                      <a:pPr algn="ctr">
                        <a:spcAft>
                          <a:spcPts val="900"/>
                        </a:spcAft>
                      </a:pPr>
                      <a:r>
                        <a:rPr lang="en-GB" sz="1200" dirty="0">
                          <a:effectLst/>
                          <a:latin typeface="+mj-lt"/>
                          <a:ea typeface="맑은 고딕"/>
                        </a:rPr>
                        <a:t>Coordinated TP measurement set size</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Provided by each company</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solidFill>
                      <a:srgbClr val="FFFF00"/>
                    </a:solidFill>
                  </a:tcPr>
                </a:tc>
              </a:tr>
              <a:tr h="211982">
                <a:tc>
                  <a:txBody>
                    <a:bodyPr/>
                    <a:lstStyle/>
                    <a:p>
                      <a:pPr algn="ctr">
                        <a:spcAft>
                          <a:spcPts val="900"/>
                        </a:spcAft>
                      </a:pPr>
                      <a:r>
                        <a:rPr lang="en-GB" sz="1200" dirty="0">
                          <a:effectLst/>
                          <a:latin typeface="+mj-lt"/>
                          <a:ea typeface="맑은 고딕"/>
                        </a:rPr>
                        <a:t>Feedback assumption</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strike="noStrike" dirty="0" smtClean="0">
                          <a:effectLst/>
                          <a:latin typeface="+mj-lt"/>
                          <a:ea typeface="맑은 고딕"/>
                        </a:rPr>
                        <a:t>Non-ideal</a:t>
                      </a:r>
                      <a:r>
                        <a:rPr lang="en-GB" sz="1200" strike="noStrike" baseline="0" dirty="0">
                          <a:effectLst/>
                          <a:latin typeface="+mj-lt"/>
                          <a:ea typeface="맑은 고딕"/>
                        </a:rPr>
                        <a:t> </a:t>
                      </a:r>
                      <a:r>
                        <a:rPr lang="en-GB" sz="1200" strike="noStrike" dirty="0" smtClean="0">
                          <a:effectLst/>
                          <a:latin typeface="+mj-lt"/>
                          <a:ea typeface="맑은 고딕"/>
                        </a:rPr>
                        <a:t>CSI-RS/IMR</a:t>
                      </a:r>
                      <a:r>
                        <a:rPr lang="en-GB" sz="1200" dirty="0" smtClean="0">
                          <a:effectLst/>
                          <a:latin typeface="+mj-lt"/>
                          <a:ea typeface="맑은 고딕"/>
                        </a:rPr>
                        <a:t> </a:t>
                      </a:r>
                      <a:r>
                        <a:rPr lang="en-GB" sz="1200" dirty="0">
                          <a:effectLst/>
                          <a:latin typeface="+mj-lt"/>
                          <a:ea typeface="맑은 고딕"/>
                        </a:rPr>
                        <a:t>channel/interference </a:t>
                      </a:r>
                      <a:r>
                        <a:rPr lang="en-GB" sz="1200" dirty="0" smtClean="0">
                          <a:effectLst/>
                          <a:latin typeface="+mj-lt"/>
                          <a:ea typeface="맑은 고딕"/>
                        </a:rPr>
                        <a:t>estimation (# of CSI ports = 32)</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j-lt"/>
                        <a:ea typeface="맑은 고딕"/>
                      </a:endParaRPr>
                    </a:p>
                  </a:txBody>
                  <a:tcPr marL="68580" marR="68580" marT="0" marB="0" anchor="ctr">
                    <a:solidFill>
                      <a:srgbClr val="FFFF00"/>
                    </a:solidFill>
                  </a:tcPr>
                </a:tc>
              </a:tr>
            </a:tbl>
          </a:graphicData>
        </a:graphic>
      </p:graphicFrame>
    </p:spTree>
    <p:extLst>
      <p:ext uri="{BB962C8B-B14F-4D97-AF65-F5344CB8AC3E}">
        <p14:creationId xmlns:p14="http://schemas.microsoft.com/office/powerpoint/2010/main" val="765311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600" dirty="0"/>
              <a:t>Updated SLS Simulation Assumptions </a:t>
            </a:r>
            <a:r>
              <a:rPr lang="en-US" altLang="ko-KR" sz="3600" dirty="0" smtClean="0"/>
              <a:t>(3/3)</a:t>
            </a:r>
            <a:endParaRPr lang="ko-KR" altLang="en-US" sz="3600" dirty="0"/>
          </a:p>
        </p:txBody>
      </p:sp>
      <p:graphicFrame>
        <p:nvGraphicFramePr>
          <p:cNvPr id="5" name="표 4"/>
          <p:cNvGraphicFramePr>
            <a:graphicFrameLocks noGrp="1"/>
          </p:cNvGraphicFramePr>
          <p:nvPr>
            <p:extLst>
              <p:ext uri="{D42A27DB-BD31-4B8C-83A1-F6EECF244321}">
                <p14:modId xmlns:p14="http://schemas.microsoft.com/office/powerpoint/2010/main" val="1401211958"/>
              </p:ext>
            </p:extLst>
          </p:nvPr>
        </p:nvGraphicFramePr>
        <p:xfrm>
          <a:off x="691456" y="1600200"/>
          <a:ext cx="7768975" cy="2705830"/>
        </p:xfrm>
        <a:graphic>
          <a:graphicData uri="http://schemas.openxmlformats.org/drawingml/2006/table">
            <a:tbl>
              <a:tblPr firstRow="1" firstCol="1" bandRow="1">
                <a:tableStyleId>{5940675A-B579-460E-94D1-54222C63F5DA}</a:tableStyleId>
              </a:tblPr>
              <a:tblGrid>
                <a:gridCol w="1370236"/>
                <a:gridCol w="2132913"/>
                <a:gridCol w="2132913"/>
                <a:gridCol w="2132913"/>
              </a:tblGrid>
              <a:tr h="211982">
                <a:tc>
                  <a:txBody>
                    <a:bodyPr/>
                    <a:lstStyle/>
                    <a:p>
                      <a:pPr algn="ctr">
                        <a:spcAft>
                          <a:spcPts val="900"/>
                        </a:spcAft>
                      </a:pPr>
                      <a:r>
                        <a:rPr lang="en-GB" sz="1200" b="1" dirty="0">
                          <a:effectLst/>
                        </a:rPr>
                        <a:t>Parameters</a:t>
                      </a:r>
                      <a:endParaRPr lang="ko-KR" sz="1200" b="1" dirty="0">
                        <a:effectLst/>
                        <a:latin typeface="Times New Roman"/>
                        <a:ea typeface="맑은 고딕"/>
                      </a:endParaRPr>
                    </a:p>
                  </a:txBody>
                  <a:tcPr marL="66359" marR="66359" marT="0" marB="0" anchor="ctr">
                    <a:solidFill>
                      <a:schemeClr val="bg1">
                        <a:lumMod val="85000"/>
                      </a:schemeClr>
                    </a:solidFill>
                  </a:tcPr>
                </a:tc>
                <a:tc>
                  <a:txBody>
                    <a:bodyPr/>
                    <a:lstStyle/>
                    <a:p>
                      <a:pPr algn="ctr">
                        <a:spcAft>
                          <a:spcPts val="900"/>
                        </a:spcAft>
                      </a:pPr>
                      <a:r>
                        <a:rPr lang="en-GB" sz="1200" b="1" dirty="0">
                          <a:effectLst/>
                        </a:rPr>
                        <a:t>Urban Macro</a:t>
                      </a:r>
                      <a:endParaRPr lang="ko-KR" sz="1200" b="1" dirty="0">
                        <a:effectLst/>
                        <a:latin typeface="Times New Roman"/>
                        <a:ea typeface="맑은 고딕"/>
                      </a:endParaRPr>
                    </a:p>
                  </a:txBody>
                  <a:tcPr marL="66359" marR="66359" marT="0" marB="0" anchor="ctr">
                    <a:solidFill>
                      <a:schemeClr val="bg1">
                        <a:lumMod val="85000"/>
                      </a:schemeClr>
                    </a:solidFill>
                  </a:tcPr>
                </a:tc>
                <a:tc>
                  <a:txBody>
                    <a:bodyPr/>
                    <a:lstStyle/>
                    <a:p>
                      <a:pPr algn="ctr">
                        <a:spcAft>
                          <a:spcPts val="900"/>
                        </a:spcAft>
                      </a:pPr>
                      <a:r>
                        <a:rPr lang="en-GB" sz="1200" b="1" dirty="0">
                          <a:effectLst/>
                        </a:rPr>
                        <a:t>Dense urban (Single or Dual layer)</a:t>
                      </a:r>
                      <a:endParaRPr lang="ko-KR" sz="1200" b="1" dirty="0">
                        <a:effectLst/>
                        <a:latin typeface="Times New Roman"/>
                        <a:ea typeface="맑은 고딕"/>
                      </a:endParaRPr>
                    </a:p>
                  </a:txBody>
                  <a:tcPr marL="66359" marR="66359"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altLang="ko-KR" sz="1200" b="1" dirty="0" smtClean="0">
                          <a:effectLst/>
                        </a:rPr>
                        <a:t>Indoor hotspot</a:t>
                      </a:r>
                      <a:endParaRPr lang="ko-KR" altLang="ko-KR" sz="1200" b="1" dirty="0" smtClean="0">
                        <a:effectLst/>
                        <a:latin typeface="Times New Roman"/>
                        <a:ea typeface="+mn-ea"/>
                      </a:endParaRPr>
                    </a:p>
                  </a:txBody>
                  <a:tcPr marL="66359" marR="66359" marT="0" marB="0" anchor="ctr">
                    <a:solidFill>
                      <a:schemeClr val="bg1">
                        <a:lumMod val="85000"/>
                      </a:schemeClr>
                    </a:solidFill>
                  </a:tcPr>
                </a:tc>
              </a:tr>
              <a:tr h="211982">
                <a:tc>
                  <a:txBody>
                    <a:bodyPr/>
                    <a:lstStyle/>
                    <a:p>
                      <a:pPr algn="ctr">
                        <a:spcAft>
                          <a:spcPts val="900"/>
                        </a:spcAft>
                      </a:pPr>
                      <a:r>
                        <a:rPr lang="en-GB" sz="1200" dirty="0">
                          <a:effectLst/>
                          <a:latin typeface="+mj-lt"/>
                          <a:ea typeface="맑은 고딕"/>
                        </a:rPr>
                        <a:t>Traffic model</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a:solidFill>
                            <a:schemeClr val="tx1"/>
                          </a:solidFill>
                          <a:effectLst/>
                          <a:latin typeface="+mj-lt"/>
                          <a:ea typeface="맑은 고딕"/>
                        </a:rPr>
                        <a:t>Non full buffer FTP traffic model </a:t>
                      </a:r>
                      <a:r>
                        <a:rPr lang="en-GB" sz="1200" dirty="0" smtClean="0">
                          <a:solidFill>
                            <a:schemeClr val="tx1"/>
                          </a:solidFill>
                          <a:effectLst/>
                          <a:latin typeface="+mj-lt"/>
                          <a:ea typeface="맑은 고딕"/>
                        </a:rPr>
                        <a:t>1/3, </a:t>
                      </a:r>
                      <a:r>
                        <a:rPr lang="en-GB" sz="1200" dirty="0">
                          <a:solidFill>
                            <a:schemeClr val="tx1"/>
                          </a:solidFill>
                          <a:effectLst/>
                          <a:latin typeface="+mj-lt"/>
                          <a:ea typeface="맑은 고딕"/>
                        </a:rPr>
                        <a:t>S = 0.1Mbytes (optional) or 0.5Mbytes</a:t>
                      </a:r>
                      <a:endParaRPr lang="ko-KR" sz="1200" dirty="0">
                        <a:solidFill>
                          <a:schemeClr val="tx1"/>
                        </a:solidFill>
                        <a:effectLst/>
                        <a:latin typeface="+mj-lt"/>
                        <a:ea typeface="맑은 고딕"/>
                      </a:endParaRPr>
                    </a:p>
                  </a:txBody>
                  <a:tcPr marL="68580" marR="68580" marT="0" marB="0" anchor="ctr">
                    <a:noFill/>
                  </a:tcPr>
                </a:tc>
                <a:tc hMerge="1">
                  <a:txBody>
                    <a:bodyPr/>
                    <a:lstStyle/>
                    <a:p>
                      <a:pPr latinLnBrk="1"/>
                      <a:endParaRPr lang="ko-KR" altLang="en-US"/>
                    </a:p>
                  </a:txBody>
                  <a:tcPr/>
                </a:tc>
                <a:tc hMerge="1">
                  <a:txBody>
                    <a:bodyPr/>
                    <a:lstStyle/>
                    <a:p>
                      <a:pPr algn="ctr">
                        <a:spcAft>
                          <a:spcPts val="900"/>
                        </a:spcAft>
                      </a:pPr>
                      <a:endParaRPr lang="ko-KR" sz="1200" dirty="0">
                        <a:solidFill>
                          <a:schemeClr val="tx1"/>
                        </a:solidFill>
                        <a:effectLst/>
                        <a:latin typeface="+mj-lt"/>
                        <a:ea typeface="맑은 고딕"/>
                      </a:endParaRPr>
                    </a:p>
                  </a:txBody>
                  <a:tcPr marL="68580" marR="68580" marT="0" marB="0" anchor="ctr">
                    <a:solidFill>
                      <a:srgbClr val="FFFF00"/>
                    </a:solidFill>
                  </a:tcPr>
                </a:tc>
              </a:tr>
              <a:tr h="211982">
                <a:tc>
                  <a:txBody>
                    <a:bodyPr/>
                    <a:lstStyle/>
                    <a:p>
                      <a:pPr algn="ctr">
                        <a:spcAft>
                          <a:spcPts val="900"/>
                        </a:spcAft>
                      </a:pPr>
                      <a:r>
                        <a:rPr lang="en-GB" sz="1200" dirty="0">
                          <a:effectLst/>
                          <a:latin typeface="+mj-lt"/>
                          <a:ea typeface="맑은 고딕"/>
                        </a:rPr>
                        <a:t>Traffic load (Resource utilization)</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smtClean="0">
                          <a:effectLst/>
                          <a:latin typeface="+mj-lt"/>
                          <a:ea typeface="맑은 고딕"/>
                        </a:rPr>
                        <a:t>20</a:t>
                      </a:r>
                      <a:r>
                        <a:rPr lang="en-GB" sz="1200" dirty="0">
                          <a:effectLst/>
                          <a:latin typeface="+mj-lt"/>
                          <a:ea typeface="맑은 고딕"/>
                        </a:rPr>
                        <a:t>%, 40%, 60%, Optional 80%</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tc>
                <a:tc hMerge="1">
                  <a:txBody>
                    <a:bodyPr/>
                    <a:lstStyle/>
                    <a:p>
                      <a:pPr algn="ctr">
                        <a:spcAft>
                          <a:spcPts val="900"/>
                        </a:spcAft>
                      </a:pPr>
                      <a:endParaRPr lang="ko-KR" sz="1200" dirty="0">
                        <a:effectLst/>
                        <a:latin typeface="+mj-lt"/>
                        <a:ea typeface="맑은 고딕"/>
                      </a:endParaRPr>
                    </a:p>
                  </a:txBody>
                  <a:tcPr marL="68580" marR="68580" marT="0" marB="0" anchor="ctr">
                    <a:solidFill>
                      <a:srgbClr val="FFFF00"/>
                    </a:solidFill>
                  </a:tcPr>
                </a:tc>
              </a:tr>
              <a:tr h="211982">
                <a:tc>
                  <a:txBody>
                    <a:bodyPr/>
                    <a:lstStyle/>
                    <a:p>
                      <a:pPr algn="ctr">
                        <a:spcAft>
                          <a:spcPts val="900"/>
                        </a:spcAft>
                      </a:pPr>
                      <a:r>
                        <a:rPr lang="en-GB" sz="1200" dirty="0">
                          <a:effectLst/>
                          <a:latin typeface="+mj-lt"/>
                          <a:ea typeface="맑은 고딕"/>
                        </a:rPr>
                        <a:t>RS modelling</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Realistic</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dirty="0">
                          <a:effectLst/>
                          <a:latin typeface="+mj-lt"/>
                          <a:ea typeface="맑은 고딕"/>
                        </a:rPr>
                        <a:t>Channel estimation</a:t>
                      </a:r>
                      <a:endParaRPr lang="ko-KR" sz="1200" dirty="0">
                        <a:effectLst/>
                        <a:latin typeface="+mj-lt"/>
                        <a:ea typeface="맑은 고딕"/>
                      </a:endParaRPr>
                    </a:p>
                  </a:txBody>
                  <a:tcPr marL="68580" marR="68580" marT="0" marB="0" anchor="ctr">
                    <a:noFill/>
                  </a:tcPr>
                </a:tc>
                <a:tc gridSpan="3">
                  <a:txBody>
                    <a:bodyPr/>
                    <a:lstStyle/>
                    <a:p>
                      <a:pPr algn="ctr">
                        <a:spcAft>
                          <a:spcPts val="900"/>
                        </a:spcAft>
                      </a:pPr>
                      <a:r>
                        <a:rPr lang="en-GB" sz="1200" dirty="0">
                          <a:effectLst/>
                          <a:latin typeface="+mj-lt"/>
                          <a:ea typeface="맑은 고딕"/>
                        </a:rPr>
                        <a:t>Realistic</a:t>
                      </a:r>
                      <a:endParaRPr lang="ko-KR" sz="1200" dirty="0">
                        <a:effectLst/>
                        <a:latin typeface="+mj-lt"/>
                        <a:ea typeface="맑은 고딕"/>
                      </a:endParaRPr>
                    </a:p>
                  </a:txBody>
                  <a:tcPr marL="68580" marR="68580" marT="0" marB="0" anchor="ctr">
                    <a:noFill/>
                  </a:tcPr>
                </a:tc>
                <a:tc hMerge="1">
                  <a:txBody>
                    <a:bodyPr/>
                    <a:lstStyle/>
                    <a:p>
                      <a:pPr latinLnBrk="1"/>
                      <a:endParaRPr lang="ko-KR" altLang="en-US"/>
                    </a:p>
                  </a:txBody>
                  <a:tcPr/>
                </a:tc>
                <a:tc hMerge="1">
                  <a:txBody>
                    <a:bodyPr/>
                    <a:lstStyle/>
                    <a:p>
                      <a:pPr algn="ctr">
                        <a:spcAft>
                          <a:spcPts val="900"/>
                        </a:spcAft>
                      </a:pPr>
                      <a:endParaRPr lang="ko-KR" sz="1200" dirty="0">
                        <a:effectLst/>
                        <a:latin typeface="+mj-lt"/>
                        <a:ea typeface="맑은 고딕"/>
                      </a:endParaRPr>
                    </a:p>
                  </a:txBody>
                  <a:tcPr marL="68580" marR="68580" marT="0" marB="0" anchor="ctr">
                    <a:noFill/>
                  </a:tcPr>
                </a:tc>
              </a:tr>
              <a:tr h="211982">
                <a:tc>
                  <a:txBody>
                    <a:bodyPr/>
                    <a:lstStyle/>
                    <a:p>
                      <a:pPr algn="ctr">
                        <a:spcAft>
                          <a:spcPts val="900"/>
                        </a:spcAft>
                      </a:pPr>
                      <a:r>
                        <a:rPr lang="en-GB" sz="1200" dirty="0">
                          <a:effectLst/>
                          <a:latin typeface="+mn-lt"/>
                          <a:ea typeface="맑은 고딕"/>
                        </a:rPr>
                        <a:t>Overhead modelling</a:t>
                      </a:r>
                      <a:endParaRPr lang="ko-KR" sz="1200" dirty="0">
                        <a:effectLst/>
                        <a:latin typeface="+mn-lt"/>
                        <a:ea typeface="맑은 고딕"/>
                      </a:endParaRPr>
                    </a:p>
                  </a:txBody>
                  <a:tcPr marL="68580" marR="68580" marT="0" marB="0" anchor="ctr">
                    <a:noFill/>
                  </a:tcPr>
                </a:tc>
                <a:tc gridSpan="3">
                  <a:txBody>
                    <a:bodyPr/>
                    <a:lstStyle/>
                    <a:p>
                      <a:pPr algn="ctr">
                        <a:spcAft>
                          <a:spcPts val="900"/>
                        </a:spcAft>
                      </a:pPr>
                      <a:r>
                        <a:rPr lang="en-GB" sz="1200" dirty="0">
                          <a:effectLst/>
                          <a:latin typeface="+mn-lt"/>
                          <a:ea typeface="맑은 고딕"/>
                        </a:rPr>
                        <a:t>Realistic</a:t>
                      </a:r>
                      <a:endParaRPr lang="ko-KR" sz="1200" dirty="0">
                        <a:effectLst/>
                        <a:latin typeface="+mn-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n-lt"/>
                        <a:ea typeface="맑은 고딕"/>
                      </a:endParaRPr>
                    </a:p>
                  </a:txBody>
                  <a:tcPr marL="68580" marR="68580" marT="0" marB="0" anchor="ctr">
                    <a:noFill/>
                  </a:tcPr>
                </a:tc>
              </a:tr>
              <a:tr h="211982">
                <a:tc>
                  <a:txBody>
                    <a:bodyPr/>
                    <a:lstStyle/>
                    <a:p>
                      <a:pPr algn="ctr">
                        <a:spcAft>
                          <a:spcPts val="900"/>
                        </a:spcAft>
                      </a:pPr>
                      <a:r>
                        <a:rPr lang="en-GB" sz="1200" dirty="0">
                          <a:effectLst/>
                          <a:latin typeface="+mn-lt"/>
                          <a:ea typeface="맑은 고딕"/>
                        </a:rPr>
                        <a:t>Handover margin</a:t>
                      </a:r>
                      <a:endParaRPr lang="ko-KR" sz="1200" dirty="0">
                        <a:effectLst/>
                        <a:latin typeface="+mn-lt"/>
                        <a:ea typeface="맑은 고딕"/>
                      </a:endParaRPr>
                    </a:p>
                  </a:txBody>
                  <a:tcPr marL="68580" marR="68580" marT="0" marB="0" anchor="ctr">
                    <a:noFill/>
                  </a:tcPr>
                </a:tc>
                <a:tc gridSpan="3">
                  <a:txBody>
                    <a:bodyPr/>
                    <a:lstStyle/>
                    <a:p>
                      <a:pPr algn="ctr">
                        <a:spcAft>
                          <a:spcPts val="900"/>
                        </a:spcAft>
                      </a:pPr>
                      <a:r>
                        <a:rPr lang="en-GB" sz="1200" dirty="0">
                          <a:effectLst/>
                          <a:latin typeface="+mn-lt"/>
                          <a:ea typeface="맑은 고딕"/>
                        </a:rPr>
                        <a:t>3dB</a:t>
                      </a:r>
                      <a:endParaRPr lang="ko-KR" sz="1200" dirty="0">
                        <a:effectLst/>
                        <a:latin typeface="+mn-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n-lt"/>
                        <a:ea typeface="맑은 고딕"/>
                      </a:endParaRPr>
                    </a:p>
                  </a:txBody>
                  <a:tcPr marL="68580" marR="68580" marT="0" marB="0" anchor="ctr">
                    <a:noFill/>
                  </a:tcPr>
                </a:tc>
              </a:tr>
              <a:tr h="211982">
                <a:tc>
                  <a:txBody>
                    <a:bodyPr/>
                    <a:lstStyle/>
                    <a:p>
                      <a:pPr algn="ctr">
                        <a:spcAft>
                          <a:spcPts val="900"/>
                        </a:spcAft>
                      </a:pPr>
                      <a:r>
                        <a:rPr lang="en-GB" sz="1200" dirty="0">
                          <a:effectLst/>
                          <a:latin typeface="+mn-lt"/>
                          <a:ea typeface="맑은 고딕"/>
                        </a:rPr>
                        <a:t>Backhaul link delay</a:t>
                      </a:r>
                      <a:endParaRPr lang="ko-KR" sz="1200" dirty="0">
                        <a:effectLst/>
                        <a:latin typeface="+mn-lt"/>
                        <a:ea typeface="맑은 고딕"/>
                      </a:endParaRPr>
                    </a:p>
                  </a:txBody>
                  <a:tcPr marL="68580" marR="68580" marT="0" marB="0" anchor="ctr">
                    <a:noFill/>
                  </a:tcPr>
                </a:tc>
                <a:tc gridSpan="3">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GB" sz="1200" dirty="0">
                          <a:effectLst/>
                          <a:latin typeface="+mn-lt"/>
                          <a:ea typeface="맑은 고딕"/>
                        </a:rPr>
                        <a:t>0ms, 2ms (optional), 5ms, </a:t>
                      </a:r>
                      <a:r>
                        <a:rPr lang="en-GB" sz="1200" dirty="0" smtClean="0">
                          <a:effectLst/>
                          <a:latin typeface="+mn-lt"/>
                          <a:ea typeface="맑은 고딕"/>
                        </a:rPr>
                        <a:t>50ms (optional). </a:t>
                      </a:r>
                      <a:r>
                        <a:rPr lang="en-GB" altLang="ko-KR" sz="1200" dirty="0" smtClean="0">
                          <a:effectLst/>
                          <a:latin typeface="+mn-lt"/>
                          <a:ea typeface="+mn-ea"/>
                        </a:rPr>
                        <a:t>Other values are not precluded.</a:t>
                      </a:r>
                      <a:r>
                        <a:rPr lang="en-GB" altLang="ko-KR" sz="1200" baseline="0" dirty="0" smtClean="0">
                          <a:effectLst/>
                          <a:latin typeface="+mn-lt"/>
                          <a:ea typeface="+mn-ea"/>
                        </a:rPr>
                        <a:t> Report by each company</a:t>
                      </a:r>
                      <a:endParaRPr lang="ko-KR" sz="1200" dirty="0">
                        <a:effectLst/>
                        <a:latin typeface="+mn-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endParaRPr lang="ko-KR" sz="1200" dirty="0">
                        <a:effectLst/>
                        <a:latin typeface="+mn-lt"/>
                        <a:ea typeface="맑은 고딕"/>
                      </a:endParaRPr>
                    </a:p>
                  </a:txBody>
                  <a:tcPr marL="68580" marR="68580" marT="0" marB="0" anchor="ctr">
                    <a:solidFill>
                      <a:srgbClr val="FFFF00"/>
                    </a:solidFill>
                  </a:tcPr>
                </a:tc>
              </a:tr>
              <a:tr h="211982">
                <a:tc>
                  <a:txBody>
                    <a:bodyPr/>
                    <a:lstStyle/>
                    <a:p>
                      <a:pPr algn="ctr">
                        <a:spcAft>
                          <a:spcPts val="900"/>
                        </a:spcAft>
                      </a:pPr>
                      <a:r>
                        <a:rPr lang="en-GB" sz="1200" dirty="0">
                          <a:effectLst/>
                          <a:latin typeface="+mn-lt"/>
                          <a:ea typeface="맑은 고딕"/>
                        </a:rPr>
                        <a:t>Coordination assumptions</a:t>
                      </a:r>
                      <a:endParaRPr lang="ko-KR" sz="1200" dirty="0">
                        <a:effectLst/>
                        <a:latin typeface="+mn-lt"/>
                        <a:ea typeface="맑은 고딕"/>
                      </a:endParaRPr>
                    </a:p>
                  </a:txBody>
                  <a:tcPr marL="68580" marR="68580" marT="0" marB="0" anchor="ctr">
                    <a:noFill/>
                  </a:tcPr>
                </a:tc>
                <a:tc gridSpan="3">
                  <a:txBody>
                    <a:bodyPr/>
                    <a:lstStyle/>
                    <a:p>
                      <a:pPr algn="ctr">
                        <a:spcAft>
                          <a:spcPts val="900"/>
                        </a:spcAft>
                      </a:pPr>
                      <a:r>
                        <a:rPr lang="en-GB" sz="1200" dirty="0">
                          <a:effectLst/>
                          <a:latin typeface="+mn-lt"/>
                          <a:ea typeface="맑은 고딕"/>
                        </a:rPr>
                        <a:t>Complexity of coordination / information exchange shall be taken into account</a:t>
                      </a:r>
                      <a:endParaRPr lang="ko-KR" sz="1200" dirty="0">
                        <a:effectLst/>
                        <a:latin typeface="+mn-lt"/>
                        <a:ea typeface="맑은 고딕"/>
                      </a:endParaRPr>
                    </a:p>
                  </a:txBody>
                  <a:tcPr marL="68580" marR="68580" marT="0" marB="0" anchor="ctr">
                    <a:noFill/>
                  </a:tcPr>
                </a:tc>
                <a:tc hMerge="1">
                  <a:txBody>
                    <a:bodyPr/>
                    <a:lstStyle/>
                    <a:p>
                      <a:pPr latinLnBrk="1"/>
                      <a:endParaRPr lang="ko-KR" altLang="en-US"/>
                    </a:p>
                  </a:txBody>
                  <a:tcPr>
                    <a:noFill/>
                  </a:tcPr>
                </a:tc>
                <a:tc hMerge="1">
                  <a:txBody>
                    <a:bodyPr/>
                    <a:lstStyle/>
                    <a:p>
                      <a:pPr algn="ctr">
                        <a:spcAft>
                          <a:spcPts val="900"/>
                        </a:spcAft>
                      </a:pPr>
                      <a:endParaRPr lang="ko-KR" sz="1200" dirty="0">
                        <a:effectLst/>
                        <a:latin typeface="+mn-lt"/>
                        <a:ea typeface="맑은 고딕"/>
                      </a:endParaRPr>
                    </a:p>
                  </a:txBody>
                  <a:tcPr marL="68580" marR="68580" marT="0" marB="0" anchor="ctr">
                    <a:solidFill>
                      <a:srgbClr val="FFFF00"/>
                    </a:solidFill>
                  </a:tcPr>
                </a:tc>
              </a:tr>
            </a:tbl>
          </a:graphicData>
        </a:graphic>
      </p:graphicFrame>
    </p:spTree>
    <p:extLst>
      <p:ext uri="{BB962C8B-B14F-4D97-AF65-F5344CB8AC3E}">
        <p14:creationId xmlns:p14="http://schemas.microsoft.com/office/powerpoint/2010/main" val="1225336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2614</TotalTime>
  <Words>688</Words>
  <Application>Microsoft Office PowerPoint</Application>
  <PresentationFormat>On-screen Show (4:3)</PresentationFormat>
  <Paragraphs>128</Paragraphs>
  <Slides>6</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vt:i4>
      </vt:variant>
    </vt:vector>
  </HeadingPairs>
  <TitlesOfParts>
    <vt:vector size="17" baseType="lpstr">
      <vt:lpstr>Gulim</vt:lpstr>
      <vt:lpstr>맑은 고딕</vt:lpstr>
      <vt:lpstr>MS Mincho</vt:lpstr>
      <vt:lpstr>ＭＳ Ｐゴシック</vt:lpstr>
      <vt:lpstr>宋体</vt:lpstr>
      <vt:lpstr>Arial</vt:lpstr>
      <vt:lpstr>Calibri</vt:lpstr>
      <vt:lpstr>Times</vt:lpstr>
      <vt:lpstr>Times New Roman</vt:lpstr>
      <vt:lpstr>Wingdings</vt:lpstr>
      <vt:lpstr>Office Theme</vt:lpstr>
      <vt:lpstr>WF on Evaluation Assumption for Network Coordination</vt:lpstr>
      <vt:lpstr>Background and motivation</vt:lpstr>
      <vt:lpstr>Proposal</vt:lpstr>
      <vt:lpstr>Updated SLS Simulation Assumptions (1/3)</vt:lpstr>
      <vt:lpstr>Updated SLS Simulation Assumptions (2/3)</vt:lpstr>
      <vt:lpstr>Updated SLS Simulation Assumptions (3/3)</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PDSCH rate matching for supporting aperiodic CSI-RS</dc:title>
  <dc:creator>곽영우/통신표준Lab(DMC연)/E5(책임)/삼성전자</dc:creator>
  <cp:lastModifiedBy>Amine Maaref</cp:lastModifiedBy>
  <cp:revision>48</cp:revision>
  <dcterms:created xsi:type="dcterms:W3CDTF">2016-11-10T10:16:49Z</dcterms:created>
  <dcterms:modified xsi:type="dcterms:W3CDTF">2017-01-18T02:49:33Z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1484232459</vt:lpwstr>
  </property>
</Properties>
</file>