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45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545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86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639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597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2378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73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220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00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67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457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DC6D2-57DE-4A56-B662-6D21F522CD63}" type="datetimeFigureOut">
              <a:rPr kumimoji="1" lang="ja-JP" altLang="en-US" smtClean="0"/>
              <a:pPr/>
              <a:t>2017/1/19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2DE39-BC6E-49B0-8518-200BA5401F3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08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197628"/>
            <a:ext cx="9144000" cy="2387600"/>
          </a:xfrm>
        </p:spPr>
        <p:txBody>
          <a:bodyPr/>
          <a:lstStyle/>
          <a:p>
            <a:r>
              <a:rPr kumimoji="1" lang="en-US" altLang="ja-JP" dirty="0"/>
              <a:t>WF on flexible duplexing evaluation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77303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</a:t>
            </a:r>
            <a:r>
              <a:rPr lang="en-US" altLang="ja-JP" dirty="0"/>
              <a:t>, Huawei, HiSilicon, ZTE, ZTE Microelectronics, Ericsson, Intel, CATT, LG Electronics, Qualcomm 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458788"/>
            <a:ext cx="11480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ko-KR" sz="2000" b="1" dirty="0">
                <a:latin typeface="Arial" panose="020B0604020202020204" pitchFamily="34" charset="0"/>
              </a:rPr>
              <a:t>3GPP TSG RAN WG1 </a:t>
            </a:r>
            <a:r>
              <a:rPr lang="en-GB" altLang="zh-CN" sz="2000" b="1" dirty="0">
                <a:latin typeface="Arial" panose="020B0604020202020204" pitchFamily="34" charset="0"/>
              </a:rPr>
              <a:t>AH_NR#1 Meeting</a:t>
            </a:r>
            <a:r>
              <a:rPr lang="en-GB" altLang="ko-KR" sz="2000" b="1" dirty="0">
                <a:latin typeface="Arial" panose="020B0604020202020204" pitchFamily="34" charset="0"/>
              </a:rPr>
              <a:t>		                                               R1-1</a:t>
            </a:r>
            <a:r>
              <a:rPr lang="en-US" altLang="ko-KR" sz="2000" b="1" dirty="0">
                <a:latin typeface="Arial" panose="020B0604020202020204" pitchFamily="34" charset="0"/>
              </a:rPr>
              <a:t>701329</a:t>
            </a:r>
            <a:endParaRPr lang="en-US" altLang="zh-CN" sz="2000" b="1" dirty="0">
              <a:latin typeface="Arial" panose="020B0604020202020204" pitchFamily="34" charset="0"/>
              <a:ea typeface="맑은 고딕" panose="020B0503020000020004" pitchFamily="34" charset="-127"/>
            </a:endParaRPr>
          </a:p>
          <a:p>
            <a:pPr eaLnBrk="1" hangingPunct="1"/>
            <a:r>
              <a:rPr lang="en-US" altLang="zh-CN" sz="2000" b="1" dirty="0">
                <a:latin typeface="Arial" panose="020B0604020202020204" pitchFamily="34" charset="0"/>
              </a:rPr>
              <a:t>Spokane, Washington, USA, 16th - 20th January 2017</a:t>
            </a:r>
            <a:endParaRPr lang="zh-CN" altLang="zh-CN" sz="2000" b="1" dirty="0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447799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>
                <a:latin typeface="Arial" panose="020B0604020202020204" pitchFamily="34" charset="0"/>
              </a:rPr>
              <a:t>Agenda item: </a:t>
            </a:r>
            <a:r>
              <a:rPr lang="en-GB" altLang="zh-CN" dirty="0">
                <a:latin typeface="Arial" panose="020B0604020202020204" pitchFamily="34" charset="0"/>
              </a:rPr>
              <a:t>5.1.7.1</a:t>
            </a:r>
            <a:endParaRPr lang="en-US" altLang="ko-KR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ko-KR" dirty="0">
                <a:latin typeface="Arial" panose="020B0604020202020204" pitchFamily="34" charset="0"/>
              </a:rPr>
              <a:t>Document for decision</a:t>
            </a:r>
            <a:endParaRPr lang="ko-KR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207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altLang="zh-CN" dirty="0"/>
              <a:t>At RAN1#87, it was concluded that the Rapporteur of TR 38.802 should come up with a skeleton for duplexing flexibility in TR 38.802</a:t>
            </a:r>
          </a:p>
          <a:p>
            <a:pPr>
              <a:defRPr/>
            </a:pPr>
            <a:endParaRPr lang="en-US" altLang="zh-CN" dirty="0"/>
          </a:p>
          <a:p>
            <a:pPr>
              <a:buFont typeface="Arial" charset="0"/>
              <a:buNone/>
              <a:defRPr/>
            </a:pPr>
            <a:r>
              <a:rPr lang="en-GB" altLang="zh-CN" sz="2200" b="1" u="sng" dirty="0">
                <a:latin typeface="Arial" charset="0"/>
                <a:cs typeface="Arial" charset="0"/>
              </a:rPr>
              <a:t>RAN1#87 conclusion:</a:t>
            </a:r>
          </a:p>
          <a:p>
            <a:pPr lvl="1">
              <a:buFont typeface="Arial" charset="0"/>
              <a:buChar char="–"/>
              <a:defRPr/>
            </a:pPr>
            <a:r>
              <a:rPr lang="en-US" altLang="zh-CN" sz="2200" dirty="0">
                <a:latin typeface="Arial" charset="0"/>
                <a:cs typeface="Arial" charset="0"/>
              </a:rPr>
              <a:t>Rapporteur to come up with a skeleton for duplexing flexibility, e.g., using the following as a start point:</a:t>
            </a:r>
          </a:p>
          <a:p>
            <a:pPr lvl="2">
              <a:buFont typeface="Wingdings" pitchFamily="2" charset="2"/>
              <a:buChar char="q"/>
              <a:defRPr/>
            </a:pPr>
            <a:r>
              <a:rPr lang="en-US" altLang="zh-CN" sz="2100" dirty="0">
                <a:latin typeface="Arial" charset="0"/>
                <a:cs typeface="Arial" charset="0"/>
              </a:rPr>
              <a:t>X. Duplexing flexibility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X.1 Duplexing mechanisms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X.2 Cross-link interference mitigation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X.3 Evaluation of duplexing flexibility</a:t>
            </a:r>
          </a:p>
          <a:p>
            <a:pPr lvl="3">
              <a:buFont typeface="Arial" charset="0"/>
              <a:buChar char="•"/>
              <a:defRPr/>
            </a:pPr>
            <a:r>
              <a:rPr lang="en-US" altLang="zh-CN" dirty="0">
                <a:latin typeface="Arial" charset="0"/>
                <a:cs typeface="Arial" charset="0"/>
              </a:rPr>
              <a:t>X.4 Summary and conclusions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7573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25300"/>
          </a:xfrm>
        </p:spPr>
        <p:txBody>
          <a:bodyPr>
            <a:normAutofit/>
          </a:bodyPr>
          <a:lstStyle/>
          <a:p>
            <a:r>
              <a:rPr lang="en-US" altLang="ja-JP" dirty="0"/>
              <a:t>In TR38.802, system evaluation results for flexible duplexing should be captured with common template</a:t>
            </a:r>
            <a:endParaRPr kumimoji="1" lang="en-US" altLang="ja-JP" dirty="0"/>
          </a:p>
          <a:p>
            <a:pPr lvl="1">
              <a:buFont typeface="Wingdings" panose="05000000000000000000" pitchFamily="2" charset="2"/>
              <a:buChar char="ü"/>
            </a:pPr>
            <a:r>
              <a:rPr kumimoji="1" lang="en-US" altLang="ja-JP" dirty="0"/>
              <a:t>Companies provide system evaluation results with common template in next slide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/>
              <a:t>Companies shall provide selected evaluation assumption(s) if multiple options are allowed in the agreed evaluation assumption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/>
              <a:t>Companies shall provide additional (if any) evaluation assumptions if not included in the agreed evaluation assumptions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/>
              <a:t>Companies shall provide sufficient details on the simulated interference mitigation/cancellation schemes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kumimoji="1" lang="en-US" altLang="ja-JP" dirty="0"/>
              <a:t>RAN1 will collect the results in RAN1#88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ja-JP" dirty="0"/>
              <a:t>It is up to editor how to capture collected results into TR</a:t>
            </a:r>
          </a:p>
        </p:txBody>
      </p:sp>
    </p:spTree>
    <p:extLst>
      <p:ext uri="{BB962C8B-B14F-4D97-AF65-F5344CB8AC3E}">
        <p14:creationId xmlns:p14="http://schemas.microsoft.com/office/powerpoint/2010/main" val="3388529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Common template</a:t>
            </a:r>
            <a:endParaRPr kumimoji="1" lang="ja-JP" altLang="en-US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065407"/>
              </p:ext>
            </p:extLst>
          </p:nvPr>
        </p:nvGraphicFramePr>
        <p:xfrm>
          <a:off x="299267" y="1829603"/>
          <a:ext cx="11448388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756194">
                  <a:extLst>
                    <a:ext uri="{9D8B030D-6E8A-4147-A177-3AD203B41FA5}">
                      <a16:colId xmlns:a16="http://schemas.microsoft.com/office/drawing/2014/main" val="477402404"/>
                    </a:ext>
                  </a:extLst>
                </a:gridCol>
                <a:gridCol w="756194">
                  <a:extLst>
                    <a:ext uri="{9D8B030D-6E8A-4147-A177-3AD203B41FA5}">
                      <a16:colId xmlns:a16="http://schemas.microsoft.com/office/drawing/2014/main" val="196962940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29872294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86264345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82186742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468573844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01044701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94119561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84166588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47054865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98426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Source x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(R1-17xxxxx)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[scenario]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4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595590"/>
                  </a:ext>
                </a:extLst>
              </a:tr>
              <a:tr h="646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Ratio of DL/UL traffic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DL UPT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altLang="ja-JP" sz="1600" kern="100" baseline="0" dirty="0" err="1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Mbps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4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UL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UPT (</a:t>
                      </a:r>
                      <a:r>
                        <a:rPr lang="en-US" altLang="ja-JP" sz="1600" kern="100" baseline="0" dirty="0" err="1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Mbps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3409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Average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Served/offered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packets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RU (%)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50%-tile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95%-tile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Average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Served/offered</a:t>
                      </a: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packets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kern="10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RU (%)</a:t>
                      </a: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76020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Scheme 1</a:t>
                      </a:r>
                      <a:endParaRPr lang="ja-JP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899410"/>
                  </a:ext>
                </a:extLst>
              </a:tr>
              <a:tr h="13229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Scheme 2</a:t>
                      </a:r>
                      <a:endParaRPr lang="ja-JP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360618"/>
                  </a:ext>
                </a:extLst>
              </a:tr>
              <a:tr h="132292">
                <a:tc gridSpan="14"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 (</a:t>
                      </a:r>
                      <a:r>
                        <a:rPr lang="en-US" altLang="ja-JP" sz="1600" kern="1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interference mitigation/cancellation schemes, evaluation assumption, etc):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600" kern="100" baseline="0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if any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0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altLang="ja-JP" sz="1600" kern="100" baseline="0" dirty="0"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088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2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3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5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8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09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0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1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2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3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4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5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6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7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8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4119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20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77552"/>
              </p:ext>
            </p:extLst>
          </p:nvPr>
        </p:nvGraphicFramePr>
        <p:xfrm>
          <a:off x="1278464" y="922860"/>
          <a:ext cx="9640482" cy="5775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6796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ko-KR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Dense urban</a:t>
                      </a:r>
                      <a:endParaRPr lang="ko-KR" altLang="en-US" sz="11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Urban macro</a:t>
                      </a:r>
                      <a:endParaRPr lang="ko-KR" altLang="en-US" sz="11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Indoor hotspot</a:t>
                      </a:r>
                      <a:endParaRPr lang="ko-KR" altLang="en-US" sz="11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01" marB="45701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57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Layout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Two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Macro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layer: Hex. Grid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Micro layer: Random drop (All micro BSs are outdoor)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3 micro BSs per macro BS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6 micro BSs per macro BS (optional)</a:t>
                      </a:r>
                    </a:p>
                    <a:p>
                      <a:pPr marL="216000" lvl="1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9 micro BSs per macro BS (optional)</a:t>
                      </a:r>
                    </a:p>
                    <a:p>
                      <a:pPr marL="0" lvl="1" indent="0" latinLnBrk="1">
                        <a:buFont typeface="Calibri" panose="020F0502020204030204" pitchFamily="34" charset="0"/>
                        <a:buNone/>
                      </a:pPr>
                      <a:r>
                        <a:rPr lang="en-US" altLang="ko-KR" sz="1100" b="0" baseline="0" dirty="0">
                          <a:solidFill>
                            <a:srgbClr val="FF0000"/>
                          </a:solidFill>
                        </a:rPr>
                        <a:t>FFS: other cluster dropping models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Macro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layer: Hex. Grid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Single layer:</a:t>
                      </a:r>
                    </a:p>
                    <a:p>
                      <a:pPr marL="108000" indent="-108000" latinLnBrk="1">
                        <a:buFont typeface="Calibri" panose="020F0502020204030204" pitchFamily="34" charset="0"/>
                        <a:buChar char="‒"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Indoor floor (12 BSs per 120m X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50m)</a:t>
                      </a:r>
                      <a:endParaRPr lang="ko-KR" altLang="en-US" sz="110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Inter-BS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Macro-to-macro: 200m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Macro-to-micro: 105m [TR36.897]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Micro-to-micro: 57.9m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500m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20m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Minimum BS-UE (2D)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Macro-to-UE: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35m [TR36.897]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Micro-to-UE: 10m [TR36.897]</a:t>
                      </a: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35m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[TR36.897]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0m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[TR38.900]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36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Minimum UE-UE (2D)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distance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3m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[TR36.843]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3217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Carrier frequency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Macro layer: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4 GHz, 30 GHz [TR38.913]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Micro layer: 4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2GHz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[TR38.913]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, 4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GHz, 30 GHz</a:t>
                      </a:r>
                    </a:p>
                  </a:txBody>
                  <a:tcPr marT="45701" marB="4570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GHz, 30 GHz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3217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30GHz: Un-paired spectrum is preferred.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2GHz: paired spectrum is preferred.</a:t>
                      </a:r>
                    </a:p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For 4GHz: both paired and un-paired spectrum can be considered.</a:t>
                      </a:r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aseline="0" dirty="0"/>
                    </a:p>
                  </a:txBody>
                  <a:tcPr marT="45701" marB="45701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 marT="45701" marB="4570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7350"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Aggregated system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2GHz:</a:t>
                      </a:r>
                      <a:r>
                        <a:rPr lang="en-US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Up to 40 </a:t>
                      </a:r>
                      <a:r>
                        <a:rPr lang="en-US" altLang="ko-KR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 (DL+</a:t>
                      </a:r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altLang="ko-KR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200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200MHz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30GHz: Up to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1GHz (DL+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UL)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73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Simulation bandwidth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20MHz per CC below 6GHz and 80 MHz  per CC above 6GHz 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For FDD, simulation BW is split equally between UL </a:t>
                      </a:r>
                      <a:r>
                        <a:rPr lang="en-US" sz="11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 DL</a:t>
                      </a:r>
                      <a:b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Note: UE TX power scaling will impact final results</a:t>
                      </a:r>
                      <a:endParaRPr lang="ko-KR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l" defTabSz="914400" rtl="0" eaLnBrk="1" latinLnBrk="1" hangingPunct="1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166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assumption(for information) 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46026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5143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784092"/>
              </p:ext>
            </p:extLst>
          </p:nvPr>
        </p:nvGraphicFramePr>
        <p:xfrm>
          <a:off x="1600200" y="905931"/>
          <a:ext cx="9006840" cy="54450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931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30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Channel model </a:t>
                      </a: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(Note)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Macro-to-UE: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Micro-to-UE: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Macro-to-Macro: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=25m)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Macro-to-Micro: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=10m), FFS additional offset X1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Micro-to-Micro: 3D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=10m), FFS additional offset X2 dB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A.2.1.2 in TR36.843, FFS on penetration loss between UEs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Macro-to-Macro: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=25m)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Macro-to-Micro: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UMa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Micro-to-Micro: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=10m)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5GCM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UMi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=1.5m ~ 22.5m), FFS on penetration loss between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Ues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TRP-to-UE: ITU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TRP-to-TRP: ITU 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A.2.1.2 in TR36.843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TRP-to-UE: 5GCM Indoor-office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TRP-to-TRP: 5GCM Indoor-office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=3m)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UE-to-UE: 5GCM Indoor-office (</a:t>
                      </a:r>
                      <a:r>
                        <a:rPr kumimoji="0" lang="en-US" altLang="ko-KR" sz="110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=1.5m)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2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Large-scale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channel parameters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FFS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As penetration model,</a:t>
                      </a:r>
                      <a:r>
                        <a:rPr lang="en-US" altLang="ko-KR" sz="11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Tables 1 and 2 of R1-168373 </a:t>
                      </a:r>
                      <a:r>
                        <a:rPr lang="en-US" altLang="ja-JP" sz="1100" dirty="0">
                          <a:solidFill>
                            <a:srgbClr val="FF0000"/>
                          </a:solidFill>
                        </a:rPr>
                        <a:t>are used as starting point, and further update might be made</a:t>
                      </a:r>
                      <a:endParaRPr lang="en-US" altLang="ko-KR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lang="ko-KR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08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Fast fading parameters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solidFill>
                            <a:schemeClr val="tx1"/>
                          </a:solidFill>
                        </a:rPr>
                        <a:t>FFS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ja-JP" sz="1100" dirty="0">
                          <a:solidFill>
                            <a:srgbClr val="FF0000"/>
                          </a:solidFill>
                        </a:rPr>
                        <a:t>Slide 2 of R1-168372 is used as starting point, and further update might be made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156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BS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 power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44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44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33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down with simulation BW when system BW is higher than simulation BW. Otherwise, 33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49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49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43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[scaled with simulation BW when system BW is higher than simulation BW. Otherwise, 43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Below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6GHz: 24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PA scaled with simulation BW when system BW is higher than simulation BW. Otherwise, 24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endParaRPr lang="en-US" altLang="ko-KR" sz="11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Above 6GHz: 23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 [scaled with simulation BW when system BW is higher than simulation BW. Otherwise, 23 </a:t>
                      </a:r>
                      <a:r>
                        <a:rPr lang="en-US" altLang="ko-KR" sz="1100" baseline="0" dirty="0" err="1">
                          <a:solidFill>
                            <a:schemeClr val="tx1"/>
                          </a:solidFill>
                        </a:rPr>
                        <a:t>dBm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assumption(for information) 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574803" y="6443131"/>
            <a:ext cx="10589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</a:rPr>
              <a:t>Note: Current channel model </a:t>
            </a:r>
            <a:r>
              <a:rPr lang="en-GB" altLang="ja-JP" sz="1200" dirty="0">
                <a:solidFill>
                  <a:srgbClr val="FF0000"/>
                </a:solidFill>
              </a:rPr>
              <a:t>are used as a starting point. It can be further discussed whether or not to update the channel model.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11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6167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826695"/>
              </p:ext>
            </p:extLst>
          </p:nvPr>
        </p:nvGraphicFramePr>
        <p:xfrm>
          <a:off x="1600200" y="880531"/>
          <a:ext cx="8991600" cy="5779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754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100" b="1">
                        <a:solidFill>
                          <a:schemeClr val="tx1"/>
                        </a:solidFill>
                      </a:endParaRPr>
                    </a:p>
                  </a:txBody>
                  <a:tcPr marT="45716" marB="45716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5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</a:t>
                      </a:r>
                      <a:r>
                        <a:rPr lang="en-US" altLang="ko-KR" sz="1100" dirty="0" err="1"/>
                        <a:t>Tx</a:t>
                      </a:r>
                      <a:r>
                        <a:rPr lang="en-US" altLang="ko-KR" sz="1100" dirty="0"/>
                        <a:t> power</a:t>
                      </a:r>
                      <a:endParaRPr lang="ko-KR" altLang="en-US" sz="1100" dirty="0"/>
                    </a:p>
                  </a:txBody>
                  <a:tcPr marT="45715" marB="45715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23 </a:t>
                      </a:r>
                      <a:r>
                        <a:rPr lang="en-US" altLang="ko-KR" sz="1100" dirty="0" err="1"/>
                        <a:t>dBm</a:t>
                      </a:r>
                      <a:endParaRPr lang="ko-KR" altLang="en-US" sz="1100" dirty="0"/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582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antenna configuration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Below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)=(8,8,2,1,1)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/>
                        <a:t>)=(0.5,0.8)</a:t>
                      </a:r>
                      <a:r>
                        <a:rPr lang="el-GR" altLang="ko-KR" sz="1100" dirty="0"/>
                        <a:t>λ</a:t>
                      </a:r>
                      <a:endParaRPr lang="en-US" altLang="ko-KR" sz="110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Above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)=(4,8,2,2,2)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H,g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V,g</a:t>
                      </a:r>
                      <a:r>
                        <a:rPr lang="en-US" altLang="ko-KR" sz="1100" dirty="0"/>
                        <a:t>)=(0.5,0.5,4.0,2.0)</a:t>
                      </a:r>
                      <a:r>
                        <a:rPr lang="el-GR" altLang="ko-KR" sz="1100" dirty="0"/>
                        <a:t>λ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Below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)=(8,8,2,1,1)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/>
                        <a:t>)=(0.5,0.8)</a:t>
                      </a:r>
                      <a:r>
                        <a:rPr lang="el-GR" altLang="ko-KR" sz="1100" dirty="0"/>
                        <a:t>λ</a:t>
                      </a:r>
                      <a:endParaRPr lang="en-US" altLang="ko-KR" sz="110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Above 6GHz:</a:t>
                      </a:r>
                      <a:endParaRPr kumimoji="0" lang="en-US" altLang="ko-KR" sz="11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Baseline: </a:t>
                      </a:r>
                      <a:r>
                        <a:rPr lang="en-US" altLang="ko-KR" sz="1100" dirty="0"/>
                        <a:t>(</a:t>
                      </a:r>
                      <a:r>
                        <a:rPr lang="en-US" altLang="ko-KR" sz="1100" dirty="0" err="1"/>
                        <a:t>M,N,P,M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 err="1"/>
                        <a:t>,N</a:t>
                      </a:r>
                      <a:r>
                        <a:rPr lang="en-US" altLang="ko-KR" sz="1100" baseline="-25000" dirty="0" err="1"/>
                        <a:t>g</a:t>
                      </a:r>
                      <a:r>
                        <a:rPr lang="en-US" altLang="ko-KR" sz="1100" dirty="0"/>
                        <a:t>)=(4,8,2,2,2) (</a:t>
                      </a:r>
                      <a:r>
                        <a:rPr lang="en-US" altLang="ko-KR" sz="1100" dirty="0" err="1"/>
                        <a:t>d</a:t>
                      </a:r>
                      <a:r>
                        <a:rPr lang="en-US" altLang="ko-KR" sz="1100" baseline="-25000" dirty="0" err="1"/>
                        <a:t>H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H,g</a:t>
                      </a:r>
                      <a:r>
                        <a:rPr lang="en-US" altLang="ko-KR" sz="1100" dirty="0" err="1"/>
                        <a:t>,d</a:t>
                      </a:r>
                      <a:r>
                        <a:rPr lang="en-US" altLang="ko-KR" sz="1100" baseline="-25000" dirty="0" err="1"/>
                        <a:t>V,g</a:t>
                      </a:r>
                      <a:r>
                        <a:rPr lang="en-US" altLang="ko-KR" sz="1100" dirty="0"/>
                        <a:t>)=(0.5,0.5,4.0,2.0)</a:t>
                      </a:r>
                      <a:r>
                        <a:rPr lang="el-GR" altLang="ko-KR" sz="1100" dirty="0"/>
                        <a:t>λ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FFS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antenna</a:t>
                      </a:r>
                      <a:r>
                        <a:rPr lang="en-US" altLang="ko-KR" sz="1100" baseline="0" dirty="0"/>
                        <a:t> height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Macro: 25m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Micro:</a:t>
                      </a:r>
                      <a:r>
                        <a:rPr lang="en-US" altLang="ko-KR" sz="1100" baseline="0" dirty="0"/>
                        <a:t> 10m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25m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3m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939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</a:t>
                      </a:r>
                      <a:r>
                        <a:rPr lang="en-US" altLang="ko-KR" sz="1100" dirty="0" err="1"/>
                        <a:t>anteena</a:t>
                      </a:r>
                      <a:r>
                        <a:rPr lang="en-US" altLang="ko-KR" sz="1100" dirty="0"/>
                        <a:t> element gain + connector loss</a:t>
                      </a:r>
                      <a:endParaRPr lang="ko-KR" altLang="en-US" sz="1100" dirty="0"/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8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solidFill>
                            <a:schemeClr val="tx1"/>
                          </a:solidFill>
                        </a:rPr>
                        <a:t>5 </a:t>
                      </a:r>
                      <a:r>
                        <a:rPr lang="en-US" altLang="ko-KR" sz="1100" dirty="0" err="1">
                          <a:solidFill>
                            <a:schemeClr val="tx1"/>
                          </a:solidFill>
                        </a:rPr>
                        <a:t>dBi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receiver</a:t>
                      </a:r>
                      <a:r>
                        <a:rPr lang="en-US" altLang="ko-KR" sz="1100" baseline="0" dirty="0"/>
                        <a:t> noise figure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Below</a:t>
                      </a:r>
                      <a:r>
                        <a:rPr lang="en-US" altLang="ko-KR" sz="1100" baseline="0" dirty="0"/>
                        <a:t> 6GHz: </a:t>
                      </a:r>
                      <a:r>
                        <a:rPr lang="en-US" altLang="ko-KR" sz="1100" dirty="0"/>
                        <a:t>5 dB</a:t>
                      </a:r>
                    </a:p>
                    <a:p>
                      <a:pPr latinLnBrk="1"/>
                      <a:r>
                        <a:rPr lang="en-US" altLang="ko-KR" sz="1100" dirty="0"/>
                        <a:t>Above 6GHz:</a:t>
                      </a:r>
                      <a:r>
                        <a:rPr lang="en-US" altLang="ko-KR" sz="1100" baseline="0" dirty="0"/>
                        <a:t> 7 dB</a:t>
                      </a:r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21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configuration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Follow the Table A.2.1-</a:t>
                      </a:r>
                      <a:r>
                        <a:rPr lang="en-US" altLang="ko-KR" sz="1100" u="none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altLang="ko-KR" sz="1100" baseline="0" dirty="0"/>
                        <a:t> of TR38.802</a:t>
                      </a:r>
                      <a:endParaRPr lang="en-US" altLang="ko-KR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en-US" altLang="ko-K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211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height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h</a:t>
                      </a:r>
                      <a:r>
                        <a:rPr lang="en-US" altLang="ko-KR" sz="1100" baseline="-25000" dirty="0" err="1"/>
                        <a:t>UT</a:t>
                      </a:r>
                      <a:r>
                        <a:rPr lang="en-US" altLang="ko-KR" sz="1100" dirty="0"/>
                        <a:t>=3(n</a:t>
                      </a:r>
                      <a:r>
                        <a:rPr lang="en-US" altLang="ko-KR" sz="1100" baseline="-25000" dirty="0"/>
                        <a:t>fl</a:t>
                      </a:r>
                      <a:r>
                        <a:rPr lang="en-US" altLang="ko-KR" sz="1100" dirty="0"/>
                        <a:t>-1)+1.5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/>
                        <a:t> for outdoor UEs: 1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/>
                        <a:t> for indoor UEs: </a:t>
                      </a:r>
                      <a:r>
                        <a:rPr lang="en-US" altLang="ko-KR" sz="1100" baseline="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 err="1"/>
                        <a:t>~uniform</a:t>
                      </a:r>
                      <a:r>
                        <a:rPr lang="en-US" altLang="ko-KR" sz="1100" baseline="0" dirty="0"/>
                        <a:t>(1,N</a:t>
                      </a:r>
                      <a:r>
                        <a:rPr lang="en-US" altLang="ko-KR" sz="1100" baseline="-25000" dirty="0"/>
                        <a:t>fl</a:t>
                      </a:r>
                      <a:r>
                        <a:rPr lang="en-US" altLang="ko-KR" sz="1100" baseline="0" dirty="0"/>
                        <a:t>) where </a:t>
                      </a:r>
                      <a:r>
                        <a:rPr lang="en-US" altLang="ko-KR" sz="1100" baseline="0" dirty="0" err="1"/>
                        <a:t>N</a:t>
                      </a:r>
                      <a:r>
                        <a:rPr lang="en-US" altLang="ko-KR" sz="1100" baseline="-25000" dirty="0" err="1"/>
                        <a:t>fl</a:t>
                      </a:r>
                      <a:r>
                        <a:rPr lang="en-US" altLang="ko-KR" sz="1100" baseline="0" dirty="0" err="1"/>
                        <a:t>~uniform</a:t>
                      </a:r>
                      <a:r>
                        <a:rPr lang="en-US" altLang="ko-KR" sz="1100" baseline="0" dirty="0"/>
                        <a:t>(4,8)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1.5m</a:t>
                      </a:r>
                      <a:endParaRPr lang="ko-KR" altLang="en-US" sz="1100" dirty="0"/>
                    </a:p>
                  </a:txBody>
                  <a:tcPr marT="45716" marB="4571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83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antenna gain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Follow the modeling</a:t>
                      </a:r>
                      <a:r>
                        <a:rPr lang="en-US" altLang="ko-KR" sz="1100" baseline="0" dirty="0"/>
                        <a:t> of TR36.873</a:t>
                      </a:r>
                      <a:endParaRPr lang="ko-KR" altLang="en-US" sz="1100" dirty="0"/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assumption(for information) 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1537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1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5" name="Rectangle 5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8" name="Rectangle 11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79" name="Rectangle 13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0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1" name="Rectangle 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2" name="Rectangle 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3" name="Rectangle 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4" name="Rectangle 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5" name="Rectangle 10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6" name="Rectangle 12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7" name="Rectangle 14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8" name="Rectangle 16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89" name="Rectangle 18"/>
          <p:cNvSpPr>
            <a:spLocks noChangeArrowheads="1"/>
          </p:cNvSpPr>
          <p:nvPr/>
        </p:nvSpPr>
        <p:spPr bwMode="auto">
          <a:xfrm>
            <a:off x="1524001" y="-3370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7190" name="Rectangle 25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7191" name="Rectangle 2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6103"/>
              </p:ext>
            </p:extLst>
          </p:nvPr>
        </p:nvGraphicFramePr>
        <p:xfrm>
          <a:off x="1600200" y="1092200"/>
          <a:ext cx="8991600" cy="502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Parameters</a:t>
                      </a:r>
                      <a:endParaRPr lang="ko-KR" altLang="en-US" sz="11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Dense urban</a:t>
                      </a:r>
                      <a:endParaRPr lang="ko-KR" altLang="en-US" sz="1100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Urban macro</a:t>
                      </a:r>
                      <a:endParaRPr lang="ko-KR" altLang="en-US" sz="11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1" dirty="0"/>
                        <a:t>Indoor hotspot</a:t>
                      </a:r>
                      <a:endParaRPr lang="ko-KR" altLang="en-US" sz="1100" b="1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</a:t>
                      </a:r>
                      <a:r>
                        <a:rPr lang="en-US" altLang="ko-KR" sz="1100" baseline="0" dirty="0"/>
                        <a:t> receiver noise figure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Below 6GHz: 9 dB</a:t>
                      </a:r>
                    </a:p>
                    <a:p>
                      <a:pPr latinLnBrk="1"/>
                      <a:r>
                        <a:rPr lang="en-US" altLang="ko-KR" sz="1100" dirty="0">
                          <a:solidFill>
                            <a:srgbClr val="FF0000"/>
                          </a:solidFill>
                        </a:rPr>
                        <a:t>Above 6GHz: 13dB (baseline performance), 10dB (high performance)</a:t>
                      </a:r>
                      <a:endParaRPr lang="en-US" altLang="ko-KR" sz="1100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en-US" altLang="ko-KR" sz="14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Traffic model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Baseline: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FTP traffic model 3 with packet size 0.1, 0.5, 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Mbytes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Ratio of DL/UL traffic = {2:1}, {4:1}, 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{1:1} (optional)</a:t>
                      </a: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[TR36.828]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10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Note: other FTP model is not precluded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endParaRPr kumimoji="0" lang="en-US" altLang="ko-KR" sz="140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5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distribution</a:t>
                      </a:r>
                      <a:endParaRPr lang="ko-KR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</a:t>
                      </a:r>
                      <a:r>
                        <a:rPr lang="en-US" altLang="ko-KR" sz="1100" baseline="0" dirty="0">
                          <a:solidFill>
                            <a:srgbClr val="00B050"/>
                          </a:solidFill>
                        </a:rPr>
                        <a:t>: </a:t>
                      </a:r>
                      <a:r>
                        <a:rPr lang="en-GB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2/3 users randomly and uniformly dropped within the clusters, 1/3 users randomly and uniformly dropped throughout the macro geographical area, and 60 users per macro geographical area</a:t>
                      </a:r>
                    </a:p>
                    <a:p>
                      <a:pPr latinLnBrk="1"/>
                      <a:r>
                        <a:rPr lang="en-US" altLang="ko-KR" sz="1100" baseline="0" dirty="0"/>
                        <a:t>80% indoor (3km/h) and 20% outdoor (30km/h)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: 10 users per macro TRP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/>
                        <a:t>80% indoor (3km/h) and 20% outdoor (30km/h)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aseline="0" dirty="0"/>
                        <a:t>For FTP traffic model 3: </a:t>
                      </a:r>
                      <a:r>
                        <a:rPr lang="en-US" altLang="ko-KR" sz="1100" baseline="0" dirty="0">
                          <a:solidFill>
                            <a:schemeClr val="tx1"/>
                          </a:solidFill>
                        </a:rPr>
                        <a:t>10 users per TRP </a:t>
                      </a:r>
                    </a:p>
                    <a:p>
                      <a:pPr latinLnBrk="1"/>
                      <a:r>
                        <a:rPr lang="en-US" altLang="ko-KR" sz="1100" baseline="0" dirty="0"/>
                        <a:t>100% indoor (3km/h)</a:t>
                      </a:r>
                    </a:p>
                    <a:p>
                      <a:pPr latinLnBrk="1"/>
                      <a:endParaRPr lang="en-US" altLang="ko-KR" sz="1100" baseline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UE receiver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MMSE-IRC as the baseline</a:t>
                      </a:r>
                      <a:r>
                        <a:rPr lang="en-US" altLang="ko-KR" sz="1100" baseline="0" dirty="0"/>
                        <a:t> receiver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66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BS recei</a:t>
                      </a:r>
                      <a:r>
                        <a:rPr lang="en-US" altLang="ko-KR" sz="1100" baseline="0" dirty="0"/>
                        <a:t>ver 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MMSE-IRC as the baseline</a:t>
                      </a:r>
                      <a:r>
                        <a:rPr lang="en-US" altLang="ko-KR" sz="1100" baseline="0" dirty="0"/>
                        <a:t> receiver</a:t>
                      </a:r>
                      <a:endParaRPr lang="ko-KR" altLang="en-US" sz="11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Feedback assumption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Realistic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16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dirty="0"/>
                        <a:t>Channel estimation</a:t>
                      </a:r>
                      <a:endParaRPr lang="ko-KR" altLang="en-US" sz="11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/>
                        <a:t>Realistic</a:t>
                      </a:r>
                      <a:endParaRPr lang="ko-KR" altLang="en-US" sz="11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5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assumption(for information) 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74402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コンテンツ プレースホルダー 9"/>
          <p:cNvSpPr>
            <a:spLocks noGrp="1"/>
          </p:cNvSpPr>
          <p:nvPr>
            <p:ph idx="1"/>
          </p:nvPr>
        </p:nvSpPr>
        <p:spPr>
          <a:xfrm>
            <a:off x="838200" y="990600"/>
            <a:ext cx="10515600" cy="5186363"/>
          </a:xfrm>
        </p:spPr>
        <p:txBody>
          <a:bodyPr>
            <a:normAutofit/>
          </a:bodyPr>
          <a:lstStyle/>
          <a:p>
            <a:pPr lvl="0"/>
            <a:r>
              <a:rPr lang="en-GB" altLang="ja-JP" dirty="0"/>
              <a:t>Companies to report the delay assumption used for coordination schemes if used in the simulations</a:t>
            </a:r>
            <a:endParaRPr lang="ja-JP" altLang="ja-JP" dirty="0"/>
          </a:p>
          <a:p>
            <a:pPr marL="800100" lvl="2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GB" altLang="ja-JP" sz="2400" dirty="0"/>
              <a:t>Note that the delay assumption depends on RAN3 architecture discussions</a:t>
            </a:r>
            <a:endParaRPr lang="ja-JP" altLang="ja-JP" sz="2400" dirty="0"/>
          </a:p>
          <a:p>
            <a:pPr marL="342900" lvl="1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endParaRPr lang="en-US" altLang="ja-JP" sz="2800" dirty="0"/>
          </a:p>
          <a:p>
            <a:pPr marL="685800" lvl="2">
              <a:spcBef>
                <a:spcPts val="1000"/>
              </a:spcBef>
            </a:pPr>
            <a:endParaRPr lang="en-US" altLang="ja-JP" sz="2400" dirty="0"/>
          </a:p>
          <a:p>
            <a:pPr lvl="1"/>
            <a:endParaRPr kumimoji="1" lang="ja-JP" altLang="en-US" sz="1800" dirty="0"/>
          </a:p>
        </p:txBody>
      </p:sp>
      <p:sp>
        <p:nvSpPr>
          <p:cNvPr id="11" name="제목 1"/>
          <p:cNvSpPr txBox="1">
            <a:spLocks/>
          </p:cNvSpPr>
          <p:nvPr/>
        </p:nvSpPr>
        <p:spPr bwMode="auto">
          <a:xfrm>
            <a:off x="237068" y="274638"/>
            <a:ext cx="11319933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ko-KR" sz="3200" dirty="0">
                <a:latin typeface="+mj-lt"/>
                <a:ea typeface="+mj-ea"/>
                <a:cs typeface="+mj-cs"/>
              </a:rPr>
              <a:t>Agreed evaluation assumption(for information) </a:t>
            </a:r>
            <a:endParaRPr lang="ko-KR" altLang="en-US" sz="3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8653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1463</Words>
  <Application>Microsoft Office PowerPoint</Application>
  <PresentationFormat>ワイド画面</PresentationFormat>
  <Paragraphs>204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20" baseType="lpstr">
      <vt:lpstr>等线</vt:lpstr>
      <vt:lpstr>맑은 고딕</vt:lpstr>
      <vt:lpstr>ＭＳ Ｐゴシック</vt:lpstr>
      <vt:lpstr>SimSun</vt:lpstr>
      <vt:lpstr>游ゴシック</vt:lpstr>
      <vt:lpstr>游ゴシック Light</vt:lpstr>
      <vt:lpstr>Arial</vt:lpstr>
      <vt:lpstr>Calibri</vt:lpstr>
      <vt:lpstr>Times New Roman</vt:lpstr>
      <vt:lpstr>Wingdings</vt:lpstr>
      <vt:lpstr>Office テーマ</vt:lpstr>
      <vt:lpstr>WF on flexible duplexing evaluation</vt:lpstr>
      <vt:lpstr>Background</vt:lpstr>
      <vt:lpstr>Proposal</vt:lpstr>
      <vt:lpstr>Common template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duplexing evaluation</dc:title>
  <dc:creator>sano</dc:creator>
  <cp:lastModifiedBy>sano</cp:lastModifiedBy>
  <cp:revision>49</cp:revision>
  <dcterms:created xsi:type="dcterms:W3CDTF">2017-01-17T01:16:00Z</dcterms:created>
  <dcterms:modified xsi:type="dcterms:W3CDTF">2017-01-18T16:43:43Z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1484677528</vt:lpwstr>
  </property>
</Properties>
</file>