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9" autoAdjust="0"/>
    <p:restoredTop sz="94660"/>
  </p:normalViewPr>
  <p:slideViewPr>
    <p:cSldViewPr>
      <p:cViewPr varScale="1">
        <p:scale>
          <a:sx n="73" d="100"/>
          <a:sy n="73" d="100"/>
        </p:scale>
        <p:origin x="-15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0552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Beam </a:t>
            </a:r>
            <a:r>
              <a:rPr lang="en-US" altLang="ja-JP" dirty="0"/>
              <a:t>Correspondence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11559" y="3886200"/>
            <a:ext cx="7568811" cy="1752600"/>
          </a:xfrm>
        </p:spPr>
        <p:txBody>
          <a:bodyPr/>
          <a:lstStyle/>
          <a:p>
            <a:r>
              <a:rPr lang="en-US" altLang="ja-JP" dirty="0" smtClean="0"/>
              <a:t>NTT DOCOMO, Samsung,</a:t>
            </a:r>
            <a:r>
              <a:rPr lang="ja-JP" altLang="en-US" dirty="0"/>
              <a:t> </a:t>
            </a:r>
            <a:r>
              <a:rPr lang="en-US" altLang="ja-JP" dirty="0"/>
              <a:t>Mitsubishi </a:t>
            </a:r>
            <a:r>
              <a:rPr lang="en-US" altLang="ja-JP" dirty="0" smtClean="0"/>
              <a:t>Electric</a:t>
            </a:r>
            <a:r>
              <a:rPr lang="en-US" altLang="ja-JP" dirty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Sharp, [CATT],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R1-1701316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162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NR Ad-Hoc </a:t>
            </a:r>
            <a:endParaRPr lang="en-US" altLang="ja-JP" sz="24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Spokane, USA, 16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- 20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5.1.2.2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Backgrounds(1/2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ja-JP" b="1" u="sng" dirty="0"/>
              <a:t>Working assumption:</a:t>
            </a:r>
            <a:endParaRPr lang="ja-JP" altLang="ja-JP" b="1" u="sng" dirty="0"/>
          </a:p>
          <a:p>
            <a:pPr lvl="1"/>
            <a:r>
              <a:rPr lang="en-GB" altLang="ja-JP" dirty="0"/>
              <a:t>The followings are defined as </a:t>
            </a:r>
            <a:r>
              <a:rPr lang="en-US" altLang="ja-JP" dirty="0" err="1"/>
              <a:t>Tx</a:t>
            </a:r>
            <a:r>
              <a:rPr lang="en-US" altLang="ja-JP" dirty="0"/>
              <a:t>/Rx </a:t>
            </a:r>
            <a:r>
              <a:rPr lang="en-GB" altLang="ja-JP" dirty="0"/>
              <a:t>beam correspondence at TRP and UE :</a:t>
            </a:r>
            <a:endParaRPr lang="ja-JP" altLang="ja-JP" dirty="0"/>
          </a:p>
          <a:p>
            <a:pPr lvl="2"/>
            <a:r>
              <a:rPr lang="en-US" altLang="ja-JP" dirty="0" err="1"/>
              <a:t>Tx</a:t>
            </a:r>
            <a:r>
              <a:rPr lang="en-US" altLang="ja-JP" dirty="0"/>
              <a:t>/Rx beam </a:t>
            </a:r>
            <a:r>
              <a:rPr lang="en-GB" altLang="ja-JP" dirty="0"/>
              <a:t>correspondence </a:t>
            </a:r>
            <a:r>
              <a:rPr lang="en-US" altLang="ja-JP" dirty="0"/>
              <a:t>at TRP holds if at least one of the following is satisfied:</a:t>
            </a:r>
            <a:endParaRPr lang="ja-JP" altLang="ja-JP" dirty="0"/>
          </a:p>
          <a:p>
            <a:pPr lvl="3"/>
            <a:r>
              <a:rPr lang="en-US" altLang="ja-JP" dirty="0"/>
              <a:t>TRP is able to determine a TRP Rx beam for the uplink reception based on UE’s downlink measurement on TRP’s one or more </a:t>
            </a:r>
            <a:r>
              <a:rPr lang="en-US" altLang="ja-JP" dirty="0" err="1"/>
              <a:t>Tx</a:t>
            </a:r>
            <a:r>
              <a:rPr lang="en-US" altLang="ja-JP" dirty="0"/>
              <a:t> beams.</a:t>
            </a:r>
            <a:endParaRPr lang="ja-JP" altLang="ja-JP" dirty="0"/>
          </a:p>
          <a:p>
            <a:pPr lvl="3"/>
            <a:r>
              <a:rPr lang="en-GB" altLang="ja-JP" dirty="0"/>
              <a:t>TRP is able to determine a TRP </a:t>
            </a:r>
            <a:r>
              <a:rPr lang="en-GB" altLang="ja-JP" dirty="0" err="1"/>
              <a:t>Tx</a:t>
            </a:r>
            <a:r>
              <a:rPr lang="en-GB" altLang="ja-JP" dirty="0"/>
              <a:t> beam for the downlink transmission based on TRP’s uplink measurement on TRP’s one or more Rx beams</a:t>
            </a:r>
            <a:endParaRPr lang="ja-JP" altLang="ja-JP" dirty="0"/>
          </a:p>
          <a:p>
            <a:pPr lvl="2"/>
            <a:r>
              <a:rPr lang="en-US" altLang="ja-JP" dirty="0" err="1"/>
              <a:t>Tx</a:t>
            </a:r>
            <a:r>
              <a:rPr lang="en-US" altLang="ja-JP" dirty="0"/>
              <a:t>/Rx beam </a:t>
            </a:r>
            <a:r>
              <a:rPr lang="en-GB" altLang="ja-JP" dirty="0"/>
              <a:t>correspondence </a:t>
            </a:r>
            <a:r>
              <a:rPr lang="en-US" altLang="ja-JP" dirty="0"/>
              <a:t>at UE holds if at least one of the following is satisfied: </a:t>
            </a:r>
            <a:endParaRPr lang="ja-JP" altLang="ja-JP" dirty="0"/>
          </a:p>
          <a:p>
            <a:pPr lvl="3"/>
            <a:r>
              <a:rPr lang="en-US" altLang="ja-JP" dirty="0"/>
              <a:t>UE is able to determine a UE </a:t>
            </a:r>
            <a:r>
              <a:rPr lang="en-US" altLang="ja-JP" dirty="0" err="1"/>
              <a:t>Tx</a:t>
            </a:r>
            <a:r>
              <a:rPr lang="en-US" altLang="ja-JP" dirty="0"/>
              <a:t> beam for the uplink transmission based on UE’s downlink measurement on UE’s one or more Rx beams.</a:t>
            </a:r>
            <a:endParaRPr lang="ja-JP" altLang="ja-JP" dirty="0"/>
          </a:p>
          <a:p>
            <a:pPr lvl="3"/>
            <a:r>
              <a:rPr lang="en-GB" altLang="ja-JP" dirty="0"/>
              <a:t>UE is able to determine a UE Rx beam for the downlink reception based on TRP’s indication based on uplink measurement on UE’s one or more </a:t>
            </a:r>
            <a:r>
              <a:rPr lang="en-GB" altLang="ja-JP" dirty="0" err="1"/>
              <a:t>Tx</a:t>
            </a:r>
            <a:r>
              <a:rPr lang="en-GB" altLang="ja-JP" dirty="0"/>
              <a:t> beams.</a:t>
            </a:r>
            <a:endParaRPr lang="ja-JP" altLang="ja-JP" dirty="0"/>
          </a:p>
          <a:p>
            <a:pPr lvl="1"/>
            <a:r>
              <a:rPr lang="en-GB" altLang="ja-JP" dirty="0"/>
              <a:t>More refined definition can still be discussed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b="1" u="sng" dirty="0"/>
              <a:t>Agreements:</a:t>
            </a:r>
            <a:endParaRPr lang="ja-JP" altLang="ja-JP" b="1" u="sng" dirty="0"/>
          </a:p>
          <a:p>
            <a:pPr lvl="1"/>
            <a:r>
              <a:rPr lang="en-US" altLang="ja-JP" dirty="0"/>
              <a:t>Companies are encouraged to refine the definition of beam correspondence, if necessary </a:t>
            </a:r>
            <a:endParaRPr lang="ja-JP" altLang="ja-JP" dirty="0"/>
          </a:p>
          <a:p>
            <a:pPr lvl="2"/>
            <a:r>
              <a:rPr lang="en-US" altLang="ja-JP" dirty="0"/>
              <a:t>Note: whether or not to introduce this definition in NR is a separate topic</a:t>
            </a:r>
            <a:endParaRPr lang="ja-JP" altLang="ja-JP" dirty="0"/>
          </a:p>
          <a:p>
            <a:pPr lvl="1"/>
            <a:r>
              <a:rPr lang="en-US" altLang="ja-JP" dirty="0"/>
              <a:t>Under the refined definition of beam correspondence (if any), study whether or not mechanism(s) for determining UE’s beam correspondence is needed. </a:t>
            </a:r>
            <a:endParaRPr lang="ja-JP" altLang="ja-JP" dirty="0"/>
          </a:p>
          <a:p>
            <a:pPr lvl="2"/>
            <a:r>
              <a:rPr lang="en-US" altLang="ja-JP" dirty="0"/>
              <a:t>the study may consider the following aspects - </a:t>
            </a:r>
            <a:endParaRPr lang="ja-JP" altLang="ja-JP" dirty="0"/>
          </a:p>
          <a:p>
            <a:pPr lvl="3"/>
            <a:r>
              <a:rPr lang="en-GB" altLang="ja-JP" dirty="0"/>
              <a:t>e.g. metrics to be considered SNR/Power (beam-quality), CSI, and others</a:t>
            </a:r>
            <a:endParaRPr lang="ja-JP" altLang="ja-JP" dirty="0"/>
          </a:p>
          <a:p>
            <a:pPr lvl="3"/>
            <a:r>
              <a:rPr lang="en-GB" altLang="ja-JP" dirty="0"/>
              <a:t>e.g. values of the metrics at which beam correspondence is declared</a:t>
            </a:r>
            <a:endParaRPr lang="ja-JP" altLang="ja-JP" dirty="0"/>
          </a:p>
          <a:p>
            <a:pPr lvl="3"/>
            <a:r>
              <a:rPr lang="en-GB" altLang="ja-JP" dirty="0"/>
              <a:t>e.g., complexity/overhead </a:t>
            </a:r>
            <a:endParaRPr lang="ja-JP" altLang="ja-JP" dirty="0"/>
          </a:p>
          <a:p>
            <a:pPr lvl="1"/>
            <a:r>
              <a:rPr lang="en-GB" altLang="ja-JP" dirty="0"/>
              <a:t>e.g., possibility of supporting reporting to the </a:t>
            </a:r>
            <a:r>
              <a:rPr lang="en-GB" altLang="ja-JP" dirty="0" err="1"/>
              <a:t>gNB</a:t>
            </a:r>
            <a:r>
              <a:rPr lang="en-GB" altLang="ja-JP" dirty="0"/>
              <a:t> about beam correspondence at the UE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743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 fontScale="55000" lnSpcReduction="20000"/>
          </a:bodyPr>
          <a:lstStyle/>
          <a:p>
            <a:r>
              <a:rPr lang="en-US" altLang="ja-JP" dirty="0"/>
              <a:t>Confirm the working assumption on the definition of beam correspondence made </a:t>
            </a:r>
            <a:r>
              <a:rPr lang="en-US" altLang="ja-JP"/>
              <a:t>in </a:t>
            </a:r>
            <a:r>
              <a:rPr lang="en-US" altLang="ja-JP" smtClean="0"/>
              <a:t>RAN1#86bis.</a:t>
            </a:r>
            <a:endParaRPr lang="en-US" altLang="ja-JP" dirty="0" smtClean="0"/>
          </a:p>
          <a:p>
            <a:r>
              <a:rPr lang="en-US" altLang="ja-JP" dirty="0"/>
              <a:t>Support </a:t>
            </a:r>
            <a:r>
              <a:rPr lang="en-US" altLang="ja-JP" dirty="0" smtClean="0"/>
              <a:t>UE reporting of UE beam correspondence status to TRP.</a:t>
            </a:r>
          </a:p>
          <a:p>
            <a:pPr lvl="1"/>
            <a:r>
              <a:rPr lang="en-US" altLang="ja-JP" dirty="0" smtClean="0"/>
              <a:t>At least 2 status, e.g., UE has its beam correspondence or not, should be supported.</a:t>
            </a:r>
          </a:p>
          <a:p>
            <a:pPr lvl="1"/>
            <a:r>
              <a:rPr lang="en-US" altLang="ja-JP" dirty="0" smtClean="0"/>
              <a:t>RAN1 study potential performance metrics including best transmit/receive beam index, transmit/receive SNR, RSRP, etc.</a:t>
            </a:r>
          </a:p>
          <a:p>
            <a:pPr lvl="1"/>
            <a:r>
              <a:rPr lang="en-US" altLang="ja-JP" dirty="0" smtClean="0"/>
              <a:t>Performance requirements and test cases are studied in RAN4.</a:t>
            </a:r>
            <a:endParaRPr lang="en-US" altLang="ja-JP" strike="sngStrike" dirty="0" smtClean="0"/>
          </a:p>
          <a:p>
            <a:pPr lvl="1"/>
            <a:r>
              <a:rPr lang="en-US" altLang="ja-JP" dirty="0" smtClean="0"/>
              <a:t>UL and DL </a:t>
            </a:r>
            <a:r>
              <a:rPr lang="en-US" altLang="ja-JP" dirty="0"/>
              <a:t>beam management can be used to determine </a:t>
            </a:r>
            <a:r>
              <a:rPr lang="en-US" altLang="ja-JP" dirty="0" smtClean="0"/>
              <a:t>beam </a:t>
            </a:r>
            <a:r>
              <a:rPr lang="en-US" altLang="ja-JP" dirty="0"/>
              <a:t>correspondence </a:t>
            </a:r>
            <a:r>
              <a:rPr lang="en-US" altLang="ja-JP" dirty="0" smtClean="0"/>
              <a:t>status.</a:t>
            </a:r>
          </a:p>
          <a:p>
            <a:pPr lvl="2"/>
            <a:r>
              <a:rPr lang="en-US" altLang="ja-JP" dirty="0"/>
              <a:t>e.g. UE </a:t>
            </a:r>
            <a:r>
              <a:rPr lang="en-US" altLang="ja-JP" dirty="0" err="1"/>
              <a:t>Tx</a:t>
            </a:r>
            <a:r>
              <a:rPr lang="en-US" altLang="ja-JP" dirty="0"/>
              <a:t> beam sweeping, Informing UE of the best </a:t>
            </a:r>
            <a:r>
              <a:rPr lang="en-US" altLang="ja-JP" dirty="0" err="1"/>
              <a:t>Tx</a:t>
            </a:r>
            <a:r>
              <a:rPr lang="en-US" altLang="ja-JP" dirty="0"/>
              <a:t> beam, reciprocity based Rx beam selection by UE, comparison between the information from TRP and </a:t>
            </a:r>
            <a:r>
              <a:rPr lang="en-US" altLang="ja-JP" dirty="0" smtClean="0"/>
              <a:t>reciprocity </a:t>
            </a:r>
            <a:r>
              <a:rPr lang="en-US" altLang="ja-JP" dirty="0"/>
              <a:t>based beam </a:t>
            </a:r>
            <a:r>
              <a:rPr lang="en-US" altLang="ja-JP" dirty="0" smtClean="0"/>
              <a:t>selection, and then </a:t>
            </a:r>
            <a:r>
              <a:rPr lang="en-US" altLang="ja-JP" dirty="0"/>
              <a:t>beam correspondence status </a:t>
            </a:r>
            <a:r>
              <a:rPr lang="en-US" altLang="ja-JP" dirty="0" smtClean="0"/>
              <a:t>reporting </a:t>
            </a:r>
            <a:r>
              <a:rPr lang="en-US" altLang="ja-JP" dirty="0"/>
              <a:t>to TRP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/>
              <a:t>Beam correspondence status reporting</a:t>
            </a:r>
          </a:p>
          <a:p>
            <a:pPr lvl="2"/>
            <a:r>
              <a:rPr lang="en-US" altLang="ja-JP" dirty="0" smtClean="0"/>
              <a:t>FFS: one time, aperiodic or periodic</a:t>
            </a:r>
          </a:p>
          <a:p>
            <a:pPr lvl="2"/>
            <a:r>
              <a:rPr lang="en-US" altLang="ja-JP" dirty="0"/>
              <a:t>e</a:t>
            </a:r>
            <a:r>
              <a:rPr lang="en-US" altLang="ja-JP" dirty="0" smtClean="0"/>
              <a:t>.g. Periodicity can be in the order of minute/hour.</a:t>
            </a:r>
            <a:endParaRPr lang="en-US" altLang="ja-JP" dirty="0"/>
          </a:p>
          <a:p>
            <a:r>
              <a:rPr lang="en-US" altLang="ja-JP" dirty="0" smtClean="0"/>
              <a:t>TRP can activate/deactivate UL  beam management based on beam correspondence status.</a:t>
            </a:r>
          </a:p>
          <a:p>
            <a:pPr lvl="1"/>
            <a:r>
              <a:rPr lang="en-US" altLang="ja-JP" dirty="0" smtClean="0"/>
              <a:t>Activate</a:t>
            </a:r>
            <a:r>
              <a:rPr lang="ja-JP" altLang="en-US" dirty="0" smtClean="0"/>
              <a:t> </a:t>
            </a:r>
            <a:r>
              <a:rPr lang="en-US" altLang="ja-JP" dirty="0" smtClean="0"/>
              <a:t>UL beam management when beam correspondence is negative</a:t>
            </a:r>
          </a:p>
          <a:p>
            <a:pPr lvl="1"/>
            <a:r>
              <a:rPr lang="en-US" altLang="ja-JP" dirty="0" smtClean="0"/>
              <a:t>FFS: signaling details</a:t>
            </a:r>
          </a:p>
        </p:txBody>
      </p:sp>
    </p:spTree>
    <p:extLst>
      <p:ext uri="{BB962C8B-B14F-4D97-AF65-F5344CB8AC3E}">
        <p14:creationId xmlns:p14="http://schemas.microsoft.com/office/powerpoint/2010/main" val="53385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493</Words>
  <Application>Microsoft Office PowerPoint</Application>
  <PresentationFormat>画面に合わせる (4:3)</PresentationFormat>
  <Paragraphs>41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WF on Beam Correspondence</vt:lpstr>
      <vt:lpstr>Backgrounds(1/2)</vt:lpstr>
      <vt:lpstr>Backgrounds(2/2)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53</cp:revision>
  <dcterms:created xsi:type="dcterms:W3CDTF">2017-01-16T18:53:25Z</dcterms:created>
  <dcterms:modified xsi:type="dcterms:W3CDTF">2017-01-18T00:12:35Z</dcterms:modified>
</cp:coreProperties>
</file>