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18" autoAdjust="0"/>
  </p:normalViewPr>
  <p:slideViewPr>
    <p:cSldViewPr snapToGrid="0">
      <p:cViewPr>
        <p:scale>
          <a:sx n="90" d="100"/>
          <a:sy n="90" d="100"/>
        </p:scale>
        <p:origin x="-8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126C2C-56A1-42F6-939C-E013349A158E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BB87E4-8782-4C67-8DE8-AF3D1A0264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31DDD3-334C-4DCB-9E65-29C067993C9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0C950A-6039-4925-8C7C-64A3A7884C3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D8A9-FE3B-46BA-BA60-3E924A4BC5EC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16DE-15C7-47AD-87C8-2DB670434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2186-5C5B-44F2-AAD3-10CA9447D965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D515A-F1FA-44AF-A624-E73775D5DE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65870-2B86-4149-B54F-13F8E1FDB405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66DC7-FF27-4E33-AEA4-E3791942B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872F5-3253-4102-AA3F-DB90868D15CA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E3EE5-A9A1-45CC-B3FB-4B5190BDF1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4D8F-FB2C-42DA-B9ED-183C8CB56937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B3FE8-8AED-4273-ACD2-EF616ACBF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5B6F-2E26-46DC-B56E-F365B5F40C7E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E3042-216B-4130-9B39-EEF9480BC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956A-78EA-4366-8D9A-CE7A23332ACD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09D58-019F-4053-B924-337964299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6DE2F-BD2D-4DA3-B527-4BDBBEA58D7E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D54A-5137-412C-B38F-E600338C2B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34147-E8B5-4F0C-A958-08C368FE363B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4E1D6-FB9A-4600-92DC-3367CBDE0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581D-CE51-4564-A086-5EBFB170F363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E05A1-886B-4710-BCC0-A5F01AB48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BB8F1-1E7B-44DC-80E6-E8B17A617798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805F-260A-4512-AF9C-DA021B117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AC8958-B1C9-4690-A82A-520EC5FDB0D8}" type="datetimeFigureOut">
              <a:rPr lang="zh-CN" altLang="en-US"/>
              <a:pPr>
                <a:defRPr/>
              </a:pPr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EEFB06-83CB-4C51-A38F-81562584C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kumimoji="1" lang="en-US" altLang="ja-JP" dirty="0" smtClean="0"/>
              <a:t>WF on PTRS</a:t>
            </a:r>
            <a:endParaRPr kumimoji="1" lang="ja-JP" altLang="en-US" dirty="0" smtClean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700" y="3860800"/>
            <a:ext cx="72326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1" lang="en-US" altLang="ja-JP" dirty="0" smtClean="0"/>
              <a:t>CATT,…</a:t>
            </a:r>
          </a:p>
        </p:txBody>
      </p:sp>
      <p:sp>
        <p:nvSpPr>
          <p:cNvPr id="4100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8013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3GPP TSG </a:t>
            </a:r>
            <a:r>
              <a:rPr kumimoji="1" lang="en-GB" altLang="ko-KR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RAN WG1 AH_NR Meeting</a:t>
            </a:r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	</a:t>
            </a:r>
          </a:p>
          <a:p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Spokane, USA, 16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kumimoji="1" lang="en-GB" altLang="zh-CN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- 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20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January 2017</a:t>
            </a:r>
            <a:endParaRPr kumimoji="1" lang="en-US" altLang="ko-KR" sz="2000" dirty="0">
              <a:latin typeface="Calibri" pitchFamily="34" charset="0"/>
              <a:ea typeface="맑은 고딕" pitchFamily="34" charset="-127"/>
              <a:cs typeface="Times New Roman" pitchFamily="18" charset="0"/>
            </a:endParaRPr>
          </a:p>
          <a:p>
            <a:r>
              <a:rPr kumimoji="1" lang="en-US" altLang="ja-JP" sz="2000" dirty="0">
                <a:latin typeface="Calibri" pitchFamily="34" charset="0"/>
                <a:ea typeface="맑은 고딕" pitchFamily="34" charset="-127"/>
                <a:cs typeface="Tahoma" pitchFamily="34" charset="0"/>
              </a:rPr>
              <a:t>Agenda item: </a:t>
            </a:r>
            <a:r>
              <a:rPr kumimoji="1" lang="en-GB" altLang="ja-JP" sz="2000" dirty="0" smtClean="0">
                <a:latin typeface="Calibri" pitchFamily="34" charset="0"/>
                <a:cs typeface="Tahoma" pitchFamily="34" charset="0"/>
              </a:rPr>
              <a:t>5</a:t>
            </a:r>
            <a:r>
              <a:rPr kumimoji="1" lang="en-GB" altLang="zh-CN" sz="2000" dirty="0" smtClean="0">
                <a:latin typeface="Calibri" pitchFamily="34" charset="0"/>
                <a:cs typeface="Tahoma" pitchFamily="34" charset="0"/>
              </a:rPr>
              <a:t>.1.2.3.3</a:t>
            </a:r>
            <a:endParaRPr kumimoji="1" lang="ja-JP" altLang="en-US" sz="2000" dirty="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4101" name="テキスト ボックス 5"/>
          <p:cNvSpPr txBox="1">
            <a:spLocks noChangeArrowheads="1"/>
          </p:cNvSpPr>
          <p:nvPr/>
        </p:nvSpPr>
        <p:spPr bwMode="auto">
          <a:xfrm>
            <a:off x="7481888" y="188913"/>
            <a:ext cx="14670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R1-1701308</a:t>
            </a:r>
            <a:endParaRPr kumimoji="1" lang="ja-JP" altLang="en-US" sz="2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标题 1"/>
          <p:cNvSpPr>
            <a:spLocks noGrp="1"/>
          </p:cNvSpPr>
          <p:nvPr>
            <p:ph type="title"/>
          </p:nvPr>
        </p:nvSpPr>
        <p:spPr>
          <a:xfrm>
            <a:off x="280930" y="0"/>
            <a:ext cx="8578850" cy="760164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Proposal</a:t>
            </a:r>
            <a:endParaRPr lang="zh-CN" altLang="en-US" dirty="0" smtClean="0"/>
          </a:p>
        </p:txBody>
      </p:sp>
      <p:sp>
        <p:nvSpPr>
          <p:cNvPr id="205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282507" y="889251"/>
            <a:ext cx="8229600" cy="4679950"/>
          </a:xfrm>
        </p:spPr>
        <p:txBody>
          <a:bodyPr rtlCol="0">
            <a:normAutofit fontScale="92500" lnSpcReduction="10000"/>
          </a:bodyPr>
          <a:lstStyle/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The following alternatives or their combinations are supported in NR</a:t>
            </a:r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200" dirty="0" smtClean="0"/>
              <a:t>Alt-1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Calibri" pitchFamily="34" charset="0"/>
              <a:buChar char="–"/>
              <a:defRPr/>
            </a:pPr>
            <a:r>
              <a:rPr lang="en-US" altLang="zh-CN" sz="1800" dirty="0" smtClean="0"/>
              <a:t>Each data layer is transmitted from the antenna ports with multiple different PN (phase noise) sources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Calibri" pitchFamily="34" charset="0"/>
              <a:buChar char="–"/>
              <a:defRPr/>
            </a:pPr>
            <a:r>
              <a:rPr lang="en-US" altLang="zh-CN" sz="1800" dirty="0" smtClean="0"/>
              <a:t>Each data layer is associated to multiple DMRS ports, where each DMRS port is transmitted from those antenna ports sharing the same PN source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Calibri" pitchFamily="34" charset="0"/>
              <a:buChar char="–"/>
              <a:defRPr/>
            </a:pPr>
            <a:r>
              <a:rPr lang="en-US" altLang="zh-CN" sz="1800" dirty="0" smtClean="0"/>
              <a:t>One PTRS port is associated to those DMRS ports sharing the same PN source </a:t>
            </a:r>
          </a:p>
          <a:p>
            <a:pPr marL="742950" lvl="2" indent="-3429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200" dirty="0" smtClean="0"/>
              <a:t>Alt-2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Calibri" pitchFamily="34" charset="0"/>
              <a:buChar char="–"/>
              <a:defRPr/>
            </a:pPr>
            <a:r>
              <a:rPr lang="en-US" altLang="zh-CN" sz="1800" dirty="0" smtClean="0"/>
              <a:t>Each data layer is transmitted from the antenna ports sharing the same PN source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Calibri" pitchFamily="34" charset="0"/>
              <a:buChar char="–"/>
              <a:defRPr/>
            </a:pPr>
            <a:r>
              <a:rPr lang="en-US" altLang="zh-CN" sz="1800" dirty="0" smtClean="0"/>
              <a:t>Each data layer is associated to one DMRS port, where each DMRS port is transmitted from those antenna ports sharing the same PN source</a:t>
            </a:r>
          </a:p>
          <a:p>
            <a:pPr marL="1200150" lvl="3" indent="-342900" eaLnBrk="1" fontAlgn="auto" hangingPunct="1">
              <a:spcAft>
                <a:spcPts val="0"/>
              </a:spcAft>
              <a:buFont typeface="Calibri" pitchFamily="34" charset="0"/>
              <a:buChar char="–"/>
              <a:defRPr/>
            </a:pPr>
            <a:r>
              <a:rPr lang="en-US" altLang="zh-CN" sz="1800" dirty="0" smtClean="0"/>
              <a:t>Share one PTRS port among the layers which are associated to those DMRS ports sharing the same PN source </a:t>
            </a:r>
          </a:p>
          <a:p>
            <a:pPr lvl="1" eaLnBrk="1" fontAlgn="auto" hangingPunct="1">
              <a:spcAft>
                <a:spcPts val="0"/>
              </a:spcAft>
              <a:buSzPct val="30000"/>
              <a:buNone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  <p:sp>
        <p:nvSpPr>
          <p:cNvPr id="205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6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6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6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63" name="Rectangle 16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37663" y="6113721"/>
            <a:ext cx="2339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Alt1: 1 data layers, 4 DMRSs,  4 PTRSs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70698" y="6030915"/>
            <a:ext cx="2339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Alt2: 4 data layers, 4 DMRSs, 4 PTRSs</a:t>
            </a:r>
            <a:endParaRPr lang="zh-CN" altLang="en-US" dirty="0"/>
          </a:p>
        </p:txBody>
      </p:sp>
      <p:grpSp>
        <p:nvGrpSpPr>
          <p:cNvPr id="45" name="组合 44"/>
          <p:cNvGrpSpPr/>
          <p:nvPr/>
        </p:nvGrpSpPr>
        <p:grpSpPr>
          <a:xfrm>
            <a:off x="393421" y="1630304"/>
            <a:ext cx="3033825" cy="4306210"/>
            <a:chOff x="31899" y="1619671"/>
            <a:chExt cx="3033825" cy="4306210"/>
          </a:xfrm>
        </p:grpSpPr>
        <p:sp>
          <p:nvSpPr>
            <p:cNvPr id="8" name="矩形 7"/>
            <p:cNvSpPr/>
            <p:nvPr/>
          </p:nvSpPr>
          <p:spPr>
            <a:xfrm>
              <a:off x="1658679" y="1711833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Panel#1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662217" y="2885001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Panel#2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62221" y="3990749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Panel#3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62226" y="5096542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Panel#4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563525" y="2126503"/>
              <a:ext cx="108452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V="1">
              <a:off x="839972" y="3342159"/>
              <a:ext cx="8222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811618" y="4398326"/>
              <a:ext cx="8222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843516" y="5504113"/>
              <a:ext cx="8222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29340" y="2126510"/>
              <a:ext cx="10631" cy="33917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V="1">
              <a:off x="999460" y="3079890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flipV="1">
              <a:off x="1013631" y="4157361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V="1">
              <a:off x="1013631" y="5241927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flipV="1">
              <a:off x="1002998" y="1913798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 flipV="1">
              <a:off x="1002998" y="3572546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flipV="1">
              <a:off x="1017169" y="4650017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 flipV="1">
              <a:off x="1017169" y="5734583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 flipV="1">
              <a:off x="1006536" y="2406454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1899" y="1988288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Data1</a:t>
              </a:r>
              <a:endParaRPr lang="zh-CN" altLang="en-US" sz="1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86077" y="1619671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DMRS1</a:t>
              </a:r>
              <a:endParaRPr lang="zh-CN" altLang="en-US" sz="12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47083" y="2824738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DMRS2</a:t>
              </a:r>
              <a:endParaRPr lang="zh-CN" altLang="en-US" sz="1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47083" y="3866772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DMRS3</a:t>
              </a:r>
              <a:endParaRPr lang="zh-CN" altLang="en-US" sz="12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57716" y="4951338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DMRS4</a:t>
              </a:r>
              <a:endParaRPr lang="zh-CN" altLang="en-US" sz="1200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5444" y="2151321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PTRS1</a:t>
              </a:r>
              <a:endParaRPr lang="zh-CN" altLang="en-US" sz="12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89615" y="3367021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PTRS2</a:t>
              </a:r>
              <a:endParaRPr lang="zh-CN" altLang="en-US" sz="12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78982" y="4409055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PTRS3</a:t>
              </a:r>
              <a:endParaRPr lang="zh-CN" altLang="en-US" sz="12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78982" y="5504254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PTRS4</a:t>
              </a:r>
              <a:endParaRPr lang="zh-CN" altLang="en-US" sz="1200" dirty="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958511" y="1676372"/>
            <a:ext cx="2938132" cy="4306210"/>
            <a:chOff x="4065339" y="1676372"/>
            <a:chExt cx="2938132" cy="4306210"/>
          </a:xfrm>
        </p:grpSpPr>
        <p:sp>
          <p:nvSpPr>
            <p:cNvPr id="47" name="矩形 46"/>
            <p:cNvSpPr/>
            <p:nvPr/>
          </p:nvSpPr>
          <p:spPr>
            <a:xfrm>
              <a:off x="5596426" y="1768534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Panel#1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599964" y="2941702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Panel#2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599968" y="4047450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Panel#3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599973" y="5153243"/>
              <a:ext cx="1403498" cy="8293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Panel#4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51" name="直接箭头连接符 50"/>
            <p:cNvCxnSpPr/>
            <p:nvPr/>
          </p:nvCxnSpPr>
          <p:spPr>
            <a:xfrm>
              <a:off x="4774019" y="2179674"/>
              <a:ext cx="811774" cy="35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 flipV="1">
              <a:off x="4777719" y="3398860"/>
              <a:ext cx="8222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 flipV="1">
              <a:off x="4749365" y="4455027"/>
              <a:ext cx="8222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 flipV="1">
              <a:off x="4781263" y="5560814"/>
              <a:ext cx="82225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 flipV="1">
              <a:off x="4937207" y="3136591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 flipV="1">
              <a:off x="4951378" y="4214062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/>
          </p:nvCxnSpPr>
          <p:spPr>
            <a:xfrm flipV="1">
              <a:off x="4951378" y="5298628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 flipV="1">
              <a:off x="4940745" y="1970499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箭头连接符 59"/>
            <p:cNvCxnSpPr/>
            <p:nvPr/>
          </p:nvCxnSpPr>
          <p:spPr>
            <a:xfrm flipV="1">
              <a:off x="4940745" y="3629247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/>
            <p:nvPr/>
          </p:nvCxnSpPr>
          <p:spPr>
            <a:xfrm flipV="1">
              <a:off x="4954916" y="4706718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 flipV="1">
              <a:off x="4954916" y="5791284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flipV="1">
              <a:off x="4944283" y="2463155"/>
              <a:ext cx="64504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4065339" y="2055621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Data1</a:t>
              </a:r>
              <a:endParaRPr lang="zh-CN" altLang="en-US" sz="12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23824" y="1676372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DMRS1</a:t>
              </a:r>
              <a:endParaRPr lang="zh-CN" altLang="en-US" sz="120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784830" y="2881439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DMRS2</a:t>
              </a:r>
              <a:endParaRPr lang="zh-CN" altLang="en-US" sz="12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784830" y="3923473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DMRS3</a:t>
              </a:r>
              <a:endParaRPr lang="zh-CN" altLang="en-US" sz="1200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795463" y="5008039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DMRS4</a:t>
              </a:r>
              <a:endParaRPr lang="zh-CN" altLang="en-US" sz="12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813191" y="2208022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PTRS1</a:t>
              </a:r>
              <a:endParaRPr lang="zh-CN" altLang="en-US" sz="12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827362" y="3423722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PTRS2</a:t>
              </a:r>
              <a:endParaRPr lang="zh-CN" altLang="en-US" sz="12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816729" y="4465756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PTRS3</a:t>
              </a:r>
              <a:endParaRPr lang="zh-CN" altLang="en-US" sz="12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816729" y="5560955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PTRS4</a:t>
              </a:r>
              <a:endParaRPr lang="zh-CN" altLang="en-US" sz="12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090148" y="3260645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Data2</a:t>
              </a:r>
              <a:endParaRPr lang="zh-CN" altLang="en-US" sz="12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100783" y="4334532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Data3</a:t>
              </a:r>
              <a:endParaRPr lang="zh-CN" altLang="en-US" sz="12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153948" y="5419054"/>
              <a:ext cx="8506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Data4</a:t>
              </a:r>
              <a:endParaRPr lang="zh-CN" altLang="en-US" sz="12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7090</TotalTime>
  <Words>194</Words>
  <Application>Microsoft Office PowerPoint</Application>
  <PresentationFormat>全屏显示(4:3)</PresentationFormat>
  <Paragraphs>50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PTRS</vt:lpstr>
      <vt:lpstr>Proposal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rakesh</cp:lastModifiedBy>
  <cp:revision>153</cp:revision>
  <dcterms:created xsi:type="dcterms:W3CDTF">2015-08-24T05:41:09Z</dcterms:created>
  <dcterms:modified xsi:type="dcterms:W3CDTF">2017-01-17T23:05:19Z</dcterms:modified>
</cp:coreProperties>
</file>