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1"/>
  </p:sldMasterIdLst>
  <p:notesMasterIdLst>
    <p:notesMasterId r:id="rId4"/>
  </p:notesMasterIdLst>
  <p:sldIdLst>
    <p:sldId id="256" r:id="rId2"/>
    <p:sldId id="257" r:id="rId3"/>
  </p:sldIdLst>
  <p:sldSz cx="9145588" cy="6859588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76">
          <p15:clr>
            <a:srgbClr val="A4A3A4"/>
          </p15:clr>
        </p15:guide>
        <p15:guide id="2" orient="horz" pos="104">
          <p15:clr>
            <a:srgbClr val="A4A3A4"/>
          </p15:clr>
        </p15:guide>
        <p15:guide id="3" orient="horz" pos="3976">
          <p15:clr>
            <a:srgbClr val="A4A3A4"/>
          </p15:clr>
        </p15:guide>
        <p15:guide id="4" orient="horz" pos="952">
          <p15:clr>
            <a:srgbClr val="A4A3A4"/>
          </p15:clr>
        </p15:guide>
        <p15:guide id="5" pos="275">
          <p15:clr>
            <a:srgbClr val="A4A3A4"/>
          </p15:clr>
        </p15:guide>
        <p15:guide id="6" pos="550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qinyi (A)" initials="q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D5ABB26-0587-4C30-8999-92F81FD0307C}"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18" autoAdjust="0"/>
  </p:normalViewPr>
  <p:slideViewPr>
    <p:cSldViewPr snapToObjects="1">
      <p:cViewPr varScale="1">
        <p:scale>
          <a:sx n="116" d="100"/>
          <a:sy n="116" d="100"/>
        </p:scale>
        <p:origin x="1446" y="108"/>
      </p:cViewPr>
      <p:guideLst>
        <p:guide orient="horz" pos="776"/>
        <p:guide orient="horz" pos="104"/>
        <p:guide orient="horz" pos="3976"/>
        <p:guide orient="horz" pos="952"/>
        <p:guide pos="275"/>
        <p:guide pos="5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0724F7-F449-4CFF-8B1F-25B693948BB0}" type="datetimeFigureOut">
              <a:rPr lang="en-US"/>
              <a:pPr>
                <a:defRPr/>
              </a:pPr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59A9553-4EAB-4E18-B984-2B6282F5BC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7859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269554"/>
            <a:ext cx="8640209" cy="1440160"/>
          </a:xfrm>
          <a:prstGeom prst="rect">
            <a:avLst/>
          </a:prstGeom>
        </p:spPr>
        <p:txBody>
          <a:bodyPr anchor="ctr" anchorCtr="0"/>
          <a:lstStyle>
            <a:lvl1pPr algn="ctr" fontAlgn="ctr">
              <a:defRPr sz="3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/>
          </p:nvPr>
        </p:nvSpPr>
        <p:spPr>
          <a:xfrm>
            <a:off x="252137" y="2925738"/>
            <a:ext cx="8640762" cy="649288"/>
          </a:xfrm>
          <a:prstGeom prst="rect">
            <a:avLst/>
          </a:prstGeom>
        </p:spPr>
        <p:txBody>
          <a:bodyPr anchor="ctr"/>
          <a:lstStyle>
            <a:lvl1pPr marL="0" indent="0" algn="ctr" fontAlgn="ctr">
              <a:spcBef>
                <a:spcPts val="0"/>
              </a:spcBef>
              <a:buNone/>
              <a:defRPr sz="1800" baseline="0"/>
            </a:lvl1pPr>
            <a:lvl2pPr marL="271426" indent="0">
              <a:buNone/>
              <a:defRPr/>
            </a:lvl2pPr>
            <a:lvl3pPr marL="535710" indent="0">
              <a:buNone/>
              <a:defRPr/>
            </a:lvl3pPr>
            <a:lvl4pPr marL="807136" indent="0">
              <a:buNone/>
              <a:defRPr/>
            </a:lvl4pPr>
            <a:lvl5pPr marL="1078562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20" name="表格占位符 19"/>
          <p:cNvSpPr>
            <a:spLocks noGrp="1"/>
          </p:cNvSpPr>
          <p:nvPr>
            <p:ph type="tbl" sz="quarter" idx="11"/>
          </p:nvPr>
        </p:nvSpPr>
        <p:spPr>
          <a:xfrm>
            <a:off x="252137" y="314383"/>
            <a:ext cx="8640485" cy="56477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23520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2690" y="189433"/>
            <a:ext cx="8640209" cy="648073"/>
          </a:xfrm>
          <a:prstGeom prst="rect">
            <a:avLst/>
          </a:prstGeom>
        </p:spPr>
        <p:txBody>
          <a:bodyPr anchor="ctr" anchorCtr="0"/>
          <a:lstStyle>
            <a:lvl1pPr algn="ctr">
              <a:defRPr sz="2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52391" y="981075"/>
            <a:ext cx="8640508" cy="5257800"/>
          </a:xfrm>
          <a:prstGeom prst="rect">
            <a:avLst/>
          </a:prstGeom>
        </p:spPr>
        <p:txBody>
          <a:bodyPr/>
          <a:lstStyle>
            <a:lvl1pPr>
              <a:defRPr sz="18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sz="1600" baseline="0"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sz="1400" baseline="0">
                <a:latin typeface="Times New Roman" panose="02020603050405020304" pitchFamily="18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4"/>
          </p:nvPr>
        </p:nvSpPr>
        <p:spPr>
          <a:xfrm>
            <a:off x="8172450" y="6357938"/>
            <a:ext cx="720725" cy="365125"/>
          </a:xfrm>
          <a:prstGeom prst="rect">
            <a:avLst/>
          </a:prstGeom>
        </p:spPr>
        <p:txBody>
          <a:bodyPr anchor="ctr" anchorCtr="0"/>
          <a:lstStyle>
            <a:lvl1pPr algn="r" defTabSz="1219444" eaLnBrk="1" fontAlgn="auto" hangingPunct="1">
              <a:spcBef>
                <a:spcPts val="0"/>
              </a:spcBef>
              <a:spcAft>
                <a:spcPts val="0"/>
              </a:spcAft>
              <a:defRPr sz="1200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E6F92DE-F565-4A0B-9DA6-F9FE5ADC952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2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</p:sldLayoutIdLst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70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269875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8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806450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77913" indent="-2698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341438" indent="-26352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6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297199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429228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3886459" indent="-228615" algn="l" defTabSz="914461" rtl="0" eaLnBrk="1" latinLnBrk="0" hangingPunct="1">
        <a:spcBef>
          <a:spcPct val="20000"/>
        </a:spcBef>
        <a:buFont typeface="Arial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1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9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22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5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8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1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43" algn="l" defTabSz="9144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2" algn="ctr" fontAlgn="ctr"/>
            <a:r>
              <a:rPr lang="en-US" altLang="zh-CN" sz="3200" dirty="0" smtClean="0"/>
              <a:t>WF on Paging</a:t>
            </a:r>
            <a:endParaRPr lang="zh-CN" altLang="en-US" sz="32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Huawei, </a:t>
            </a:r>
            <a:r>
              <a:rPr lang="en-US" altLang="zh-CN" dirty="0" smtClean="0"/>
              <a:t>HiSilicon, Samsung, CATT, Panasonic, NTT DOCOMO, </a:t>
            </a:r>
            <a:r>
              <a:rPr lang="en-US" altLang="zh-CN" dirty="0" smtClean="0"/>
              <a:t>Fujitsu</a:t>
            </a:r>
            <a:endParaRPr lang="zh-CN" altLang="zh-CN" dirty="0"/>
          </a:p>
        </p:txBody>
      </p:sp>
      <p:graphicFrame>
        <p:nvGraphicFramePr>
          <p:cNvPr id="5" name="表格占位符 4"/>
          <p:cNvGraphicFramePr>
            <a:graphicFrameLocks noGrp="1"/>
          </p:cNvGraphicFramePr>
          <p:nvPr>
            <p:ph type="tbl" sz="quarter" idx="11"/>
            <p:extLst>
              <p:ext uri="{D42A27DB-BD31-4B8C-83A1-F6EECF244321}">
                <p14:modId xmlns:p14="http://schemas.microsoft.com/office/powerpoint/2010/main" val="1857353608"/>
              </p:ext>
            </p:extLst>
          </p:nvPr>
        </p:nvGraphicFramePr>
        <p:xfrm>
          <a:off x="252413" y="314325"/>
          <a:ext cx="8640762" cy="741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48573"/>
                <a:gridCol w="259218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3GPP TSG RAN WG1 Meeting Ad Hoc for 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/>
                        <a:t>R1-17</a:t>
                      </a:r>
                      <a:r>
                        <a:rPr lang="en-US" altLang="zh-CN" dirty="0" smtClean="0"/>
                        <a:t>1xxxx</a:t>
                      </a:r>
                      <a:endParaRPr lang="zh-CN" altLang="en-US" sz="180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altLang="zh-CN" dirty="0" smtClean="0"/>
                        <a:t>Spokane, USA, 16 – 20 Jan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6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Agenda Item: 5.1.1.3</a:t>
                      </a:r>
                      <a:endParaRPr lang="zh-CN" altLang="en-US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838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zh-CN" dirty="0" smtClean="0"/>
              <a:t>Companies are encouraged to compare the </a:t>
            </a:r>
            <a:r>
              <a:rPr lang="en-US" altLang="zh-CN" dirty="0"/>
              <a:t>following </a:t>
            </a:r>
            <a:r>
              <a:rPr lang="en-US" altLang="zh-CN" dirty="0" smtClean="0"/>
              <a:t>options for channel </a:t>
            </a:r>
            <a:r>
              <a:rPr lang="en-US" altLang="zh-CN" dirty="0"/>
              <a:t>design for paging, </a:t>
            </a:r>
            <a:r>
              <a:rPr lang="en-US" altLang="zh-CN" dirty="0" smtClean="0"/>
              <a:t>taking the necessity of beam sweeping into consideration</a:t>
            </a:r>
            <a:endParaRPr lang="en-US" altLang="zh-CN" dirty="0"/>
          </a:p>
          <a:p>
            <a:pPr lvl="1"/>
            <a:r>
              <a:rPr lang="en-US" altLang="zh-CN" dirty="0"/>
              <a:t>Opt-1: Paging </a:t>
            </a:r>
            <a:r>
              <a:rPr lang="en-US" altLang="zh-CN" dirty="0" smtClean="0"/>
              <a:t>message is scheduled by DCI carried by NR-PDCCH and is transmitted over PCH carried by NR-PDSCH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Opt-2: </a:t>
            </a:r>
            <a:r>
              <a:rPr lang="en-US" altLang="zh-CN" dirty="0" smtClean="0">
                <a:solidFill>
                  <a:srgbClr val="FF0000"/>
                </a:solidFill>
              </a:rPr>
              <a:t>Paging </a:t>
            </a:r>
            <a:r>
              <a:rPr lang="en-US" altLang="zh-CN" dirty="0">
                <a:solidFill>
                  <a:srgbClr val="FF0000"/>
                </a:solidFill>
              </a:rPr>
              <a:t>message </a:t>
            </a:r>
            <a:r>
              <a:rPr lang="en-US" altLang="zh-CN" dirty="0" smtClean="0">
                <a:solidFill>
                  <a:srgbClr val="FF0000"/>
                </a:solidFill>
              </a:rPr>
              <a:t>is transmitted in a non-scheduled physical channel </a:t>
            </a:r>
            <a:r>
              <a:rPr lang="en-US" altLang="zh-CN" smtClean="0">
                <a:solidFill>
                  <a:srgbClr val="FF0000"/>
                </a:solidFill>
              </a:rPr>
              <a:t>indicated by NR-PBCH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dirty="0" smtClean="0"/>
              <a:t>Opt-3: </a:t>
            </a:r>
            <a:r>
              <a:rPr lang="en-US" altLang="ko-KR" dirty="0"/>
              <a:t>Paging message is transmitted over PCH carried by NR-PDSCH without DCI. The resource is semi-statically configured. 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Companies </a:t>
            </a:r>
            <a:r>
              <a:rPr lang="en-US" altLang="zh-CN" dirty="0"/>
              <a:t>are encouraged to provide their views on </a:t>
            </a:r>
          </a:p>
          <a:p>
            <a:pPr lvl="1"/>
            <a:r>
              <a:rPr lang="en-US" altLang="zh-CN" dirty="0"/>
              <a:t>Definitions of paging occasion and paging periodicity</a:t>
            </a:r>
          </a:p>
          <a:p>
            <a:pPr lvl="1"/>
            <a:r>
              <a:rPr lang="en-US" altLang="zh-CN" dirty="0"/>
              <a:t>Content and payload of paging message</a:t>
            </a:r>
          </a:p>
          <a:p>
            <a:endParaRPr lang="en-US" altLang="zh-CN" dirty="0" smtClean="0"/>
          </a:p>
          <a:p>
            <a:r>
              <a:rPr lang="en-US" altLang="zh-CN" dirty="0" smtClean="0"/>
              <a:t>RAN1 sends a LS to RAN2, asking about</a:t>
            </a:r>
          </a:p>
          <a:p>
            <a:pPr lvl="1"/>
            <a:r>
              <a:rPr lang="en-US" altLang="zh-CN" dirty="0" smtClean="0"/>
              <a:t>Paging </a:t>
            </a:r>
            <a:r>
              <a:rPr lang="en-US" altLang="zh-CN" dirty="0"/>
              <a:t>payload and capacity </a:t>
            </a:r>
            <a:r>
              <a:rPr lang="en-US" altLang="zh-CN" dirty="0" smtClean="0"/>
              <a:t>requirement</a:t>
            </a:r>
            <a:endParaRPr lang="en-US" altLang="zh-CN" dirty="0"/>
          </a:p>
          <a:p>
            <a:pPr marL="536575" lvl="2" indent="0">
              <a:buNone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2E6F92DE-F565-4A0B-9DA6-F9FE5ADC952E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12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groun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5275</TotalTime>
  <Words>152</Words>
  <Application>Microsoft Office PowerPoint</Application>
  <PresentationFormat>自定义</PresentationFormat>
  <Paragraphs>19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Background</vt:lpstr>
      <vt:lpstr>WF on Paging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Zhouchuan (Luc)</dc:creator>
  <cp:lastModifiedBy>Xi Zhang</cp:lastModifiedBy>
  <cp:revision>502</cp:revision>
  <dcterms:created xsi:type="dcterms:W3CDTF">2014-09-24T01:01:53Z</dcterms:created>
  <dcterms:modified xsi:type="dcterms:W3CDTF">2017-01-19T00:16:44Z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(2)4B71NYbgwg4bZzzkWvQumAKiR+zVBvnwlVTdXACOUSMwhm79bqETrhXjILqz6wYt+xB9/RKx
CUqr3SrF6JOFF6C40JQNxlWY8t3+5aSpcV5iPdEzzoj2rNcIdX7awc9yNdE9Eb0E1nQeXL/E
LgSqgZyiSdPQHQ08r4ecyMpja8sgCgkeGv97fXTch9NWPBD8PhGcZ5z2EtL18l5KTFqkkqXh
h5gIqEEGVcnMfAEaAZ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h5PHbBK5/Xs2vwElZgoEvWooSnNfy/zSqmM5CJoTeUa3gnKSZ1n1cR
DsGbr3z3JUog/dM6QxrbRUoOkhpJsK4kHk4ofajqDj/04r4ZdwM4GmQ0V1B5UK51k+yUHSUZ
rp6bnj+uNC7RqPgY9vwXKeI1Cp/3/Vl0lcm6e3T8mpUdY+pY97NQukDZmbV0t/2aUBn5pyH/
2Gw5mwyOyOqIUWOZ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1484784990</vt:lpwstr>
  </property>
</Properties>
</file>