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6"/>
  </p:notesMasterIdLst>
  <p:sldIdLst>
    <p:sldId id="256" r:id="rId2"/>
    <p:sldId id="259" r:id="rId3"/>
    <p:sldId id="261" r:id="rId4"/>
    <p:sldId id="26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5" autoAdjust="0"/>
    <p:restoredTop sz="95394" autoAdjust="0"/>
  </p:normalViewPr>
  <p:slideViewPr>
    <p:cSldViewPr>
      <p:cViewPr varScale="1">
        <p:scale>
          <a:sx n="37" d="100"/>
          <a:sy n="37" d="100"/>
        </p:scale>
        <p:origin x="970" y="38"/>
      </p:cViewPr>
      <p:guideLst>
        <p:guide orient="horz" pos="2160"/>
        <p:guide pos="2880"/>
        <p:guide orient="horz" pos="4319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75361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4768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1795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1/18/2017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</a:t>
            </a:r>
            <a:r>
              <a:rPr lang="en-US" altLang="zh-CN" dirty="0" smtClean="0"/>
              <a:t>channel model for NR evaluation</a:t>
            </a:r>
            <a:endParaRPr lang="zh-TW" alt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7086600" cy="1752600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HiSilicon</a:t>
            </a:r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CATR, CATT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R1-1701296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 RAN WG1 NR Ad-Hoc </a:t>
            </a:r>
            <a:r>
              <a:rPr lang="en-US" altLang="zh-CN" sz="2400" dirty="0" smtClean="0"/>
              <a:t>Meeting</a:t>
            </a:r>
          </a:p>
          <a:p>
            <a:r>
              <a:rPr lang="en-GB" altLang="zh-CN" sz="2400" dirty="0"/>
              <a:t>Spokane, USA 16 - 20 January 2017</a:t>
            </a:r>
          </a:p>
          <a:p>
            <a:r>
              <a:rPr lang="en-US" altLang="zh-CN" sz="2400" dirty="0" smtClean="0"/>
              <a:t>Agenda </a:t>
            </a:r>
            <a:r>
              <a:rPr lang="en-US" altLang="zh-CN" sz="2400" dirty="0"/>
              <a:t>item </a:t>
            </a:r>
            <a:r>
              <a:rPr lang="en-US" altLang="zh-CN" sz="2400" dirty="0" smtClean="0"/>
              <a:t>5.1.10.1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n-lt"/>
                <a:cs typeface="Times New Roman" panose="02020603050405020304" pitchFamily="18" charset="0"/>
              </a:rPr>
              <a:t>Background (1/2)</a:t>
            </a:r>
            <a:endParaRPr lang="en-US" dirty="0">
              <a:latin typeface="+mn-lt"/>
              <a:cs typeface="Times New Roman" panose="02020603050405020304" pitchFamily="18" charset="0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6553200" y="6264275"/>
            <a:ext cx="2133600" cy="365125"/>
          </a:xfrm>
        </p:spPr>
        <p:txBody>
          <a:bodyPr/>
          <a:lstStyle/>
          <a:p>
            <a:fld id="{3E54FAAE-D303-1440-B1E5-D1AB6CEFDBFD}" type="slidenum">
              <a:rPr lang="en-US" smtClean="0">
                <a:cs typeface="Times New Roman" panose="02020603050405020304" pitchFamily="18" charset="0"/>
              </a:rPr>
              <a:pPr/>
              <a:t>2</a:t>
            </a:fld>
            <a:endParaRPr lang="en-US">
              <a:cs typeface="Times New Roman" panose="02020603050405020304" pitchFamily="18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quarter" idx="4294967295"/>
          </p:nvPr>
        </p:nvSpPr>
        <p:spPr>
          <a:xfrm>
            <a:off x="457200" y="1447800"/>
            <a:ext cx="8229600" cy="4289426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US" altLang="zh-CN" sz="2000" dirty="0">
                <a:cs typeface="Times New Roman" panose="02020603050405020304" pitchFamily="18" charset="0"/>
              </a:rPr>
              <a:t>In 3GPP </a:t>
            </a:r>
            <a:r>
              <a:rPr lang="en-US" altLang="zh-CN" sz="2000" dirty="0" smtClean="0">
                <a:cs typeface="Times New Roman" panose="02020603050405020304" pitchFamily="18" charset="0"/>
              </a:rPr>
              <a:t>RAN1 NR AH </a:t>
            </a:r>
            <a:r>
              <a:rPr lang="en-US" altLang="zh-CN" sz="2000" dirty="0">
                <a:cs typeface="Times New Roman" panose="02020603050405020304" pitchFamily="18" charset="0"/>
              </a:rPr>
              <a:t>meeting, there was a discussion on </a:t>
            </a:r>
            <a:r>
              <a:rPr lang="en-US" altLang="zh-CN" sz="2000" dirty="0" smtClean="0">
                <a:cs typeface="Times New Roman" panose="02020603050405020304" pitchFamily="18" charset="0"/>
              </a:rPr>
              <a:t>channel harmonization in order to support potential multi-band simulation. The relevant scenarios and carrier frequencies are summarized in the table below for information. </a:t>
            </a:r>
            <a:endParaRPr lang="en-US" altLang="zh-CN" sz="1800" dirty="0">
              <a:cs typeface="Times New Roman" panose="02020603050405020304" pitchFamily="18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938768"/>
              </p:ext>
            </p:extLst>
          </p:nvPr>
        </p:nvGraphicFramePr>
        <p:xfrm>
          <a:off x="914400" y="2895600"/>
          <a:ext cx="7010400" cy="3048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25461"/>
                <a:gridCol w="2135434"/>
                <a:gridCol w="2849505"/>
              </a:tblGrid>
              <a:tr h="190500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</a:rPr>
                        <a:t>Deployment scenario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Carrier frequency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Multi-band simulation options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476250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Indoor hotspot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Around 30 GHz or Around 70 GHz or Around 4 GHz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</a:rPr>
                        <a:t>Option1: 4 GHz + 30/70 GHz</a:t>
                      </a:r>
                      <a:endParaRPr lang="zh-CN" sz="11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1905000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</a:rPr>
                        <a:t>Dense urban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Around 4GHz + Around 30GHz (two layers)</a:t>
                      </a:r>
                      <a:endParaRPr lang="zh-CN" sz="110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From [2]</a:t>
                      </a:r>
                      <a:endParaRPr lang="zh-CN" sz="110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Macro layer: 4GHz and 30GHz</a:t>
                      </a:r>
                      <a:endParaRPr lang="zh-CN" sz="110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Micro layer: 30GHz and 4GHz; 70 GHz (optional)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Single layer:</a:t>
                      </a:r>
                      <a:endParaRPr lang="zh-CN" sz="110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Option1: Macro 4 GHz + 30/70 GHz</a:t>
                      </a:r>
                      <a:endParaRPr lang="zh-CN" sz="110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Option2: Micro 4 GHz + 30/70 GHz</a:t>
                      </a:r>
                      <a:endParaRPr lang="zh-CN" sz="110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Two layer:</a:t>
                      </a:r>
                      <a:endParaRPr lang="zh-CN" sz="110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Option3: Macro 4 GHz, Micro 4 GHz</a:t>
                      </a:r>
                      <a:endParaRPr lang="zh-CN" sz="110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Option4: Macro 4 GHz, Micro 30/70 GHz</a:t>
                      </a:r>
                      <a:endParaRPr lang="zh-CN" sz="110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Other options may exist.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476250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</a:rPr>
                        <a:t>Urban macro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effectLst/>
                        </a:rPr>
                        <a:t>Around 2 GHz or Around 4 GHz or Around 30 GHz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</a:rPr>
                        <a:t>Option1: 2 GHz + 4 GHz</a:t>
                      </a:r>
                      <a:endParaRPr lang="zh-CN" sz="1100" dirty="0">
                        <a:effectLst/>
                      </a:endParaRPr>
                    </a:p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 dirty="0">
                          <a:effectLst/>
                        </a:rPr>
                        <a:t>Option2: 2/4 GHz + 30 GHz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2817238" y="2647307"/>
            <a:ext cx="320472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b="1" dirty="0" smtClean="0">
                <a:cs typeface="Times New Roman" panose="02020603050405020304" pitchFamily="18" charset="0"/>
              </a:rPr>
              <a:t>Table: Summary </a:t>
            </a:r>
            <a:r>
              <a:rPr lang="en-US" altLang="zh-CN" sz="1100" b="1" dirty="0">
                <a:cs typeface="Times New Roman" panose="02020603050405020304" pitchFamily="18" charset="0"/>
              </a:rPr>
              <a:t>of multi-band simulation options</a:t>
            </a:r>
            <a:endParaRPr lang="zh-CN" altLang="en-US" sz="1100" b="1" dirty="0"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81000" y="5990001"/>
            <a:ext cx="838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cs typeface="Times New Roman" panose="02020603050405020304" pitchFamily="18" charset="0"/>
              </a:rPr>
              <a:t>Observation: Multi-band simulation is needed only when the same TRP-UT link needs to be evaluated on more than one carrier frequency at the same </a:t>
            </a:r>
            <a:r>
              <a:rPr lang="en-US" altLang="zh-CN" dirty="0" smtClean="0">
                <a:cs typeface="Times New Roman" panose="02020603050405020304" pitchFamily="18" charset="0"/>
              </a:rPr>
              <a:t>time, e.g., intra-site CA.</a:t>
            </a:r>
            <a:endParaRPr lang="zh-CN" altLang="en-US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226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n-lt"/>
              </a:rPr>
              <a:t>Background (2/2)</a:t>
            </a:r>
            <a:endParaRPr lang="en-US" dirty="0">
              <a:latin typeface="+mn-lt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3</a:t>
            </a:fld>
            <a:endParaRPr lang="en-US"/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3882798"/>
              </p:ext>
            </p:extLst>
          </p:nvPr>
        </p:nvGraphicFramePr>
        <p:xfrm>
          <a:off x="914400" y="1480810"/>
          <a:ext cx="7543799" cy="4461158"/>
        </p:xfrm>
        <a:graphic>
          <a:graphicData uri="http://schemas.openxmlformats.org/drawingml/2006/table">
            <a:tbl>
              <a:tblPr firstRow="1" firstCol="1" bandRow="1"/>
              <a:tblGrid>
                <a:gridCol w="2003682"/>
                <a:gridCol w="1899932"/>
                <a:gridCol w="1900743"/>
                <a:gridCol w="1739442"/>
              </a:tblGrid>
              <a:tr h="152674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 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107" marR="56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UMa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107" marR="56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UMi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107" marR="56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InH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107" marR="56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610697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Path loss (LoS part)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107" marR="56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Small difference in the coverage range, e.g., 2.4dB at 10m and -0.65 at 333m.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107" marR="56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Small difference in the coverage range, e.g., 3.4dB at 10m and 2.3 at 133m.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107" marR="56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Small difference in the coverage range, e.g., -0.2dB at 3m and 0.1dB at 20m.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107" marR="56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610697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Path loss (NLoS part)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107" marR="56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Identical.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107" marR="56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Big difference in the coverage range, e.g., -4.5dB at 10m and -6.1dB at 133m for 4GHz.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107" marR="56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Big difference in the coverage range, e.g., 6.4dB at 3m and 2.2dB at 20m for 4GHz.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107" marR="56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763372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LoS probability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107" marR="56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Identical.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107" marR="56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Identical.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107" marR="56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Big difference, e.g., 0.81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LoS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probability for 38.900 and 0.93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LoS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probability for M.2135 at 20m.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107" marR="56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58023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Shadow fading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107" marR="56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Identical.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107" marR="56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Identical.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107" marR="56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Big difference for </a:t>
                      </a:r>
                      <a:r>
                        <a:rPr lang="en-US" sz="1100" dirty="0" err="1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NLoS</a:t>
                      </a: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, e.g., 8.03dB for 38.900 and 4dB for 36.873.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107" marR="56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58023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Outdoor to indoor penetration loss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107" marR="56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Big difference, e.g., 36.873 is partly link-specific, while 38.900 is fully UE-specific.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107" marR="56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Big difference, e.g., 36.873 is partly link-specific, while 38.900 is fully UE-specific.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107" marR="56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N/A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107" marR="56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572489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Indoor distance model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107" marR="56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Big difference, e.g., 36.873 is U(0,25m), while 38.900 is min(U(0,25m), U(0,25m).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107" marR="56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Big difference, e.g., 36.873 is U(0,25m), while 38.900 is min(U(0,25m), U(0,25m).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107" marR="56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N/A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107" marR="56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610697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Large scale parameters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107" marR="56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Difference, e.g., DS/AS in 38.900 is frequency dependent, while in 36.873 it is frequency independent.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107" marR="56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Difference, e.g., DS/AS in 38.900 is frequency dependent, while in 36.873 it is frequency independent.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107" marR="56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Big difference, e.g., 3D modeling is missing in M.2135.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6107" marR="5610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1295400" y="1219200"/>
            <a:ext cx="7010400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100" b="1" dirty="0" smtClean="0"/>
              <a:t>Table: </a:t>
            </a:r>
            <a:r>
              <a:rPr lang="en-US" altLang="zh-CN" sz="1100" b="1" dirty="0"/>
              <a:t>Summary of difference between TR 36.873 and TR 38.900 (38.900-36.873/M.2135)</a:t>
            </a:r>
            <a:endParaRPr lang="zh-CN" altLang="en-US" sz="1100" dirty="0"/>
          </a:p>
        </p:txBody>
      </p:sp>
      <p:sp>
        <p:nvSpPr>
          <p:cNvPr id="8" name="文本框 7"/>
          <p:cNvSpPr txBox="1"/>
          <p:nvPr/>
        </p:nvSpPr>
        <p:spPr>
          <a:xfrm>
            <a:off x="571499" y="6085706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cs typeface="Times New Roman" panose="02020603050405020304" pitchFamily="18" charset="0"/>
              </a:rPr>
              <a:t>Observation: Simply replacing one channel model with the other is expected to result in quite different and biased evaluation performance.</a:t>
            </a:r>
            <a:endParaRPr lang="zh-CN" altLang="en-US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450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+mn-lt"/>
              </a:rPr>
              <a:t>Proposal</a:t>
            </a:r>
            <a:endParaRPr lang="en-US" dirty="0">
              <a:latin typeface="+mn-lt"/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10" name="矩形 9"/>
          <p:cNvSpPr/>
          <p:nvPr/>
        </p:nvSpPr>
        <p:spPr>
          <a:xfrm>
            <a:off x="457200" y="1417638"/>
            <a:ext cx="8340852" cy="20236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ts val="600"/>
              </a:spcAft>
            </a:pPr>
            <a:r>
              <a:rPr lang="en-US" altLang="zh-CN" sz="2000" dirty="0" smtClean="0">
                <a:cs typeface="Times New Roman" panose="02020603050405020304" pitchFamily="18" charset="0"/>
              </a:rPr>
              <a:t>Proposal: For single band and potential multi-band simulation,</a:t>
            </a:r>
          </a:p>
          <a:p>
            <a:pPr marL="630238" lvl="1" indent="-342900" eaLnBrk="0" fontAlgn="base" hangingPunct="0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cs typeface="Times New Roman" panose="02020603050405020304" pitchFamily="18" charset="0"/>
              </a:rPr>
              <a:t>Use M.2135/36.873 model for 4GHz/700MHz and other below 6GHz carrier frequency</a:t>
            </a:r>
          </a:p>
          <a:p>
            <a:pPr marL="630238" lvl="1" indent="-342900" eaLnBrk="0" fontAlgn="base" hangingPunct="0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2000" dirty="0" smtClean="0">
                <a:cs typeface="Times New Roman" panose="02020603050405020304" pitchFamily="18" charset="0"/>
              </a:rPr>
              <a:t>Use 38.900 model for 30GHz, 70GHz, and other above 24GHz carrier frequency</a:t>
            </a:r>
          </a:p>
          <a:p>
            <a:pPr marL="173038" indent="-342900" eaLnBrk="0" fontAlgn="base" hangingPunct="0"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altLang="zh-CN" sz="1050" dirty="0"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2862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4932</TotalTime>
  <Words>611</Words>
  <Application>Microsoft Office PowerPoint</Application>
  <PresentationFormat>全屏显示(4:3)</PresentationFormat>
  <Paragraphs>78</Paragraphs>
  <Slides>4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ＭＳ Ｐゴシック</vt:lpstr>
      <vt:lpstr>PMingLiU</vt:lpstr>
      <vt:lpstr>宋体</vt:lpstr>
      <vt:lpstr>Arial</vt:lpstr>
      <vt:lpstr>Calibri</vt:lpstr>
      <vt:lpstr>Times New Roman</vt:lpstr>
      <vt:lpstr>Office Theme</vt:lpstr>
      <vt:lpstr>Way Forward on channel model for NR evaluation</vt:lpstr>
      <vt:lpstr>Background (1/2)</vt:lpstr>
      <vt:lpstr>Background (2/2)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Huawei</cp:lastModifiedBy>
  <cp:revision>208</cp:revision>
  <dcterms:created xsi:type="dcterms:W3CDTF">2006-08-16T00:00:00Z</dcterms:created>
  <dcterms:modified xsi:type="dcterms:W3CDTF">2017-01-17T21:59:10Z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(2)rEmLaZdHtkEoW7MYsZijJi2r6A5HZE8TehGOa1m5wS4VvnpB63Yvh/CCxAZyMPBWluwjtVKt
tzyVrGT8VrGGCoGcMuPmduCpyueO5xkQa6k37E7bx0HvGEtKtt7/nMrJoT4R0G7OLul+WHbk
gi0B1CBjcVBGT5Ej6qKPXK6qtlTMrx/O/1cKJD0jqK1feTJRnoZ182CHFwDVdgzo2SmkkjZw
MQhhQwgv0oOQBR53yy</vt:lpwstr>
  </property>
  <property fmtid="{D5CDD505-2E9C-101B-9397-08002B2CF9AE}" pid="4" name="_2015_ms_pID_7253431">
    <vt:lpwstr>4bMM8MN78N27TVKxYYTB865WK3ee1NXF2lUN3/9LR0dpIYEBvDCTfi
EurUhZrLH6AzoxXGvSClDrgUESu4N/JIojoJFZkQIkXdFg7pGHFvgHaFpKSms9GjdP/f5F52
4vxlnzJvnU+K6/pRNd0dm3dXtlvHD8Gf6p3kfMYaiNAUUADMo4A8YNEHoqziQipMR8HilrK8
ug2OWuuu+j4u0XAk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1484502628</vt:lpwstr>
  </property>
</Properties>
</file>