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1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CSI Framework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Samsung, </a:t>
            </a:r>
            <a:r>
              <a:rPr lang="en-US" sz="2800" dirty="0" smtClean="0"/>
              <a:t>Ericsson, </a:t>
            </a:r>
            <a:r>
              <a:rPr lang="en-US" sz="2800" dirty="0"/>
              <a:t>LG Electronics, NTT DOCOMO, ZTE, ZTE Microelectronics, KT Corporation, Huawei, </a:t>
            </a:r>
            <a:r>
              <a:rPr lang="en-US" sz="2800" dirty="0" err="1"/>
              <a:t>HiSilicon</a:t>
            </a:r>
            <a:r>
              <a:rPr lang="en-US" sz="2800" dirty="0"/>
              <a:t>, </a:t>
            </a:r>
            <a:r>
              <a:rPr lang="en-US" sz="2800" dirty="0" smtClean="0"/>
              <a:t>Intel </a:t>
            </a:r>
            <a:r>
              <a:rPr lang="en-US" sz="2800" dirty="0" smtClean="0"/>
              <a:t>Corporation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64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NR Ad Hoc </a:t>
            </a:r>
            <a:endParaRPr kumimoji="1" lang="zh-CN" altLang="zh-CN" sz="2000" dirty="0"/>
          </a:p>
          <a:p>
            <a:r>
              <a:rPr lang="en-GB" sz="2000" dirty="0"/>
              <a:t>Spokane, USA 16</a:t>
            </a:r>
            <a:r>
              <a:rPr lang="en-GB" sz="2000" baseline="30000" dirty="0"/>
              <a:t>th</a:t>
            </a:r>
            <a:r>
              <a:rPr lang="en-GB" sz="2000" dirty="0"/>
              <a:t> - 20</a:t>
            </a:r>
            <a:r>
              <a:rPr lang="en-GB" sz="2000" baseline="30000" dirty="0"/>
              <a:t>th</a:t>
            </a:r>
            <a:r>
              <a:rPr lang="en-GB" sz="2000" dirty="0"/>
              <a:t> Jan. 2017</a:t>
            </a:r>
          </a:p>
          <a:p>
            <a:r>
              <a:rPr kumimoji="1" lang="en-US" altLang="ja-JP" sz="2000" dirty="0"/>
              <a:t>Agenda item: 5.1.2.2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>
                <a:ea typeface="Gulim" pitchFamily="34" charset="-127"/>
              </a:rPr>
              <a:t>R1-1701292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200" dirty="0"/>
              <a:t>The following was agreed in RAN1#87:</a:t>
            </a:r>
          </a:p>
          <a:p>
            <a:pPr lvl="0">
              <a:spcBef>
                <a:spcPts val="0"/>
              </a:spcBef>
            </a:pPr>
            <a:r>
              <a:rPr lang="en-US" sz="1100" dirty="0"/>
              <a:t>A UE can be configured for CSI acquisition with the following features: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N≥1 CSI reporting settings, M≥1 RS settings, J≥1 IM settings, and a CSI measurement setting which links the N CSI reporting settings with the M RS settings and J IM settings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A CSI reporting setting includes at least the following: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Time-domain behavior: aperiodic or periodic/semi-persistent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Frequency-granularity, at least for PMI and CQI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FFS: Which CSI parameters are reported</a:t>
            </a:r>
          </a:p>
          <a:p>
            <a:pPr lvl="3">
              <a:spcBef>
                <a:spcPts val="0"/>
              </a:spcBef>
            </a:pPr>
            <a:r>
              <a:rPr lang="en-US" sz="1100" dirty="0"/>
              <a:t>If PMI is reported, PMI Type (Type I or II) and codebook configuration 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An RS setting includes at least the following: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Time-domain behavior: aperiodic or periodic/semi-persistent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RS type which encompasses at least CSI-RS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RS resource set(s) of K resources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An IM setting includes at least the following: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Time-domain behavior: aperiodic or periodic/semi-persistent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IM types which encompasses CSI-IM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FFS: RS setting and IM setting can be merged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A CSI measurement setting includes at least the following :  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One CSI reporting setting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One RS setting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One IM setting</a:t>
            </a:r>
          </a:p>
          <a:p>
            <a:pPr lvl="2">
              <a:spcBef>
                <a:spcPts val="0"/>
              </a:spcBef>
            </a:pPr>
            <a:r>
              <a:rPr lang="en-US" sz="1100" dirty="0"/>
              <a:t>For CQI, reference transmission scheme setting</a:t>
            </a:r>
          </a:p>
          <a:p>
            <a:pPr lvl="0">
              <a:spcBef>
                <a:spcPts val="0"/>
              </a:spcBef>
            </a:pPr>
            <a:r>
              <a:rPr lang="en-US" sz="1100" dirty="0"/>
              <a:t>Study the possibility of configuring a UE with multiple CSI measurement settings including dynamic indication to select a preferred CSI measurement setting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Including selection of resource(s) out of the K resources within an RS setting</a:t>
            </a:r>
          </a:p>
          <a:p>
            <a:pPr lvl="0">
              <a:spcBef>
                <a:spcPts val="0"/>
              </a:spcBef>
            </a:pPr>
            <a:r>
              <a:rPr lang="en-US" sz="1100" dirty="0"/>
              <a:t>UE supports up to L CSI measurement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Value of L may depend on the UE capability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For CSI reporting for a component carrier, at least three different frequency granularities should be considered in the study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Wideband CSI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Partial band CSI</a:t>
            </a:r>
          </a:p>
          <a:p>
            <a:pPr lvl="1">
              <a:spcBef>
                <a:spcPts val="0"/>
              </a:spcBef>
            </a:pPr>
            <a:r>
              <a:rPr lang="en-US" sz="1100" dirty="0"/>
              <a:t>Subband CSI</a:t>
            </a:r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715000"/>
          </a:xfrm>
        </p:spPr>
        <p:txBody>
          <a:bodyPr>
            <a:noAutofit/>
          </a:bodyPr>
          <a:lstStyle/>
          <a:p>
            <a:r>
              <a:rPr lang="en-US" sz="2400" dirty="0"/>
              <a:t>Refine the agreement on RS and IM settings as follows:</a:t>
            </a:r>
          </a:p>
          <a:p>
            <a:pPr lvl="1"/>
            <a:r>
              <a:rPr lang="en-US" sz="2000" dirty="0"/>
              <a:t>“RS setting” is renamed as “Resource setting”, comprising configuration for signal for channel and/or interference measurement</a:t>
            </a:r>
          </a:p>
          <a:p>
            <a:pPr lvl="1"/>
            <a:r>
              <a:rPr lang="en-US" sz="2000" dirty="0"/>
              <a:t>Remove “IM setting”</a:t>
            </a:r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400" dirty="0"/>
              <a:t>Terminology clarification</a:t>
            </a:r>
          </a:p>
          <a:p>
            <a:pPr lvl="1"/>
            <a:r>
              <a:rPr lang="en-US" sz="2000" dirty="0"/>
              <a:t>A UE can be configured with N≥1 CSI reporting settings, M≥1 Resource settings, and 1 CSI measurement setting, where the CSI measurement setting includes L ≥1 links</a:t>
            </a:r>
          </a:p>
          <a:p>
            <a:pPr lvl="1"/>
            <a:r>
              <a:rPr lang="en-US" sz="2000" dirty="0"/>
              <a:t>Each of the L links corresponds to a CSI reporting setting and a Resource setting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5943600"/>
          </a:xfrm>
        </p:spPr>
        <p:txBody>
          <a:bodyPr>
            <a:normAutofit/>
          </a:bodyPr>
          <a:lstStyle/>
          <a:p>
            <a:pPr lvl="0"/>
            <a:r>
              <a:rPr lang="en-US" sz="1800" u="sng" dirty="0"/>
              <a:t>At least the following </a:t>
            </a:r>
            <a:r>
              <a:rPr lang="en-US" sz="1800" dirty="0"/>
              <a:t>configuration parameters are signaled via RRC at least for CSI acquisition: </a:t>
            </a:r>
          </a:p>
          <a:p>
            <a:pPr lvl="1"/>
            <a:r>
              <a:rPr lang="en-US" sz="1600" dirty="0"/>
              <a:t>N, M, and L – indicated either implicitly or explicitly</a:t>
            </a:r>
          </a:p>
          <a:p>
            <a:pPr lvl="1"/>
            <a:r>
              <a:rPr lang="en-US" sz="1600" dirty="0"/>
              <a:t>In each CSI reporting setting, at least: reported CSI parameter(s), </a:t>
            </a:r>
            <a:r>
              <a:rPr lang="en-US" sz="1600" dirty="0" smtClean="0"/>
              <a:t>CSI Type </a:t>
            </a:r>
            <a:r>
              <a:rPr lang="en-US" sz="1600" dirty="0"/>
              <a:t>(I or II) if reported, codebook configuration including codebook subset restriction, time-domain behavior, frequency granularity for CQI and PMI, measurement restriction configurations for desired signal measurements and interference measurements </a:t>
            </a:r>
          </a:p>
          <a:p>
            <a:pPr lvl="1"/>
            <a:r>
              <a:rPr lang="en-US" sz="1600" dirty="0"/>
              <a:t>In each Resource setting: </a:t>
            </a:r>
          </a:p>
          <a:p>
            <a:pPr lvl="2"/>
            <a:r>
              <a:rPr lang="en-US" sz="1400" dirty="0"/>
              <a:t>A configuration of S≥1 CSI-RS resource set(s) </a:t>
            </a:r>
          </a:p>
          <a:p>
            <a:pPr lvl="3"/>
            <a:r>
              <a:rPr lang="en-US" sz="1200" dirty="0"/>
              <a:t>Note: each set corresponds to different selections from a “pool” of all configured CSI-RS resources to the UE</a:t>
            </a:r>
          </a:p>
          <a:p>
            <a:pPr lvl="2"/>
            <a:r>
              <a:rPr lang="en-US" sz="1400" dirty="0"/>
              <a:t>A configuration of K</a:t>
            </a:r>
            <a:r>
              <a:rPr lang="en-US" sz="1400" baseline="-25000" dirty="0"/>
              <a:t>s</a:t>
            </a:r>
            <a:r>
              <a:rPr lang="en-US" sz="1400" dirty="0"/>
              <a:t> ≥1 CSI-RS resources for each set </a:t>
            </a:r>
            <a:r>
              <a:rPr lang="en-US" sz="1400" strike="sngStrike" dirty="0"/>
              <a:t>s</a:t>
            </a:r>
            <a:r>
              <a:rPr lang="en-US" sz="1400" dirty="0"/>
              <a:t>, including at least: mapping to REs, the number of ports, time-domain behavior, RS frequency span, RS power, mapping to OFDM symbol in a slot</a:t>
            </a:r>
          </a:p>
          <a:p>
            <a:pPr lvl="1"/>
            <a:r>
              <a:rPr lang="en-US" sz="1600" dirty="0" smtClean="0"/>
              <a:t>In </a:t>
            </a:r>
            <a:r>
              <a:rPr lang="en-US" sz="1600" dirty="0"/>
              <a:t>each of the L links in CSI measurement setting: CSI reporting setting indication, Resource setting indication, quantity to be measured (either channel or interference)</a:t>
            </a:r>
          </a:p>
          <a:p>
            <a:pPr lvl="2"/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One CSI reporting setting can be linked with one or multiple Resource settings</a:t>
            </a:r>
          </a:p>
          <a:p>
            <a:pPr lvl="2"/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Multiple CSI reporting settings can be linked with the same Resource setting</a:t>
            </a:r>
            <a:endParaRPr lang="en-US" sz="1400" dirty="0"/>
          </a:p>
          <a:p>
            <a:r>
              <a:rPr lang="en-US" sz="1800" u="sng" dirty="0"/>
              <a:t>At least the following </a:t>
            </a:r>
            <a:r>
              <a:rPr lang="en-US" sz="1800" dirty="0" smtClean="0"/>
              <a:t>are </a:t>
            </a:r>
            <a:r>
              <a:rPr lang="en-US" sz="1800" dirty="0"/>
              <a:t>dynamically selected </a:t>
            </a:r>
            <a:r>
              <a:rPr lang="en-US" sz="1800" dirty="0" smtClean="0"/>
              <a:t>by L1 or L2 signaling</a:t>
            </a:r>
            <a:endParaRPr lang="en-US" sz="1800" strike="sngStrike" dirty="0"/>
          </a:p>
          <a:p>
            <a:pPr lvl="1"/>
            <a:r>
              <a:rPr lang="en-US" altLang="zh-CN" sz="1600" dirty="0" smtClean="0"/>
              <a:t>One </a:t>
            </a:r>
            <a:r>
              <a:rPr lang="en-US" altLang="zh-CN" sz="1600" dirty="0"/>
              <a:t>or multiple</a:t>
            </a:r>
            <a:r>
              <a:rPr lang="en-US" sz="1600" dirty="0"/>
              <a:t> CSI reporting </a:t>
            </a:r>
            <a:r>
              <a:rPr lang="en-US" sz="1600" dirty="0" smtClean="0"/>
              <a:t>settings within </a:t>
            </a:r>
            <a:r>
              <a:rPr lang="en-US" sz="1600" dirty="0"/>
              <a:t>the CSI measurement setting</a:t>
            </a:r>
          </a:p>
          <a:p>
            <a:pPr lvl="1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One or multiple CSI-RS resource sets selected from at least one Resource</a:t>
            </a:r>
            <a:r>
              <a:rPr lang="en-US" altLang="zh-CN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setting</a:t>
            </a:r>
          </a:p>
          <a:p>
            <a:pPr lvl="1"/>
            <a:r>
              <a:rPr lang="en-US" altLang="zh-CN" sz="1600" dirty="0" smtClean="0"/>
              <a:t>One or multiple CSI-RS resources selected from at least one CSI-RS resource set</a:t>
            </a:r>
            <a:endParaRPr lang="en-US" altLang="zh-CN" sz="16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230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Illustration: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486400"/>
            <a:ext cx="8686800" cy="762000"/>
          </a:xfrm>
        </p:spPr>
        <p:txBody>
          <a:bodyPr>
            <a:noAutofit/>
          </a:bodyPr>
          <a:lstStyle/>
          <a:p>
            <a:pPr lvl="0"/>
            <a:r>
              <a:rPr lang="en-US" sz="1600" u="sng" dirty="0"/>
              <a:t>Note:</a:t>
            </a:r>
            <a:r>
              <a:rPr lang="en-US" sz="1600" dirty="0"/>
              <a:t> This above illustration doesn’t imply any proposal/decision on type(s) of signals that can be used for interference measurement</a:t>
            </a:r>
            <a:endParaRPr lang="en-US" sz="1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146989"/>
              </p:ext>
            </p:extLst>
          </p:nvPr>
        </p:nvGraphicFramePr>
        <p:xfrm>
          <a:off x="273050" y="1066800"/>
          <a:ext cx="3994150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Visio" r:id="rId4" imgW="3404756" imgH="2397600" progId="">
                  <p:embed/>
                </p:oleObj>
              </mc:Choice>
              <mc:Fallback>
                <p:oleObj name="Visio" r:id="rId4" imgW="3404756" imgH="2397600" progId="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066800"/>
                        <a:ext cx="3994150" cy="281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4267200" y="914400"/>
            <a:ext cx="4648200" cy="3886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N=2, M=3, L=4</a:t>
            </a:r>
          </a:p>
          <a:p>
            <a:r>
              <a:rPr lang="en-US" sz="1800" dirty="0"/>
              <a:t>Example of link description</a:t>
            </a:r>
          </a:p>
          <a:p>
            <a:pPr lvl="1"/>
            <a:r>
              <a:rPr lang="en-US" sz="1600" dirty="0"/>
              <a:t>Link 0: connecting CSI reporting setting 0 and Resource setting 0, for ‘channel’ measurement, …</a:t>
            </a:r>
          </a:p>
          <a:p>
            <a:pPr lvl="1"/>
            <a:r>
              <a:rPr lang="en-US" sz="1600" dirty="0"/>
              <a:t>Link 1:  connecting CSI reporting setting 0 and Resource setting 1, for ‘interference’ measurement, …</a:t>
            </a:r>
          </a:p>
          <a:p>
            <a:pPr lvl="1"/>
            <a:r>
              <a:rPr lang="en-US" sz="1600" dirty="0"/>
              <a:t>Link 2: connecting CSI reporting setting 0 and Resource setting 2, for ‘channel’ measurement, …</a:t>
            </a:r>
          </a:p>
          <a:p>
            <a:pPr lvl="1"/>
            <a:r>
              <a:rPr lang="en-US" sz="1600" dirty="0"/>
              <a:t>Link 3:  connecting CSI reporting setting 1 and Resource setting 0, </a:t>
            </a:r>
            <a:r>
              <a:rPr lang="en-US" sz="1600"/>
              <a:t>for ‘channel’ </a:t>
            </a:r>
            <a:r>
              <a:rPr lang="en-US" sz="1600" dirty="0"/>
              <a:t>measurement, …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41453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</TotalTime>
  <Words>793</Words>
  <Application>Microsoft Office PowerPoint</Application>
  <PresentationFormat>On-screen Show (4:3)</PresentationFormat>
  <Paragraphs>71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Visio</vt:lpstr>
      <vt:lpstr>WF on CSI Framework for NR</vt:lpstr>
      <vt:lpstr>Background</vt:lpstr>
      <vt:lpstr>Proposal</vt:lpstr>
      <vt:lpstr>Proposal</vt:lpstr>
      <vt:lpstr>Illustration: 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245</cp:revision>
  <dcterms:created xsi:type="dcterms:W3CDTF">2016-09-09T20:37:00Z</dcterms:created>
  <dcterms:modified xsi:type="dcterms:W3CDTF">2017-01-18T20:06:23Z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(2)pnUpHXgkMmO6ZPzsG5rzFTvP/EtYhztdllKkiUqWw64CMfLidM465SycX49O65vEFvZqJrj3
FQiD+Gk6U6GglwxQZ7LCD7EBHEGb/Giz8gj8ekeomf0EkSNJT8ky2Y1XKtPNnObwqzsQPxpC
gTp29sOZLj3Anw4ZdiEtz18oxTcezeWmN35cr8uiN2bpmr86u892P6jCZRmynXk+cHR/dYXR
yb7bYa/SNYWz7tDpzU</vt:lpwstr>
  </property>
  <property fmtid="{D5CDD505-2E9C-101B-9397-08002B2CF9AE}" pid="3" name="_2015_ms_pID_7253431">
    <vt:lpwstr>U5XQ8Jhaz2/71/pIlDR7zY3W4H5SNBXyWve+Bxb5AaqCkjLt311aE0
N8AU0nI5nI7lhXvoTyQZgz194Wfw1qPILkGe4bsFp/sfWXaG0h5ikaMa96Hpuoh09WXK0NOp
AyEHRhs58R3BKArXb30f9SLKt48Z+T1rsrz6IvQx0wiGxw==</vt:lpwstr>
  </property>
</Properties>
</file>