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  <p:sldId id="26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17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SS burst set composition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Samsung, Ericsson, </a:t>
            </a:r>
            <a:r>
              <a:rPr lang="en-US" altLang="ja-JP" dirty="0"/>
              <a:t>ZTE, ZTE </a:t>
            </a:r>
            <a:r>
              <a:rPr lang="en-US" altLang="ja-JP" dirty="0" smtClean="0"/>
              <a:t>Microelectronics</a:t>
            </a:r>
            <a:r>
              <a:rPr lang="en-US" altLang="ja-JP" dirty="0"/>
              <a:t>, </a:t>
            </a:r>
            <a:r>
              <a:rPr lang="en-US" altLang="ja-JP" dirty="0" smtClean="0"/>
              <a:t>Interdigital, </a:t>
            </a:r>
            <a:r>
              <a:rPr lang="en-US" altLang="ja-JP" dirty="0"/>
              <a:t>Cohere, </a:t>
            </a:r>
          </a:p>
          <a:p>
            <a:r>
              <a:rPr lang="en-US" altLang="ja-JP" dirty="0" smtClean="0"/>
              <a:t>[Intel], [</a:t>
            </a:r>
            <a:r>
              <a:rPr lang="en-US" altLang="ja-JP" dirty="0" err="1" smtClean="0"/>
              <a:t>Convida</a:t>
            </a:r>
            <a:r>
              <a:rPr lang="en-US" altLang="ja-JP" dirty="0" smtClean="0"/>
              <a:t> Wireless], [Motorola], [NTT DOCOMO]</a:t>
            </a: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AH_NR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701272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current version of TR38.802, the following is captured</a:t>
            </a:r>
          </a:p>
          <a:p>
            <a:pPr lvl="1"/>
            <a:r>
              <a:rPr lang="en-US" dirty="0"/>
              <a:t>NR-PSS, NR-SSS and/or NR-PBCH can be transmitted within a SS block. One or multiple SS block(s) compose an SS burst. One or multiple SS burst(s) further compose an SS burst set where the number of SS bursts within a SS burst set is finite. </a:t>
            </a:r>
          </a:p>
        </p:txBody>
      </p:sp>
    </p:spTree>
    <p:extLst>
      <p:ext uri="{BB962C8B-B14F-4D97-AF65-F5344CB8AC3E}">
        <p14:creationId xmlns:p14="http://schemas.microsoft.com/office/powerpoint/2010/main" val="3973806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For a given frequency band, an SS block </a:t>
            </a:r>
            <a:r>
              <a:rPr lang="en-US" dirty="0" smtClean="0"/>
              <a:t>corresponds to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smtClean="0"/>
              <a:t>OFDM symbols based on the default subcarrier spacing, </a:t>
            </a:r>
            <a:r>
              <a:rPr lang="en-US" dirty="0"/>
              <a:t>and </a:t>
            </a:r>
            <a:r>
              <a:rPr lang="en-US" i="1" dirty="0"/>
              <a:t>N</a:t>
            </a:r>
            <a:r>
              <a:rPr lang="en-US" dirty="0"/>
              <a:t> is a constant.</a:t>
            </a:r>
          </a:p>
          <a:p>
            <a:pPr lvl="1"/>
            <a:r>
              <a:rPr lang="en-US" dirty="0"/>
              <a:t>The signal multiplexing structure is fixed in a specification</a:t>
            </a:r>
          </a:p>
          <a:p>
            <a:endParaRPr lang="en-US" dirty="0"/>
          </a:p>
          <a:p>
            <a:r>
              <a:rPr lang="en-US" dirty="0" smtClean="0"/>
              <a:t>UE shall be </a:t>
            </a:r>
            <a:r>
              <a:rPr lang="en-US" dirty="0"/>
              <a:t>able to </a:t>
            </a:r>
            <a:r>
              <a:rPr lang="en-US" dirty="0" smtClean="0"/>
              <a:t>identify at least OFDM </a:t>
            </a:r>
            <a:r>
              <a:rPr lang="en-US" dirty="0"/>
              <a:t>symbol </a:t>
            </a:r>
            <a:r>
              <a:rPr lang="en-US" dirty="0" smtClean="0"/>
              <a:t>index, </a:t>
            </a:r>
            <a:r>
              <a:rPr lang="en-US" dirty="0"/>
              <a:t>slot index in a radio </a:t>
            </a:r>
            <a:r>
              <a:rPr lang="en-US" dirty="0" smtClean="0"/>
              <a:t>frame </a:t>
            </a:r>
            <a:r>
              <a:rPr lang="en-US" dirty="0"/>
              <a:t>and radio frame </a:t>
            </a:r>
            <a:r>
              <a:rPr lang="en-US" dirty="0" smtClean="0"/>
              <a:t>number from an SS block.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signals </a:t>
            </a:r>
            <a:r>
              <a:rPr lang="en-US" dirty="0" smtClean="0"/>
              <a:t>included in the SS </a:t>
            </a:r>
            <a:r>
              <a:rPr lang="en-US" dirty="0"/>
              <a:t>block </a:t>
            </a:r>
            <a:r>
              <a:rPr lang="en-US" dirty="0" smtClean="0"/>
              <a:t>are FFS between </a:t>
            </a:r>
          </a:p>
          <a:p>
            <a:pPr lvl="2"/>
            <a:r>
              <a:rPr lang="en-US" dirty="0" smtClean="0"/>
              <a:t>Alt 1: PSS</a:t>
            </a:r>
            <a:r>
              <a:rPr lang="en-US" dirty="0"/>
              <a:t>, </a:t>
            </a:r>
            <a:r>
              <a:rPr lang="en-US" dirty="0" smtClean="0"/>
              <a:t>SSS </a:t>
            </a:r>
            <a:r>
              <a:rPr lang="en-US" dirty="0"/>
              <a:t>and </a:t>
            </a:r>
            <a:r>
              <a:rPr lang="en-US" dirty="0" smtClean="0"/>
              <a:t>PBCH; and </a:t>
            </a:r>
          </a:p>
          <a:p>
            <a:pPr lvl="2"/>
            <a:r>
              <a:rPr lang="en-US" dirty="0" smtClean="0"/>
              <a:t>Alt 2: PSS, SSS, TSS and PBCH.</a:t>
            </a:r>
          </a:p>
          <a:p>
            <a:pPr lvl="2"/>
            <a:r>
              <a:rPr lang="en-US" dirty="0" smtClean="0"/>
              <a:t>Note 1: it does not preclude possibility of multiplexing </a:t>
            </a:r>
            <a:r>
              <a:rPr lang="en-US" smtClean="0"/>
              <a:t>MRS </a:t>
            </a:r>
            <a:r>
              <a:rPr lang="en-US" smtClean="0">
                <a:solidFill>
                  <a:srgbClr val="FF0000"/>
                </a:solidFill>
              </a:rPr>
              <a:t>and/or </a:t>
            </a:r>
            <a:r>
              <a:rPr lang="en-US" dirty="0" smtClean="0">
                <a:solidFill>
                  <a:srgbClr val="FF0000"/>
                </a:solidFill>
              </a:rPr>
              <a:t>data transmission </a:t>
            </a:r>
            <a:r>
              <a:rPr lang="en-US" dirty="0" smtClean="0"/>
              <a:t>in the SS block.</a:t>
            </a:r>
          </a:p>
          <a:p>
            <a:pPr lvl="2"/>
            <a:r>
              <a:rPr lang="en-US" dirty="0" smtClean="0">
                <a:solidFill>
                  <a:srgbClr val="0070C0"/>
                </a:solidFill>
              </a:rPr>
              <a:t>Note 2: It does not preclude the possibility of skipping PBCH </a:t>
            </a:r>
            <a:r>
              <a:rPr lang="en-US" dirty="0" smtClean="0">
                <a:solidFill>
                  <a:srgbClr val="0070C0"/>
                </a:solidFill>
              </a:rPr>
              <a:t>in other </a:t>
            </a:r>
            <a:r>
              <a:rPr lang="en-US" dirty="0" smtClean="0">
                <a:solidFill>
                  <a:srgbClr val="0070C0"/>
                </a:solidFill>
              </a:rPr>
              <a:t>SS </a:t>
            </a:r>
            <a:r>
              <a:rPr lang="en-US" dirty="0" smtClean="0">
                <a:solidFill>
                  <a:srgbClr val="0070C0"/>
                </a:solidFill>
              </a:rPr>
              <a:t>blocks.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731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788" y="836712"/>
            <a:ext cx="8675211" cy="602128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From UE perspective, an SS </a:t>
            </a:r>
            <a:r>
              <a:rPr lang="en-US" dirty="0"/>
              <a:t>burst </a:t>
            </a:r>
            <a:r>
              <a:rPr lang="en-US" dirty="0" smtClean="0"/>
              <a:t>comprises </a:t>
            </a:r>
            <a:r>
              <a:rPr lang="en-US" i="1" dirty="0"/>
              <a:t>L</a:t>
            </a:r>
            <a:r>
              <a:rPr lang="en-US" dirty="0"/>
              <a:t> consecutive SS blocks.</a:t>
            </a:r>
          </a:p>
          <a:p>
            <a:pPr lvl="1"/>
            <a:r>
              <a:rPr lang="en-US" i="1" dirty="0" smtClean="0"/>
              <a:t>L</a:t>
            </a:r>
            <a:r>
              <a:rPr lang="en-US" dirty="0" smtClean="0"/>
              <a:t> corresponds to the number of SS blocks in a burst </a:t>
            </a:r>
          </a:p>
          <a:p>
            <a:pPr lvl="1"/>
            <a:r>
              <a:rPr lang="en-US" i="1" dirty="0" smtClean="0"/>
              <a:t>L</a:t>
            </a:r>
            <a:r>
              <a:rPr lang="en-US" dirty="0" smtClean="0"/>
              <a:t> is FFS between</a:t>
            </a:r>
          </a:p>
          <a:p>
            <a:pPr lvl="2"/>
            <a:r>
              <a:rPr lang="en-US" dirty="0" smtClean="0"/>
              <a:t>Alt 1: a fixed value specified in a given frequency band; </a:t>
            </a:r>
          </a:p>
          <a:p>
            <a:pPr lvl="2"/>
            <a:r>
              <a:rPr lang="en-US" dirty="0" smtClean="0"/>
              <a:t>Alt 2: </a:t>
            </a:r>
            <a:r>
              <a:rPr lang="en-US" i="1" dirty="0" smtClean="0"/>
              <a:t>L</a:t>
            </a:r>
            <a:r>
              <a:rPr lang="en-US" dirty="0" smtClean="0"/>
              <a:t> </a:t>
            </a:r>
            <a:r>
              <a:rPr lang="en-US" dirty="0"/>
              <a:t>is cell-specifically determined and </a:t>
            </a:r>
            <a:r>
              <a:rPr lang="en-US" dirty="0" smtClean="0"/>
              <a:t>&lt;= a fixed maximum value specified in a frequency band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From UE perspective, </a:t>
            </a:r>
            <a:r>
              <a:rPr lang="en-US" dirty="0" smtClean="0"/>
              <a:t>an </a:t>
            </a:r>
            <a:r>
              <a:rPr lang="en-US" dirty="0"/>
              <a:t>SS burst set comprises </a:t>
            </a:r>
            <a:r>
              <a:rPr lang="en-US" i="1" dirty="0" err="1" smtClean="0"/>
              <a:t>nL</a:t>
            </a:r>
            <a:r>
              <a:rPr lang="en-US" dirty="0" smtClean="0"/>
              <a:t> </a:t>
            </a:r>
            <a:r>
              <a:rPr lang="en-US" dirty="0"/>
              <a:t>SS blocks.</a:t>
            </a:r>
          </a:p>
          <a:p>
            <a:pPr lvl="1"/>
            <a:r>
              <a:rPr lang="en-US" i="1" dirty="0" smtClean="0"/>
              <a:t>n </a:t>
            </a:r>
            <a:r>
              <a:rPr lang="en-US" dirty="0" smtClean="0"/>
              <a:t>is cell-specifically determined and corresponds to the </a:t>
            </a:r>
            <a:r>
              <a:rPr lang="en-US" dirty="0"/>
              <a:t>number of </a:t>
            </a:r>
            <a:r>
              <a:rPr lang="en-US" dirty="0" smtClean="0"/>
              <a:t>bursts </a:t>
            </a:r>
            <a:r>
              <a:rPr lang="en-US" dirty="0"/>
              <a:t>in a burst </a:t>
            </a:r>
            <a:r>
              <a:rPr lang="en-US" dirty="0" smtClean="0"/>
              <a:t>set</a:t>
            </a:r>
            <a:endParaRPr lang="en-US" dirty="0"/>
          </a:p>
          <a:p>
            <a:pPr lvl="2"/>
            <a:r>
              <a:rPr lang="en-US" dirty="0"/>
              <a:t>Maximum number of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smtClean="0"/>
              <a:t>is fixed in spec in a frequency band. </a:t>
            </a:r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&lt;6GHz, </a:t>
            </a:r>
            <a:r>
              <a:rPr lang="en-US" dirty="0" smtClean="0"/>
              <a:t>at least </a:t>
            </a:r>
            <a:r>
              <a:rPr lang="en-US" i="1" dirty="0" smtClean="0"/>
              <a:t>n </a:t>
            </a:r>
            <a:r>
              <a:rPr lang="en-US" dirty="0" smtClean="0"/>
              <a:t>=</a:t>
            </a:r>
            <a:r>
              <a:rPr lang="en-US" i="1" dirty="0" smtClean="0"/>
              <a:t> L </a:t>
            </a:r>
            <a:r>
              <a:rPr lang="en-US" dirty="0" smtClean="0"/>
              <a:t>= 1 is supported. </a:t>
            </a:r>
          </a:p>
          <a:p>
            <a:pPr lvl="2"/>
            <a:r>
              <a:rPr lang="en-US" dirty="0"/>
              <a:t>Note: It doesn’t preclude possibility of configuring multiple SS blocks in a burst set for &lt;</a:t>
            </a:r>
            <a:r>
              <a:rPr lang="en-US" dirty="0" smtClean="0"/>
              <a:t>6GHz</a:t>
            </a:r>
            <a:endParaRPr lang="en-US" dirty="0" smtClean="0"/>
          </a:p>
          <a:p>
            <a:r>
              <a:rPr lang="en-US" dirty="0" smtClean="0"/>
              <a:t>[Note: By network implementation, </a:t>
            </a:r>
            <a:r>
              <a:rPr lang="en-US" dirty="0"/>
              <a:t>actual number of transmitted SS blocks within a </a:t>
            </a:r>
            <a:r>
              <a:rPr lang="en-US" dirty="0" smtClean="0"/>
              <a:t>burst set </a:t>
            </a:r>
            <a:r>
              <a:rPr lang="en-US" dirty="0"/>
              <a:t>can be less than </a:t>
            </a:r>
            <a:r>
              <a:rPr lang="en-US" i="1" dirty="0" err="1" smtClean="0"/>
              <a:t>nL</a:t>
            </a:r>
            <a:r>
              <a:rPr lang="en-US" dirty="0" smtClean="0"/>
              <a:t>; and actual number of transmitted SS blocks within a burst can be less than </a:t>
            </a:r>
            <a:r>
              <a:rPr lang="en-US" i="1" dirty="0" smtClean="0"/>
              <a:t>L. </a:t>
            </a:r>
            <a:r>
              <a:rPr lang="en-US" dirty="0" smtClean="0"/>
              <a:t>]  </a:t>
            </a:r>
          </a:p>
          <a:p>
            <a:endParaRPr lang="en-US" dirty="0"/>
          </a:p>
          <a:p>
            <a:r>
              <a:rPr lang="en-US" dirty="0" smtClean="0"/>
              <a:t>Note: Maximum possible number of SS blocks in a SS burst set is fixed in the spec, according to these proposals.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401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9287</TotalTime>
  <Words>436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Times New Roman</vt:lpstr>
      <vt:lpstr>Office テーマ</vt:lpstr>
      <vt:lpstr>WF on SS burst set composition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Hao Chen</cp:lastModifiedBy>
  <cp:revision>264</cp:revision>
  <dcterms:created xsi:type="dcterms:W3CDTF">2014-09-26T23:14:47Z</dcterms:created>
  <dcterms:modified xsi:type="dcterms:W3CDTF">2017-01-18T16:30:13Z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781553165</vt:i4>
  </property>
  <property fmtid="{D5CDD505-2E9C-101B-9397-08002B2CF9AE}" pid="9" name="_NewReviewCycle">
    <vt:lpwstr/>
  </property>
  <property fmtid="{D5CDD505-2E9C-101B-9397-08002B2CF9AE}" pid="10" name="_EmailSubject">
    <vt:lpwstr>[NR-initial access] draft WF on SS burst set composition</vt:lpwstr>
  </property>
  <property fmtid="{D5CDD505-2E9C-101B-9397-08002B2CF9AE}" pid="11" name="_AuthorEmail">
    <vt:lpwstr>mislam@qti.qualcomm.com</vt:lpwstr>
  </property>
  <property fmtid="{D5CDD505-2E9C-101B-9397-08002B2CF9AE}" pid="12" name="_AuthorEmailDisplayName">
    <vt:lpwstr>Islam, Nazmul</vt:lpwstr>
  </property>
</Properties>
</file>