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3" r:id="rId4"/>
    <p:sldId id="264" r:id="rId5"/>
    <p:sldId id="265" r:id="rId6"/>
    <p:sldId id="266" r:id="rId7"/>
    <p:sldId id="273" r:id="rId8"/>
    <p:sldId id="268" r:id="rId9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EB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29" autoAdjust="0"/>
    <p:restoredTop sz="94316" autoAdjust="0"/>
  </p:normalViewPr>
  <p:slideViewPr>
    <p:cSldViewPr>
      <p:cViewPr varScale="1">
        <p:scale>
          <a:sx n="100" d="100"/>
          <a:sy n="100" d="100"/>
        </p:scale>
        <p:origin x="-169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591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128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9090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0767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7134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2017-01-18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53951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2017-01-18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458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2017-01-18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9819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2017-01-18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9998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2017-01-18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5119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2017-01-18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5614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F9A730-7EFF-4DB3-AFAA-6F799FCB0866}" type="datetimeFigureOut">
              <a:rPr lang="ko-KR" altLang="en-US" smtClean="0"/>
              <a:t>2017-01-18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2942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010543"/>
          </a:xfrm>
        </p:spPr>
        <p:txBody>
          <a:bodyPr>
            <a:normAutofit/>
          </a:bodyPr>
          <a:lstStyle/>
          <a:p>
            <a:r>
              <a:rPr lang="en-US" altLang="ko-KR" dirty="0">
                <a:solidFill>
                  <a:prstClr val="black"/>
                </a:solidFill>
                <a:latin typeface="Calibri"/>
              </a:rPr>
              <a:t>WF on </a:t>
            </a:r>
            <a:r>
              <a:rPr lang="en-US" altLang="ko-KR" dirty="0" smtClean="0">
                <a:solidFill>
                  <a:prstClr val="black"/>
                </a:solidFill>
                <a:latin typeface="Calibri"/>
              </a:rPr>
              <a:t>LDPC Design for NR</a:t>
            </a:r>
            <a:endParaRPr lang="ko-KR" altLang="en-US" sz="3600" dirty="0">
              <a:latin typeface="Calibri" panose="020F0502020204030204" pitchFamily="34" charset="0"/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54483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NR Ad hoc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 ,16th - 20th January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5.1.5.1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R1-1701264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1524000" y="40386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/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Samsung,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9813886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en-US" sz="3600" dirty="0" smtClean="0">
                <a:latin typeface="Calibri" panose="020F0502020204030204" pitchFamily="34" charset="0"/>
              </a:rPr>
              <a:t>Background</a:t>
            </a:r>
            <a:endParaRPr lang="en-US" sz="36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r>
              <a:rPr lang="en-US" altLang="ko-KR" sz="2000" dirty="0">
                <a:latin typeface="Calibri" panose="020F0502020204030204" pitchFamily="34" charset="0"/>
              </a:rPr>
              <a:t>In RAN1 #85, there was the following agreement on </a:t>
            </a:r>
            <a:r>
              <a:rPr lang="en-US" altLang="ko-KR" sz="2000" dirty="0" smtClean="0">
                <a:latin typeface="Calibri" panose="020F0502020204030204" pitchFamily="34" charset="0"/>
              </a:rPr>
              <a:t>LDPC codes</a:t>
            </a:r>
          </a:p>
          <a:p>
            <a:pPr marL="571500" lvl="1" indent="-171450"/>
            <a:r>
              <a:rPr lang="en-US" altLang="ko-KR" sz="1800" dirty="0">
                <a:latin typeface="Calibri" panose="020F0502020204030204" pitchFamily="34" charset="0"/>
              </a:rPr>
              <a:t>For the purpose of study and comparisons, quasi-cyclic like LDPC codes  are defined as follows: </a:t>
            </a:r>
          </a:p>
          <a:p>
            <a:pPr marL="971550" lvl="2" indent="-171450"/>
            <a:r>
              <a:rPr lang="en-US" altLang="ko-KR" sz="1400" kern="0" dirty="0" smtClean="0">
                <a:latin typeface="Calibri" panose="020F0502020204030204" pitchFamily="34" charset="0"/>
              </a:rPr>
              <a:t>The </a:t>
            </a:r>
            <a:r>
              <a:rPr lang="en-US" altLang="ko-KR" sz="1400" kern="0" dirty="0">
                <a:latin typeface="Calibri" panose="020F0502020204030204" pitchFamily="34" charset="0"/>
              </a:rPr>
              <a:t>Parity check matrix of Quasi-cyclic like LDPC Codes is defined at least by a matrix H of size (</a:t>
            </a:r>
            <a:r>
              <a:rPr lang="en-US" altLang="ko-KR" sz="1400" kern="0" dirty="0" err="1">
                <a:latin typeface="Calibri" panose="020F0502020204030204" pitchFamily="34" charset="0"/>
              </a:rPr>
              <a:t>mb×z</a:t>
            </a:r>
            <a:r>
              <a:rPr lang="en-US" altLang="ko-KR" sz="1400" kern="0" dirty="0">
                <a:latin typeface="Calibri" panose="020F0502020204030204" pitchFamily="34" charset="0"/>
              </a:rPr>
              <a:t>)×(</a:t>
            </a:r>
            <a:r>
              <a:rPr lang="en-US" altLang="ko-KR" sz="1400" kern="0" dirty="0" err="1">
                <a:latin typeface="Calibri" panose="020F0502020204030204" pitchFamily="34" charset="0"/>
              </a:rPr>
              <a:t>nb×z</a:t>
            </a:r>
            <a:r>
              <a:rPr lang="en-US" altLang="ko-KR" sz="1400" kern="0" dirty="0">
                <a:latin typeface="Calibri" panose="020F0502020204030204" pitchFamily="34" charset="0"/>
              </a:rPr>
              <a:t>), which consists of sub-block matrices of size </a:t>
            </a:r>
            <a:r>
              <a:rPr lang="en-US" altLang="ko-KR" sz="1400" kern="0" dirty="0" err="1">
                <a:latin typeface="Calibri" panose="020F0502020204030204" pitchFamily="34" charset="0"/>
              </a:rPr>
              <a:t>z×z</a:t>
            </a:r>
            <a:r>
              <a:rPr lang="en-US" altLang="ko-KR" sz="1400" kern="0" dirty="0">
                <a:latin typeface="Calibri" panose="020F0502020204030204" pitchFamily="34" charset="0"/>
              </a:rPr>
              <a:t>,  where each sub-block matrix is composed by circularly shifted matrices or zero matrices. Wherein, </a:t>
            </a:r>
            <a:r>
              <a:rPr lang="en-US" altLang="ko-KR" sz="1400" kern="0" dirty="0" err="1">
                <a:latin typeface="Calibri" panose="020F0502020204030204" pitchFamily="34" charset="0"/>
              </a:rPr>
              <a:t>mb</a:t>
            </a:r>
            <a:r>
              <a:rPr lang="en-US" altLang="ko-KR" sz="1400" kern="0" dirty="0">
                <a:latin typeface="Calibri" panose="020F0502020204030204" pitchFamily="34" charset="0"/>
              </a:rPr>
              <a:t>, </a:t>
            </a:r>
            <a:r>
              <a:rPr lang="en-US" altLang="ko-KR" sz="1400" kern="0" dirty="0" err="1">
                <a:latin typeface="Calibri" panose="020F0502020204030204" pitchFamily="34" charset="0"/>
              </a:rPr>
              <a:t>nb</a:t>
            </a:r>
            <a:r>
              <a:rPr lang="en-US" altLang="ko-KR" sz="1400" kern="0" dirty="0">
                <a:latin typeface="Calibri" panose="020F0502020204030204" pitchFamily="34" charset="0"/>
              </a:rPr>
              <a:t> and z are integers larger than 1.</a:t>
            </a:r>
            <a:endParaRPr lang="en-US" sz="1400" kern="0" dirty="0">
              <a:latin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5585625"/>
            <a:ext cx="3764419" cy="234286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pPr>
              <a:spcBef>
                <a:spcPts val="500"/>
              </a:spcBef>
            </a:pPr>
            <a:r>
              <a:rPr lang="en-US" altLang="en-US" sz="1050" spc="-3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rPr>
              <a:t>* Parity check matrix consisting of </a:t>
            </a:r>
            <a:r>
              <a:rPr lang="en-US" altLang="en-US" sz="1050" spc="-3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rPr>
              <a:t>zxz</a:t>
            </a:r>
            <a:r>
              <a:rPr lang="en-US" altLang="en-US" sz="1050" spc="-3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rPr>
              <a:t> </a:t>
            </a:r>
            <a:r>
              <a:rPr lang="en-US" altLang="en-US" sz="1050" spc="-3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rPr>
              <a:t>circulant</a:t>
            </a:r>
            <a:r>
              <a:rPr lang="en-US" altLang="en-US" sz="1050" spc="-3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rPr>
              <a:t> matrices or zero matrices</a:t>
            </a:r>
            <a:endParaRPr lang="en-US" altLang="en-US" sz="1050" spc="-3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맑은 고딕" pitchFamily="50" charset="-127"/>
              <a:cs typeface="Calibri" pitchFamily="34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785425"/>
            <a:ext cx="5685060" cy="1787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740352" y="5207506"/>
            <a:ext cx="648502" cy="234286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pPr>
              <a:spcBef>
                <a:spcPts val="500"/>
              </a:spcBef>
            </a:pPr>
            <a:r>
              <a:rPr lang="en-US" altLang="en-US" sz="1050" spc="-3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rPr>
              <a:t>z1 &lt; z2 &lt; z3</a:t>
            </a:r>
            <a:endParaRPr lang="en-US" altLang="en-US" sz="1050" spc="-3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맑은 고딕" pitchFamily="50" charset="-127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0834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en-US" sz="3600" dirty="0" smtClean="0">
                <a:latin typeface="Calibri" panose="020F0502020204030204" pitchFamily="34" charset="0"/>
              </a:rPr>
              <a:t>Background</a:t>
            </a:r>
            <a:endParaRPr lang="en-US" sz="36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lnSpcReduction="10000"/>
          </a:bodyPr>
          <a:lstStyle/>
          <a:p>
            <a:r>
              <a:rPr lang="en-US" altLang="ko-KR" sz="2000" dirty="0">
                <a:latin typeface="Calibri" panose="020F0502020204030204" pitchFamily="34" charset="0"/>
              </a:rPr>
              <a:t>In RAN1 #</a:t>
            </a:r>
            <a:r>
              <a:rPr lang="en-US" altLang="ko-KR" sz="2000" dirty="0" smtClean="0">
                <a:latin typeface="Calibri" panose="020F0502020204030204" pitchFamily="34" charset="0"/>
              </a:rPr>
              <a:t>87, </a:t>
            </a:r>
            <a:r>
              <a:rPr lang="en-US" altLang="ko-KR" sz="2000" dirty="0">
                <a:latin typeface="Calibri" panose="020F0502020204030204" pitchFamily="34" charset="0"/>
              </a:rPr>
              <a:t>there was the following agreement on </a:t>
            </a:r>
            <a:r>
              <a:rPr lang="en-US" altLang="ko-KR" sz="2000" dirty="0" smtClean="0">
                <a:latin typeface="Calibri" panose="020F0502020204030204" pitchFamily="34" charset="0"/>
              </a:rPr>
              <a:t>LDPC codes</a:t>
            </a:r>
          </a:p>
          <a:p>
            <a:pPr lvl="1"/>
            <a:r>
              <a:rPr lang="en-US" altLang="ko-KR" sz="1800" dirty="0">
                <a:latin typeface="Calibri" panose="020F0502020204030204" pitchFamily="34" charset="0"/>
              </a:rPr>
              <a:t>Code extension of a parity-check matrix is used for IR HARQ/rate-matching support </a:t>
            </a:r>
            <a:endParaRPr lang="ko-KR" altLang="ko-KR" sz="1800" dirty="0">
              <a:latin typeface="Calibri" panose="020F0502020204030204" pitchFamily="34" charset="0"/>
            </a:endParaRPr>
          </a:p>
          <a:p>
            <a:pPr lvl="2"/>
            <a:r>
              <a:rPr lang="en-US" altLang="ko-KR" sz="1800" dirty="0">
                <a:latin typeface="Calibri" panose="020F0502020204030204" pitchFamily="34" charset="0"/>
              </a:rPr>
              <a:t>Use lower-triangular extension, which includes diagonal-extension as a special case</a:t>
            </a:r>
            <a:endParaRPr lang="ko-KR" altLang="ko-KR" sz="1800" dirty="0">
              <a:latin typeface="Calibri" panose="020F0502020204030204" pitchFamily="34" charset="0"/>
            </a:endParaRPr>
          </a:p>
          <a:p>
            <a:pPr lvl="1"/>
            <a:r>
              <a:rPr lang="en-US" altLang="ko-KR" sz="1800" dirty="0">
                <a:latin typeface="Calibri" panose="020F0502020204030204" pitchFamily="34" charset="0"/>
              </a:rPr>
              <a:t>For the QC-LDPC design, the non-zero sub-blocks have </a:t>
            </a:r>
            <a:r>
              <a:rPr lang="en-US" altLang="ko-KR" sz="1800" dirty="0" err="1">
                <a:latin typeface="Calibri" panose="020F0502020204030204" pitchFamily="34" charset="0"/>
              </a:rPr>
              <a:t>circulant</a:t>
            </a:r>
            <a:r>
              <a:rPr lang="en-US" altLang="ko-KR" sz="1800" dirty="0">
                <a:latin typeface="Calibri" panose="020F0502020204030204" pitchFamily="34" charset="0"/>
              </a:rPr>
              <a:t> weight &lt;=2</a:t>
            </a:r>
            <a:endParaRPr lang="ko-KR" altLang="ko-KR" sz="1800" dirty="0">
              <a:latin typeface="Calibri" panose="020F0502020204030204" pitchFamily="34" charset="0"/>
            </a:endParaRPr>
          </a:p>
          <a:p>
            <a:pPr lvl="2"/>
            <a:r>
              <a:rPr lang="en-US" altLang="ko-KR" sz="1800" dirty="0" err="1">
                <a:latin typeface="Calibri" panose="020F0502020204030204" pitchFamily="34" charset="0"/>
              </a:rPr>
              <a:t>Circulant</a:t>
            </a:r>
            <a:r>
              <a:rPr lang="en-US" altLang="ko-KR" sz="1800" dirty="0">
                <a:latin typeface="Calibri" panose="020F0502020204030204" pitchFamily="34" charset="0"/>
              </a:rPr>
              <a:t> weight is the number of superimposed circularly shifted Z</a:t>
            </a:r>
            <a:r>
              <a:rPr lang="en-US" altLang="ko-KR" sz="1800" dirty="0">
                <a:latin typeface="Calibri" panose="020F0502020204030204" pitchFamily="34" charset="0"/>
                <a:sym typeface="Symbol"/>
              </a:rPr>
              <a:t></a:t>
            </a:r>
            <a:r>
              <a:rPr lang="en-US" altLang="ko-KR" sz="1800" dirty="0">
                <a:latin typeface="Calibri" panose="020F0502020204030204" pitchFamily="34" charset="0"/>
              </a:rPr>
              <a:t>Z identity matrices</a:t>
            </a:r>
            <a:endParaRPr lang="ko-KR" altLang="ko-KR" sz="1800" dirty="0">
              <a:latin typeface="Calibri" panose="020F0502020204030204" pitchFamily="34" charset="0"/>
            </a:endParaRPr>
          </a:p>
          <a:p>
            <a:pPr lvl="1"/>
            <a:r>
              <a:rPr lang="en-US" altLang="ko-KR" sz="1800" dirty="0">
                <a:latin typeface="Calibri" panose="020F0502020204030204" pitchFamily="34" charset="0"/>
              </a:rPr>
              <a:t>In parity check matrix design, the highest code rate (</a:t>
            </a:r>
            <a:r>
              <a:rPr lang="en-US" altLang="ko-KR" sz="1800" dirty="0" err="1">
                <a:latin typeface="Calibri" panose="020F0502020204030204" pitchFamily="34" charset="0"/>
              </a:rPr>
              <a:t>Rmax,j</a:t>
            </a:r>
            <a:r>
              <a:rPr lang="en-US" altLang="ko-KR" sz="1800" dirty="0">
                <a:latin typeface="Calibri" panose="020F0502020204030204" pitchFamily="34" charset="0"/>
              </a:rPr>
              <a:t> ) to design j-</a:t>
            </a:r>
            <a:r>
              <a:rPr lang="en-US" altLang="ko-KR" sz="1800" dirty="0" err="1">
                <a:latin typeface="Calibri" panose="020F0502020204030204" pitchFamily="34" charset="0"/>
              </a:rPr>
              <a:t>th</a:t>
            </a:r>
            <a:r>
              <a:rPr lang="en-US" altLang="ko-KR" sz="1800" dirty="0">
                <a:latin typeface="Calibri" panose="020F0502020204030204" pitchFamily="34" charset="0"/>
              </a:rPr>
              <a:t> H matrix for is </a:t>
            </a:r>
            <a:endParaRPr lang="ko-KR" altLang="ko-KR" sz="1800" dirty="0">
              <a:latin typeface="Calibri" panose="020F0502020204030204" pitchFamily="34" charset="0"/>
            </a:endParaRPr>
          </a:p>
          <a:p>
            <a:pPr lvl="2"/>
            <a:r>
              <a:rPr lang="en-US" altLang="ko-KR" sz="1800" dirty="0" err="1">
                <a:latin typeface="Calibri" panose="020F0502020204030204" pitchFamily="34" charset="0"/>
              </a:rPr>
              <a:t>Rmax,j</a:t>
            </a:r>
            <a:r>
              <a:rPr lang="en-US" altLang="ko-KR" sz="1800" dirty="0">
                <a:latin typeface="Calibri" panose="020F0502020204030204" pitchFamily="34" charset="0"/>
              </a:rPr>
              <a:t> &lt;=8/9</a:t>
            </a:r>
            <a:endParaRPr lang="ko-KR" altLang="ko-KR" sz="1800" dirty="0">
              <a:latin typeface="Calibri" panose="020F0502020204030204" pitchFamily="34" charset="0"/>
            </a:endParaRPr>
          </a:p>
          <a:p>
            <a:pPr lvl="2"/>
            <a:r>
              <a:rPr lang="en-US" altLang="ko-KR" sz="1800" dirty="0" err="1">
                <a:latin typeface="Calibri" panose="020F0502020204030204" pitchFamily="34" charset="0"/>
              </a:rPr>
              <a:t>Rmax,j</a:t>
            </a:r>
            <a:r>
              <a:rPr lang="en-US" altLang="ko-KR" sz="1800" dirty="0">
                <a:latin typeface="Calibri" panose="020F0502020204030204" pitchFamily="34" charset="0"/>
              </a:rPr>
              <a:t> is the code rate of the j-</a:t>
            </a:r>
            <a:r>
              <a:rPr lang="en-US" altLang="ko-KR" sz="1800" dirty="0" err="1">
                <a:latin typeface="Calibri" panose="020F0502020204030204" pitchFamily="34" charset="0"/>
              </a:rPr>
              <a:t>th</a:t>
            </a:r>
            <a:r>
              <a:rPr lang="en-US" altLang="ko-KR" sz="1800" dirty="0">
                <a:latin typeface="Calibri" panose="020F0502020204030204" pitchFamily="34" charset="0"/>
              </a:rPr>
              <a:t> H matrix before code extension is applied (0</a:t>
            </a:r>
            <a:r>
              <a:rPr lang="en-US" altLang="ko-KR" sz="1800" dirty="0">
                <a:latin typeface="Calibri" panose="020F0502020204030204" pitchFamily="34" charset="0"/>
                <a:sym typeface="Symbol"/>
              </a:rPr>
              <a:t></a:t>
            </a:r>
            <a:r>
              <a:rPr lang="en-US" altLang="ko-KR" sz="1800" dirty="0">
                <a:latin typeface="Calibri" panose="020F0502020204030204" pitchFamily="34" charset="0"/>
              </a:rPr>
              <a:t> j&lt; J) </a:t>
            </a:r>
            <a:endParaRPr lang="ko-KR" altLang="ko-KR" sz="1800" dirty="0">
              <a:latin typeface="Calibri" panose="020F0502020204030204" pitchFamily="34" charset="0"/>
            </a:endParaRPr>
          </a:p>
          <a:p>
            <a:pPr lvl="2"/>
            <a:r>
              <a:rPr lang="en-US" altLang="ko-KR" sz="1800" dirty="0" err="1">
                <a:latin typeface="Calibri" panose="020F0502020204030204" pitchFamily="34" charset="0"/>
              </a:rPr>
              <a:t>Rmax,j</a:t>
            </a:r>
            <a:r>
              <a:rPr lang="en-US" altLang="ko-KR" sz="1800" dirty="0">
                <a:latin typeface="Calibri" panose="020F0502020204030204" pitchFamily="34" charset="0"/>
              </a:rPr>
              <a:t> is the code rate after accounting for the built-in puncturing, if this is applied in H matrix design</a:t>
            </a:r>
            <a:endParaRPr lang="ko-KR" altLang="ko-KR" sz="1800" dirty="0">
              <a:latin typeface="Calibri" panose="020F0502020204030204" pitchFamily="34" charset="0"/>
            </a:endParaRPr>
          </a:p>
          <a:p>
            <a:pPr lvl="1"/>
            <a:r>
              <a:rPr lang="en-US" altLang="ko-KR" sz="1800" dirty="0">
                <a:latin typeface="Calibri" panose="020F0502020204030204" pitchFamily="34" charset="0"/>
              </a:rPr>
              <a:t>Rate matching to support transmission code rate higher than </a:t>
            </a:r>
            <a:r>
              <a:rPr lang="en-US" altLang="ko-KR" sz="1800" dirty="0" err="1">
                <a:latin typeface="Calibri" panose="020F0502020204030204" pitchFamily="34" charset="0"/>
              </a:rPr>
              <a:t>Rmax,j</a:t>
            </a:r>
            <a:r>
              <a:rPr lang="en-US" altLang="ko-KR" sz="1800" dirty="0">
                <a:latin typeface="Calibri" panose="020F0502020204030204" pitchFamily="34" charset="0"/>
              </a:rPr>
              <a:t> is not precluded</a:t>
            </a:r>
            <a:endParaRPr lang="en-US" sz="17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103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en-US" sz="3600" dirty="0" smtClean="0">
                <a:latin typeface="Calibri" panose="020F0502020204030204" pitchFamily="34" charset="0"/>
              </a:rPr>
              <a:t>Definition and Notation</a:t>
            </a:r>
            <a:endParaRPr lang="en-US" sz="3600" dirty="0">
              <a:latin typeface="Calibri" panose="020F05020202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268760"/>
                <a:ext cx="8229600" cy="5256584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en-US" altLang="ko-KR" sz="2000" dirty="0" smtClean="0">
                    <a:latin typeface="Calibri" panose="020F0502020204030204" pitchFamily="34" charset="0"/>
                  </a:rPr>
                  <a:t>Base </a:t>
                </a:r>
                <a:r>
                  <a:rPr lang="en-US" altLang="ko-KR" sz="2000" dirty="0">
                    <a:latin typeface="Calibri" panose="020F0502020204030204" pitchFamily="34" charset="0"/>
                  </a:rPr>
                  <a:t>parity check </a:t>
                </a:r>
                <a:r>
                  <a:rPr lang="en-US" altLang="ko-KR" sz="2000" dirty="0" smtClean="0">
                    <a:latin typeface="Calibri" panose="020F0502020204030204" pitchFamily="34" charset="0"/>
                  </a:rPr>
                  <a:t>matrix</a:t>
                </a:r>
              </a:p>
              <a:p>
                <a:pPr lvl="1"/>
                <a:r>
                  <a:rPr lang="en-US" altLang="ko-KR" sz="1800" dirty="0" smtClean="0">
                    <a:latin typeface="Calibri" panose="020F0502020204030204" pitchFamily="34" charset="0"/>
                  </a:rPr>
                  <a:t>The parity check matrix </a:t>
                </a:r>
                <a:r>
                  <a:rPr lang="en-US" altLang="ko-KR" sz="1800" dirty="0">
                    <a:latin typeface="Calibri" panose="020F0502020204030204" pitchFamily="34" charset="0"/>
                  </a:rPr>
                  <a:t>which consists of sub-block matrices of size </a:t>
                </a:r>
                <a:r>
                  <a:rPr lang="en-US" altLang="ko-KR" sz="1800" dirty="0" smtClean="0">
                    <a:latin typeface="Calibri" panose="020F0502020204030204" pitchFamily="34" charset="0"/>
                  </a:rPr>
                  <a:t>1×1</a:t>
                </a:r>
              </a:p>
              <a:p>
                <a:pPr lvl="1"/>
                <a:endParaRPr lang="en-US" altLang="ko-KR" sz="1600" dirty="0">
                  <a:latin typeface="Calibri" panose="020F0502020204030204" pitchFamily="34" charset="0"/>
                </a:endParaRPr>
              </a:p>
              <a:p>
                <a:r>
                  <a:rPr lang="en-US" altLang="ko-KR" sz="2000" dirty="0">
                    <a:latin typeface="Calibri" panose="020F0502020204030204" pitchFamily="34" charset="0"/>
                  </a:rPr>
                  <a:t>C</a:t>
                </a:r>
                <a:r>
                  <a:rPr lang="en-US" altLang="ko-KR" sz="2000" dirty="0" smtClean="0">
                    <a:latin typeface="Calibri" panose="020F0502020204030204" pitchFamily="34" charset="0"/>
                  </a:rPr>
                  <a:t>ircularly </a:t>
                </a:r>
                <a:r>
                  <a:rPr lang="en-US" altLang="ko-KR" sz="2000" dirty="0">
                    <a:latin typeface="Calibri" panose="020F0502020204030204" pitchFamily="34" charset="0"/>
                  </a:rPr>
                  <a:t>shifted </a:t>
                </a:r>
                <a:r>
                  <a:rPr lang="en-US" altLang="ko-KR" sz="2000" dirty="0" smtClean="0">
                    <a:latin typeface="Calibri" panose="020F0502020204030204" pitchFamily="34" charset="0"/>
                  </a:rPr>
                  <a:t>matrix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ko-KR" altLang="ko-KR" sz="1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GB" altLang="ko-KR" sz="1800" i="1">
                            <a:latin typeface="Cambria Math"/>
                          </a:rPr>
                          <m:t>𝑃</m:t>
                        </m:r>
                      </m:e>
                      <m:sup>
                        <m:sSub>
                          <m:sSubPr>
                            <m:ctrlPr>
                              <a:rPr lang="ko-KR" altLang="ko-KR" sz="18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GB" altLang="ko-KR" sz="18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GB" altLang="ko-KR" sz="1800" i="1">
                                <a:latin typeface="Cambria Math"/>
                              </a:rPr>
                              <m:t>𝑖𝑗</m:t>
                            </m:r>
                          </m:sub>
                        </m:sSub>
                      </m:sup>
                    </m:sSup>
                  </m:oMath>
                </a14:m>
                <a:r>
                  <a:rPr lang="en-GB" altLang="ko-KR" sz="1800" dirty="0" smtClean="0">
                    <a:latin typeface="Calibri" panose="020F0502020204030204" pitchFamily="34" charset="0"/>
                  </a:rPr>
                  <a:t> </a:t>
                </a:r>
                <a:r>
                  <a:rPr lang="en-GB" altLang="ko-KR" sz="2000" dirty="0" smtClean="0">
                    <a:latin typeface="Calibri" panose="020F0502020204030204" pitchFamily="34" charset="0"/>
                  </a:rPr>
                  <a:t>)</a:t>
                </a:r>
                <a:endParaRPr lang="en-US" altLang="ko-KR" sz="2000" dirty="0" smtClean="0">
                  <a:latin typeface="Calibri" panose="020F0502020204030204" pitchFamily="34" charset="0"/>
                </a:endParaRPr>
              </a:p>
              <a:p>
                <a:pPr lvl="1"/>
                <a:r>
                  <a:rPr lang="en-GB" altLang="ko-KR" sz="1800" dirty="0">
                    <a:latin typeface="Calibri" panose="020F0502020204030204" pitchFamily="34" charset="0"/>
                  </a:rPr>
                  <a:t>T</a:t>
                </a:r>
                <a:r>
                  <a:rPr lang="en-GB" altLang="ko-KR" sz="1800" dirty="0" smtClean="0">
                    <a:latin typeface="Calibri" panose="020F0502020204030204" pitchFamily="34" charset="0"/>
                  </a:rPr>
                  <a:t>he </a:t>
                </a:r>
                <a14:m>
                  <m:oMath xmlns:m="http://schemas.openxmlformats.org/officeDocument/2006/math">
                    <m:r>
                      <a:rPr lang="en-GB" altLang="ko-KR" sz="1800" i="1">
                        <a:latin typeface="Cambria Math"/>
                      </a:rPr>
                      <m:t>𝑍</m:t>
                    </m:r>
                    <m:r>
                      <a:rPr lang="en-GB" altLang="ko-KR" sz="1800" i="1" smtClean="0">
                        <a:latin typeface="Cambria Math"/>
                        <a:ea typeface="Cambria Math"/>
                      </a:rPr>
                      <m:t>×</m:t>
                    </m:r>
                    <m:r>
                      <a:rPr lang="en-US" altLang="ko-KR" sz="1800" b="0" i="1" smtClean="0">
                        <a:latin typeface="Cambria Math"/>
                        <a:ea typeface="Cambria Math"/>
                      </a:rPr>
                      <m:t>𝑍</m:t>
                    </m:r>
                    <m:r>
                      <a:rPr lang="en-GB" altLang="ko-KR" sz="1800" i="1">
                        <a:latin typeface="Cambria Math"/>
                      </a:rPr>
                      <m:t> </m:t>
                    </m:r>
                  </m:oMath>
                </a14:m>
                <a:r>
                  <a:rPr lang="en-GB" altLang="ko-KR" sz="1800" dirty="0" smtClean="0">
                    <a:latin typeface="Calibri" panose="020F0502020204030204" pitchFamily="34" charset="0"/>
                  </a:rPr>
                  <a:t>circulant </a:t>
                </a:r>
                <a:r>
                  <a:rPr lang="en-GB" altLang="ko-KR" sz="1800" dirty="0">
                    <a:latin typeface="Calibri" panose="020F0502020204030204" pitchFamily="34" charset="0"/>
                  </a:rPr>
                  <a:t>permutation matrix which shifts the </a:t>
                </a:r>
                <a14:m>
                  <m:oMath xmlns:m="http://schemas.openxmlformats.org/officeDocument/2006/math">
                    <m:r>
                      <a:rPr lang="en-GB" altLang="ko-KR" sz="1800" i="1">
                        <a:latin typeface="Cambria Math"/>
                      </a:rPr>
                      <m:t>𝑍</m:t>
                    </m:r>
                    <m:r>
                      <a:rPr lang="en-GB" altLang="ko-KR" sz="1800" i="1">
                        <a:latin typeface="Cambria Math"/>
                        <a:ea typeface="Cambria Math"/>
                      </a:rPr>
                      <m:t>×</m:t>
                    </m:r>
                    <m:r>
                      <a:rPr lang="en-US" altLang="ko-KR" sz="1800" i="1">
                        <a:latin typeface="Cambria Math"/>
                        <a:ea typeface="Cambria Math"/>
                      </a:rPr>
                      <m:t>𝑍</m:t>
                    </m:r>
                    <m:r>
                      <a:rPr lang="en-GB" altLang="ko-KR" sz="1800" i="1">
                        <a:latin typeface="Cambria Math"/>
                      </a:rPr>
                      <m:t> </m:t>
                    </m:r>
                  </m:oMath>
                </a14:m>
                <a:r>
                  <a:rPr lang="en-GB" altLang="ko-KR" sz="1800" dirty="0">
                    <a:latin typeface="Calibri" panose="020F0502020204030204" pitchFamily="34" charset="0"/>
                  </a:rPr>
                  <a:t>identity matrix </a:t>
                </a:r>
                <a14:m>
                  <m:oMath xmlns:m="http://schemas.openxmlformats.org/officeDocument/2006/math">
                    <m:r>
                      <a:rPr lang="en-GB" altLang="ko-KR" sz="1800" i="1">
                        <a:latin typeface="Cambria Math"/>
                      </a:rPr>
                      <m:t>𝐼</m:t>
                    </m:r>
                    <m:r>
                      <a:rPr lang="en-GB" altLang="ko-KR" sz="1800" i="1">
                        <a:latin typeface="Cambria Math"/>
                      </a:rPr>
                      <m:t>(=</m:t>
                    </m:r>
                    <m:sSup>
                      <m:sSupPr>
                        <m:ctrlPr>
                          <a:rPr lang="ko-KR" altLang="ko-KR" sz="1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GB" altLang="ko-KR" sz="1800" i="1">
                            <a:latin typeface="Cambria Math"/>
                          </a:rPr>
                          <m:t>𝑃</m:t>
                        </m:r>
                      </m:e>
                      <m:sup>
                        <m:r>
                          <a:rPr lang="en-GB" altLang="ko-KR" sz="1800" i="1">
                            <a:latin typeface="Cambria Math"/>
                          </a:rPr>
                          <m:t>0</m:t>
                        </m:r>
                      </m:sup>
                    </m:sSup>
                    <m:r>
                      <a:rPr lang="en-GB" altLang="ko-KR" sz="1800" i="1">
                        <a:latin typeface="Cambria Math"/>
                      </a:rPr>
                      <m:t>)</m:t>
                    </m:r>
                  </m:oMath>
                </a14:m>
                <a:r>
                  <a:rPr lang="en-GB" altLang="ko-KR" sz="1800" dirty="0">
                    <a:latin typeface="Calibri" panose="020F0502020204030204" pitchFamily="34" charset="0"/>
                  </a:rPr>
                  <a:t> to the right by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ko-KR" altLang="ko-KR" sz="1800" i="1">
                            <a:latin typeface="Cambria Math"/>
                          </a:rPr>
                        </m:ctrlPr>
                      </m:sSubPr>
                      <m:e>
                        <m:r>
                          <a:rPr lang="en-GB" altLang="ko-KR" sz="18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GB" altLang="ko-KR" sz="1800" i="1">
                            <a:latin typeface="Cambria Math"/>
                          </a:rPr>
                          <m:t>𝑖𝑗</m:t>
                        </m:r>
                      </m:sub>
                    </m:sSub>
                  </m:oMath>
                </a14:m>
                <a:r>
                  <a:rPr lang="en-GB" altLang="ko-KR" sz="1800" dirty="0">
                    <a:latin typeface="Calibri" panose="020F0502020204030204" pitchFamily="34" charset="0"/>
                  </a:rPr>
                  <a:t> times for any integer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ko-KR" altLang="ko-KR" sz="1800" i="1">
                            <a:latin typeface="Cambria Math"/>
                          </a:rPr>
                        </m:ctrlPr>
                      </m:sSubPr>
                      <m:e>
                        <m:r>
                          <a:rPr lang="en-GB" altLang="ko-KR" sz="18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GB" altLang="ko-KR" sz="1800" i="1">
                            <a:latin typeface="Cambria Math"/>
                          </a:rPr>
                          <m:t>𝑖𝑗</m:t>
                        </m:r>
                      </m:sub>
                    </m:sSub>
                  </m:oMath>
                </a14:m>
                <a:r>
                  <a:rPr lang="en-GB" altLang="ko-KR" sz="1800" dirty="0">
                    <a:latin typeface="Calibri" panose="020F050202020403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GB" altLang="ko-KR" sz="1800" i="1">
                        <a:latin typeface="Cambria Math"/>
                      </a:rPr>
                      <m:t>0≤</m:t>
                    </m:r>
                    <m:sSub>
                      <m:sSubPr>
                        <m:ctrlPr>
                          <a:rPr lang="ko-KR" altLang="ko-KR" sz="1800" i="1">
                            <a:latin typeface="Cambria Math"/>
                          </a:rPr>
                        </m:ctrlPr>
                      </m:sSubPr>
                      <m:e>
                        <m:r>
                          <a:rPr lang="en-GB" altLang="ko-KR" sz="18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GB" altLang="ko-KR" sz="1800" i="1">
                            <a:latin typeface="Cambria Math"/>
                          </a:rPr>
                          <m:t>𝑖𝑗</m:t>
                        </m:r>
                      </m:sub>
                    </m:sSub>
                    <m:r>
                      <a:rPr lang="en-GB" altLang="ko-KR" sz="1800" i="1">
                        <a:latin typeface="Cambria Math"/>
                      </a:rPr>
                      <m:t>&lt;</m:t>
                    </m:r>
                    <m:r>
                      <a:rPr lang="en-GB" altLang="ko-KR" sz="1800" i="1">
                        <a:latin typeface="Cambria Math"/>
                      </a:rPr>
                      <m:t>𝑍</m:t>
                    </m:r>
                  </m:oMath>
                </a14:m>
                <a:r>
                  <a:rPr lang="en-GB" altLang="ko-KR" sz="1800" dirty="0">
                    <a:latin typeface="Calibri" panose="020F0502020204030204" pitchFamily="34" charset="0"/>
                  </a:rPr>
                  <a:t>.</a:t>
                </a:r>
                <a:endParaRPr lang="en-US" altLang="ko-KR" sz="1800" dirty="0">
                  <a:latin typeface="Calibri" panose="020F0502020204030204" pitchFamily="34" charset="0"/>
                </a:endParaRPr>
              </a:p>
              <a:p>
                <a:endParaRPr lang="en-US" altLang="ko-KR" sz="2000" dirty="0" smtClean="0">
                  <a:latin typeface="Calibri" panose="020F0502020204030204" pitchFamily="34" charset="0"/>
                </a:endParaRPr>
              </a:p>
              <a:p>
                <a:r>
                  <a:rPr lang="en-US" altLang="ko-KR" sz="2000" dirty="0" smtClean="0">
                    <a:latin typeface="Calibri" panose="020F0502020204030204" pitchFamily="34" charset="0"/>
                  </a:rPr>
                  <a:t>Shift value</a:t>
                </a:r>
              </a:p>
              <a:p>
                <a:pPr lvl="1"/>
                <a:r>
                  <a:rPr lang="en-US" altLang="ko-KR" sz="1800" dirty="0" smtClean="0">
                    <a:latin typeface="Calibri" panose="020F0502020204030204" pitchFamily="34" charset="0"/>
                  </a:rPr>
                  <a:t>Exponent value of the circularly shifted matrix </a:t>
                </a:r>
                <a:endParaRPr lang="en-US" altLang="ko-KR" sz="1800" dirty="0">
                  <a:latin typeface="Calibri" panose="020F0502020204030204" pitchFamily="34" charset="0"/>
                </a:endParaRPr>
              </a:p>
              <a:p>
                <a:endParaRPr lang="en-US" altLang="ko-KR" sz="2000" dirty="0" smtClean="0">
                  <a:latin typeface="Calibri" panose="020F0502020204030204" pitchFamily="34" charset="0"/>
                </a:endParaRPr>
              </a:p>
              <a:p>
                <a:r>
                  <a:rPr lang="en-US" altLang="ko-KR" sz="2000" dirty="0" smtClean="0">
                    <a:latin typeface="Calibri" panose="020F0502020204030204" pitchFamily="34" charset="0"/>
                  </a:rPr>
                  <a:t>Row-orthogonal </a:t>
                </a:r>
                <a:r>
                  <a:rPr lang="en-GB" altLang="ko-KR" sz="2000" dirty="0" smtClean="0">
                    <a:latin typeface="Calibri" panose="020F0502020204030204" pitchFamily="34" charset="0"/>
                  </a:rPr>
                  <a:t>structure</a:t>
                </a:r>
                <a:endParaRPr lang="en-US" altLang="ko-KR" sz="2000" dirty="0">
                  <a:latin typeface="Calibri" panose="020F0502020204030204" pitchFamily="34" charset="0"/>
                </a:endParaRPr>
              </a:p>
              <a:p>
                <a:pPr lvl="1"/>
                <a:r>
                  <a:rPr lang="en-GB" altLang="ko-KR" sz="1800" dirty="0" smtClean="0">
                    <a:latin typeface="Calibri" panose="020F0502020204030204" pitchFamily="34" charset="0"/>
                  </a:rPr>
                  <a:t>There is no overlapped circularly shifted matrix among the two or more row blocks</a:t>
                </a:r>
                <a:endParaRPr lang="en-US" altLang="ko-KR" sz="1800" dirty="0">
                  <a:latin typeface="Calibri" panose="020F0502020204030204" pitchFamily="34" charset="0"/>
                </a:endParaRPr>
              </a:p>
              <a:p>
                <a:endParaRPr lang="en-US" altLang="ko-KR" sz="2000" dirty="0" smtClean="0">
                  <a:latin typeface="Calibri" panose="020F0502020204030204" pitchFamily="34" charset="0"/>
                </a:endParaRPr>
              </a:p>
              <a:p>
                <a:r>
                  <a:rPr lang="en-US" altLang="ko-KR" sz="2000" dirty="0" smtClean="0">
                    <a:latin typeface="Calibri" panose="020F0502020204030204" pitchFamily="34" charset="0"/>
                  </a:rPr>
                  <a:t>Layer </a:t>
                </a:r>
              </a:p>
              <a:p>
                <a:pPr lvl="1"/>
                <a:r>
                  <a:rPr lang="en-US" altLang="ko-KR" sz="1800" dirty="0" smtClean="0">
                    <a:latin typeface="Calibri" panose="020F0502020204030204" pitchFamily="34" charset="0"/>
                  </a:rPr>
                  <a:t>One or more row blocks which consists of non overlapped circularly shifted matrix </a:t>
                </a:r>
                <a:endParaRPr lang="en-US" altLang="ko-KR" sz="1800" dirty="0">
                  <a:latin typeface="Calibri" panose="020F0502020204030204" pitchFamily="34" charset="0"/>
                </a:endParaRPr>
              </a:p>
              <a:p>
                <a:endParaRPr lang="en-US" sz="1700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3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268760"/>
                <a:ext cx="8229600" cy="5256584"/>
              </a:xfrm>
              <a:blipFill rotWithShape="1">
                <a:blip r:embed="rId2"/>
                <a:stretch>
                  <a:fillRect l="-593" t="-1160" b="-17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440447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en-US" sz="3600" dirty="0" smtClean="0">
                <a:latin typeface="Calibri" panose="020F0502020204030204" pitchFamily="34" charset="0"/>
              </a:rPr>
              <a:t>Proposal 1: </a:t>
            </a:r>
            <a:r>
              <a:rPr lang="en-US" sz="3200" dirty="0" smtClean="0">
                <a:latin typeface="Calibri" panose="020F0502020204030204" pitchFamily="34" charset="0"/>
              </a:rPr>
              <a:t>Parity Check Matrix Structure</a:t>
            </a:r>
            <a:endParaRPr lang="en-US" sz="3600" dirty="0">
              <a:latin typeface="Calibri" panose="020F0502020204030204" pitchFamily="34" charset="0"/>
            </a:endParaRPr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179512" y="1329212"/>
            <a:ext cx="8500432" cy="26758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dirty="0" smtClean="0">
                <a:latin typeface="Calibri" panose="020F0502020204030204" pitchFamily="34" charset="0"/>
              </a:rPr>
              <a:t>The parity check matrix consist five sub-matrices (A, B, C, D, E)</a:t>
            </a:r>
          </a:p>
          <a:p>
            <a:pPr lvl="1"/>
            <a:r>
              <a:rPr lang="en-US" altLang="ko-KR" sz="1800" dirty="0" smtClean="0">
                <a:latin typeface="Calibri" panose="020F0502020204030204" pitchFamily="34" charset="0"/>
              </a:rPr>
              <a:t>C</a:t>
            </a:r>
            <a:r>
              <a:rPr lang="en-US" altLang="ko-KR" sz="1800" dirty="0">
                <a:latin typeface="Calibri" panose="020F0502020204030204" pitchFamily="34" charset="0"/>
              </a:rPr>
              <a:t>: Zero matrix</a:t>
            </a:r>
          </a:p>
          <a:p>
            <a:pPr lvl="1"/>
            <a:r>
              <a:rPr lang="en-US" altLang="ko-KR" sz="1800" dirty="0">
                <a:latin typeface="Calibri" panose="020F0502020204030204" pitchFamily="34" charset="0"/>
              </a:rPr>
              <a:t>D: </a:t>
            </a:r>
            <a:r>
              <a:rPr lang="en-US" altLang="ko-KR" sz="1800" dirty="0" smtClean="0">
                <a:latin typeface="Calibri" panose="020F0502020204030204" pitchFamily="34" charset="0"/>
              </a:rPr>
              <a:t>Row </a:t>
            </a:r>
            <a:r>
              <a:rPr lang="en-US" altLang="ko-KR" sz="1800" dirty="0">
                <a:latin typeface="Calibri" panose="020F0502020204030204" pitchFamily="34" charset="0"/>
              </a:rPr>
              <a:t>orthogonal structured matrix (maximum number of layer ≤ [X] </a:t>
            </a:r>
            <a:r>
              <a:rPr lang="en-US" altLang="ko-KR" sz="1800" dirty="0" smtClean="0">
                <a:latin typeface="Calibri" panose="020F0502020204030204" pitchFamily="34" charset="0"/>
              </a:rPr>
              <a:t>)</a:t>
            </a:r>
            <a:endParaRPr lang="en-US" altLang="ko-KR" sz="1800" dirty="0">
              <a:latin typeface="Calibri" panose="020F0502020204030204" pitchFamily="34" charset="0"/>
            </a:endParaRPr>
          </a:p>
          <a:p>
            <a:pPr lvl="1"/>
            <a:r>
              <a:rPr lang="en-US" altLang="ko-KR" sz="1800" dirty="0">
                <a:latin typeface="Calibri" panose="020F0502020204030204" pitchFamily="34" charset="0"/>
              </a:rPr>
              <a:t>E: Identity </a:t>
            </a:r>
            <a:r>
              <a:rPr lang="en-US" altLang="ko-KR" sz="1800" dirty="0" smtClean="0">
                <a:latin typeface="Calibri" panose="020F0502020204030204" pitchFamily="34" charset="0"/>
              </a:rPr>
              <a:t>matrix</a:t>
            </a:r>
          </a:p>
          <a:p>
            <a:r>
              <a:rPr lang="en-US" altLang="ko-KR" sz="2000" dirty="0">
                <a:latin typeface="Calibri" panose="020F0502020204030204" pitchFamily="34" charset="0"/>
              </a:rPr>
              <a:t>Number of base matrices (=N</a:t>
            </a:r>
            <a:r>
              <a:rPr lang="en-US" altLang="ko-KR" sz="2000" baseline="-25000" dirty="0">
                <a:latin typeface="Calibri" panose="020F0502020204030204" pitchFamily="34" charset="0"/>
              </a:rPr>
              <a:t>BM</a:t>
            </a:r>
            <a:r>
              <a:rPr lang="en-US" altLang="ko-KR" sz="2000" dirty="0">
                <a:latin typeface="Calibri" panose="020F0502020204030204" pitchFamily="34" charset="0"/>
              </a:rPr>
              <a:t>)</a:t>
            </a:r>
            <a:endParaRPr lang="en-US" altLang="ko-KR" sz="1800" dirty="0">
              <a:latin typeface="Calibri" panose="020F0502020204030204" pitchFamily="34" charset="0"/>
            </a:endParaRPr>
          </a:p>
          <a:p>
            <a:pPr lvl="1"/>
            <a:r>
              <a:rPr lang="en-US" altLang="ko-KR" sz="1800" dirty="0">
                <a:latin typeface="Calibri" panose="020F0502020204030204" pitchFamily="34" charset="0"/>
              </a:rPr>
              <a:t>N</a:t>
            </a:r>
            <a:r>
              <a:rPr lang="en-US" altLang="ko-KR" sz="1800" baseline="-25000" dirty="0">
                <a:latin typeface="Calibri" panose="020F0502020204030204" pitchFamily="34" charset="0"/>
              </a:rPr>
              <a:t>BM </a:t>
            </a:r>
            <a:r>
              <a:rPr lang="en-US" altLang="ko-KR" sz="1800" dirty="0">
                <a:latin typeface="Calibri" panose="020F0502020204030204" pitchFamily="34" charset="0"/>
              </a:rPr>
              <a:t>≤ 2</a:t>
            </a:r>
          </a:p>
          <a:p>
            <a:endParaRPr lang="en-US" altLang="ko-KR" sz="1800" dirty="0" smtClean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endParaRPr lang="en-US" sz="2200" dirty="0">
              <a:latin typeface="Calibri" panose="020F0502020204030204" pitchFamily="34" charset="0"/>
            </a:endParaRPr>
          </a:p>
        </p:txBody>
      </p:sp>
      <p:grpSp>
        <p:nvGrpSpPr>
          <p:cNvPr id="11" name="그룹 10"/>
          <p:cNvGrpSpPr/>
          <p:nvPr/>
        </p:nvGrpSpPr>
        <p:grpSpPr>
          <a:xfrm>
            <a:off x="3201970" y="4293096"/>
            <a:ext cx="2812068" cy="1811755"/>
            <a:chOff x="3131343" y="1340769"/>
            <a:chExt cx="2943275" cy="1937967"/>
          </a:xfrm>
        </p:grpSpPr>
        <p:sp>
          <p:nvSpPr>
            <p:cNvPr id="12" name="직사각형 11"/>
            <p:cNvSpPr/>
            <p:nvPr/>
          </p:nvSpPr>
          <p:spPr>
            <a:xfrm>
              <a:off x="3131840" y="1340769"/>
              <a:ext cx="925515" cy="720079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A</a:t>
              </a:r>
              <a:endParaRPr lang="ko-KR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4788024" y="1340769"/>
              <a:ext cx="1286594" cy="720079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C</a:t>
              </a:r>
              <a:endParaRPr lang="ko-KR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3131343" y="2060849"/>
              <a:ext cx="1656184" cy="1217887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D</a:t>
              </a:r>
              <a:endParaRPr lang="ko-KR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4788024" y="2060848"/>
              <a:ext cx="1286594" cy="121788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E</a:t>
              </a:r>
              <a:endParaRPr lang="ko-KR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4057355" y="1340769"/>
              <a:ext cx="730669" cy="720079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B</a:t>
              </a:r>
              <a:endParaRPr lang="ko-KR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7" name="직사각형 16"/>
          <p:cNvSpPr/>
          <p:nvPr/>
        </p:nvSpPr>
        <p:spPr>
          <a:xfrm>
            <a:off x="3202445" y="4293096"/>
            <a:ext cx="108713" cy="1811755"/>
          </a:xfrm>
          <a:prstGeom prst="rect">
            <a:avLst/>
          </a:prstGeom>
          <a:solidFill>
            <a:srgbClr val="E3EBF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0507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en-US" altLang="ko-KR" sz="3600" dirty="0">
                <a:latin typeface="Calibri" panose="020F0502020204030204" pitchFamily="34" charset="0"/>
              </a:rPr>
              <a:t>Proposal </a:t>
            </a:r>
            <a:r>
              <a:rPr lang="en-US" altLang="ko-KR" sz="3600" dirty="0" smtClean="0">
                <a:latin typeface="Calibri" panose="020F0502020204030204" pitchFamily="34" charset="0"/>
              </a:rPr>
              <a:t>2:</a:t>
            </a:r>
            <a:r>
              <a:rPr lang="en-US" sz="3600" dirty="0" smtClean="0">
                <a:latin typeface="Calibri" panose="020F0502020204030204" pitchFamily="34" charset="0"/>
              </a:rPr>
              <a:t> </a:t>
            </a:r>
            <a:r>
              <a:rPr lang="en-US" sz="3200" dirty="0" smtClean="0">
                <a:latin typeface="Calibri" panose="020F0502020204030204" pitchFamily="34" charset="0"/>
              </a:rPr>
              <a:t>Parity Check Matrix Size</a:t>
            </a:r>
            <a:endParaRPr lang="en-US" sz="36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79512" y="1296144"/>
            <a:ext cx="8856984" cy="3284984"/>
          </a:xfrm>
        </p:spPr>
        <p:txBody>
          <a:bodyPr>
            <a:noAutofit/>
          </a:bodyPr>
          <a:lstStyle/>
          <a:p>
            <a:r>
              <a:rPr lang="en-US" altLang="ko-KR" sz="2200" dirty="0" smtClean="0">
                <a:latin typeface="Calibri" panose="020F0502020204030204" pitchFamily="34" charset="0"/>
              </a:rPr>
              <a:t>Working assumption: </a:t>
            </a:r>
          </a:p>
          <a:p>
            <a:pPr lvl="1"/>
            <a:r>
              <a:rPr lang="en-US" altLang="ko-KR" sz="1800" dirty="0" smtClean="0">
                <a:latin typeface="Calibri" panose="020F0502020204030204" pitchFamily="34" charset="0"/>
              </a:rPr>
              <a:t>max Z = 256 or 512</a:t>
            </a:r>
          </a:p>
          <a:p>
            <a:pPr lvl="1"/>
            <a:r>
              <a:rPr lang="en-US" altLang="ko-KR" sz="1800" dirty="0" smtClean="0">
                <a:latin typeface="Calibri" panose="020F0502020204030204" pitchFamily="34" charset="0"/>
              </a:rPr>
              <a:t>min Z = 2</a:t>
            </a:r>
          </a:p>
        </p:txBody>
      </p:sp>
    </p:spTree>
    <p:extLst>
      <p:ext uri="{BB962C8B-B14F-4D97-AF65-F5344CB8AC3E}">
        <p14:creationId xmlns:p14="http://schemas.microsoft.com/office/powerpoint/2010/main" val="1847385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600" dirty="0" smtClean="0">
                <a:latin typeface="Calibri" panose="020F0502020204030204" pitchFamily="34" charset="0"/>
              </a:rPr>
              <a:t>Proposal </a:t>
            </a:r>
            <a:r>
              <a:rPr lang="en-US" altLang="ko-KR" sz="3600" dirty="0" smtClean="0">
                <a:latin typeface="Calibri" panose="020F0502020204030204" pitchFamily="34" charset="0"/>
              </a:rPr>
              <a:t>3:</a:t>
            </a:r>
            <a:r>
              <a:rPr lang="en-US" sz="3600" dirty="0" smtClean="0">
                <a:latin typeface="Calibri" panose="020F0502020204030204" pitchFamily="34" charset="0"/>
              </a:rPr>
              <a:t> </a:t>
            </a:r>
            <a:r>
              <a:rPr lang="en-US" altLang="ko-KR" sz="3600" dirty="0" smtClean="0">
                <a:latin typeface="Calibri" panose="020F0502020204030204" pitchFamily="34" charset="0"/>
              </a:rPr>
              <a:t>Z and Shift values</a:t>
            </a:r>
            <a:endParaRPr lang="en-US" sz="36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73345" y="1556792"/>
            <a:ext cx="8547127" cy="4925144"/>
          </a:xfrm>
        </p:spPr>
        <p:txBody>
          <a:bodyPr>
            <a:normAutofit/>
          </a:bodyPr>
          <a:lstStyle/>
          <a:p>
            <a:r>
              <a:rPr lang="en-US" altLang="ko-KR" sz="2400" dirty="0" smtClean="0">
                <a:latin typeface="Calibri" panose="020F0502020204030204" pitchFamily="34" charset="0"/>
              </a:rPr>
              <a:t>Z granularity</a:t>
            </a:r>
            <a:endParaRPr lang="en-US" altLang="ko-KR" sz="2000" dirty="0" smtClean="0">
              <a:latin typeface="Calibri" panose="020F0502020204030204" pitchFamily="34" charset="0"/>
            </a:endParaRPr>
          </a:p>
          <a:p>
            <a:pPr lvl="1"/>
            <a:r>
              <a:rPr lang="en-US" altLang="ko-KR" sz="2000" dirty="0" smtClean="0">
                <a:latin typeface="Calibri" panose="020F0502020204030204" pitchFamily="34" charset="0"/>
              </a:rPr>
              <a:t>Alt 1: Z finer granularity </a:t>
            </a:r>
          </a:p>
          <a:p>
            <a:pPr lvl="2"/>
            <a:r>
              <a:rPr lang="en-US" altLang="ko-KR" sz="1800" dirty="0" smtClean="0">
                <a:latin typeface="Calibri" panose="020F0502020204030204" pitchFamily="34" charset="0"/>
              </a:rPr>
              <a:t>1:1:Z</a:t>
            </a:r>
            <a:r>
              <a:rPr lang="en-US" altLang="ko-KR" sz="1800" baseline="-25000" dirty="0" smtClean="0">
                <a:latin typeface="Calibri" panose="020F0502020204030204" pitchFamily="34" charset="0"/>
              </a:rPr>
              <a:t>max</a:t>
            </a:r>
          </a:p>
          <a:p>
            <a:pPr lvl="1"/>
            <a:r>
              <a:rPr lang="en-US" altLang="ko-KR" sz="2000" dirty="0" smtClean="0">
                <a:latin typeface="Calibri" panose="020F0502020204030204" pitchFamily="34" charset="0"/>
              </a:rPr>
              <a:t>Alt 2: Z coarse granularity</a:t>
            </a:r>
            <a:r>
              <a:rPr lang="en-US" altLang="ko-KR" sz="2400" dirty="0" smtClean="0">
                <a:latin typeface="Calibri" panose="020F0502020204030204" pitchFamily="34" charset="0"/>
              </a:rPr>
              <a:t> </a:t>
            </a:r>
          </a:p>
          <a:p>
            <a:pPr lvl="2"/>
            <a:r>
              <a:rPr lang="en-US" altLang="ko-KR" sz="1600" dirty="0" smtClean="0">
                <a:latin typeface="Calibri" panose="020F0502020204030204" pitchFamily="34" charset="0"/>
              </a:rPr>
              <a:t> </a:t>
            </a:r>
            <a:r>
              <a:rPr lang="en-US" altLang="ko-KR" sz="1600" dirty="0">
                <a:latin typeface="Calibri" panose="020F0502020204030204" pitchFamily="34" charset="0"/>
              </a:rPr>
              <a:t>{1: 1: 8, 8: 1: 16, 16: 2: 32, 32:4:64, 64:8:128, </a:t>
            </a:r>
            <a:r>
              <a:rPr lang="en-US" altLang="ko-KR" sz="1600" dirty="0" smtClean="0">
                <a:latin typeface="Calibri" panose="020F0502020204030204" pitchFamily="34" charset="0"/>
              </a:rPr>
              <a:t>128:16:256, 256:32:512 } ~ 10% ZP</a:t>
            </a:r>
          </a:p>
          <a:p>
            <a:pPr lvl="2"/>
            <a:r>
              <a:rPr lang="en-US" altLang="ko-KR" sz="1600" dirty="0" smtClean="0">
                <a:latin typeface="Calibri" panose="020F0502020204030204" pitchFamily="34" charset="0"/>
              </a:rPr>
              <a:t> </a:t>
            </a:r>
            <a:r>
              <a:rPr lang="en-US" altLang="ko-KR" sz="1600" dirty="0">
                <a:latin typeface="Calibri" panose="020F0502020204030204" pitchFamily="34" charset="0"/>
              </a:rPr>
              <a:t>{2: 1: 8, 8: 2: 16, 16: 4: 32, 32:8:64, 64:16:128, </a:t>
            </a:r>
            <a:r>
              <a:rPr lang="en-US" altLang="ko-KR" sz="1600" dirty="0" smtClean="0">
                <a:latin typeface="Calibri" panose="020F0502020204030204" pitchFamily="34" charset="0"/>
              </a:rPr>
              <a:t>128:32:256, 256:64:512} ~20% ZP</a:t>
            </a:r>
          </a:p>
          <a:p>
            <a:pPr lvl="2"/>
            <a:r>
              <a:rPr lang="en-US" altLang="ko-KR" sz="1600" dirty="0" smtClean="0">
                <a:latin typeface="Calibri" panose="020F0502020204030204" pitchFamily="34" charset="0"/>
              </a:rPr>
              <a:t>Or Y ~20% max zero-padding</a:t>
            </a:r>
          </a:p>
          <a:p>
            <a:r>
              <a:rPr lang="en-US" altLang="ko-KR" sz="2400" dirty="0" smtClean="0">
                <a:latin typeface="Calibri" panose="020F0502020204030204" pitchFamily="34" charset="0"/>
              </a:rPr>
              <a:t>Parity-check matrix for z1 is derived from PCM for z2 using function f</a:t>
            </a:r>
          </a:p>
          <a:p>
            <a:pPr lvl="1"/>
            <a:r>
              <a:rPr lang="en-US" altLang="ko-KR" sz="2000" dirty="0" err="1" smtClean="0">
                <a:latin typeface="Calibri" panose="020F0502020204030204" pitchFamily="34" charset="0"/>
              </a:rPr>
              <a:t>p</a:t>
            </a:r>
            <a:r>
              <a:rPr lang="en-US" altLang="ko-KR" sz="2000" baseline="-25000" dirty="0" err="1" smtClean="0">
                <a:latin typeface="Calibri" panose="020F0502020204030204" pitchFamily="34" charset="0"/>
              </a:rPr>
              <a:t>ij</a:t>
            </a:r>
            <a:r>
              <a:rPr lang="en-US" altLang="ko-KR" sz="2000" dirty="0" smtClean="0">
                <a:latin typeface="Calibri" panose="020F0502020204030204" pitchFamily="34" charset="0"/>
              </a:rPr>
              <a:t>(z1) = f(</a:t>
            </a:r>
            <a:r>
              <a:rPr lang="en-US" altLang="ko-KR" sz="2000" dirty="0" err="1" smtClean="0">
                <a:latin typeface="Calibri" panose="020F0502020204030204" pitchFamily="34" charset="0"/>
              </a:rPr>
              <a:t>p</a:t>
            </a:r>
            <a:r>
              <a:rPr lang="en-US" altLang="ko-KR" sz="2000" baseline="-25000" dirty="0" err="1" smtClean="0">
                <a:latin typeface="Calibri" panose="020F0502020204030204" pitchFamily="34" charset="0"/>
              </a:rPr>
              <a:t>ij</a:t>
            </a:r>
            <a:r>
              <a:rPr lang="en-US" altLang="ko-KR" sz="2000" dirty="0" smtClean="0">
                <a:latin typeface="Calibri" panose="020F0502020204030204" pitchFamily="34" charset="0"/>
              </a:rPr>
              <a:t>(z2),z1,z2)</a:t>
            </a:r>
          </a:p>
          <a:p>
            <a:pPr lvl="2"/>
            <a:r>
              <a:rPr lang="en-US" altLang="ko-KR" sz="1800" dirty="0" smtClean="0">
                <a:latin typeface="Calibri" panose="020F0502020204030204" pitchFamily="34" charset="0"/>
              </a:rPr>
              <a:t>E.g., f = flooring, modulo</a:t>
            </a:r>
            <a:r>
              <a:rPr lang="en-US" altLang="ko-KR" sz="1800" dirty="0">
                <a:latin typeface="Calibri" panose="020F0502020204030204" pitchFamily="34" charset="0"/>
              </a:rPr>
              <a:t>, offset, </a:t>
            </a:r>
            <a:r>
              <a:rPr lang="en-US" altLang="ko-KR" sz="1800" dirty="0" smtClean="0">
                <a:latin typeface="Calibri" panose="020F0502020204030204" pitchFamily="34" charset="0"/>
              </a:rPr>
              <a:t>combination </a:t>
            </a:r>
            <a:endParaRPr lang="en-US" altLang="ko-KR" sz="2000" dirty="0" smtClean="0">
              <a:latin typeface="Calibri" panose="020F0502020204030204" pitchFamily="34" charset="0"/>
            </a:endParaRPr>
          </a:p>
          <a:p>
            <a:pPr lvl="1"/>
            <a:endParaRPr lang="en-US" altLang="ko-KR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32469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en-US" altLang="ko-KR" sz="3600" dirty="0">
                <a:latin typeface="Calibri" panose="020F0502020204030204" pitchFamily="34" charset="0"/>
              </a:rPr>
              <a:t>Proposal </a:t>
            </a:r>
            <a:r>
              <a:rPr lang="en-US" altLang="ko-KR" sz="3600" dirty="0" smtClean="0">
                <a:latin typeface="Calibri" panose="020F0502020204030204" pitchFamily="34" charset="0"/>
              </a:rPr>
              <a:t>4:</a:t>
            </a:r>
            <a:r>
              <a:rPr lang="en-US" sz="3600" dirty="0" smtClean="0">
                <a:latin typeface="Calibri" panose="020F0502020204030204" pitchFamily="34" charset="0"/>
              </a:rPr>
              <a:t> </a:t>
            </a:r>
            <a:r>
              <a:rPr lang="en-US" sz="3200" dirty="0" smtClean="0">
                <a:latin typeface="Calibri" panose="020F0502020204030204" pitchFamily="34" charset="0"/>
              </a:rPr>
              <a:t>Evaluation method</a:t>
            </a:r>
            <a:endParaRPr lang="en-US" sz="3600" dirty="0">
              <a:latin typeface="Calibri" panose="020F0502020204030204" pitchFamily="34" charset="0"/>
            </a:endParaRPr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179512" y="1329212"/>
            <a:ext cx="8856984" cy="51241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dirty="0" smtClean="0">
                <a:latin typeface="Calibri" panose="020F0502020204030204" pitchFamily="34" charset="0"/>
              </a:rPr>
              <a:t>Firstly, set up </a:t>
            </a:r>
            <a:r>
              <a:rPr lang="en-US" altLang="ko-KR" sz="2000" dirty="0">
                <a:latin typeface="Calibri" panose="020F0502020204030204" pitchFamily="34" charset="0"/>
              </a:rPr>
              <a:t>the </a:t>
            </a:r>
            <a:r>
              <a:rPr lang="en-US" altLang="ko-KR" sz="2000" dirty="0" smtClean="0">
                <a:latin typeface="Calibri" panose="020F0502020204030204" pitchFamily="34" charset="0"/>
              </a:rPr>
              <a:t>basic parameters to cover the complexity issue</a:t>
            </a:r>
            <a:endParaRPr lang="en-US" altLang="ko-KR" sz="2000" dirty="0">
              <a:latin typeface="Calibri" panose="020F0502020204030204" pitchFamily="34" charset="0"/>
            </a:endParaRPr>
          </a:p>
          <a:p>
            <a:pPr lvl="1"/>
            <a:r>
              <a:rPr lang="en-US" altLang="ko-KR" sz="1800" dirty="0" smtClean="0">
                <a:latin typeface="Calibri" panose="020F0502020204030204" pitchFamily="34" charset="0"/>
              </a:rPr>
              <a:t>PCM size (</a:t>
            </a:r>
            <a:r>
              <a:rPr lang="en-US" altLang="ko-KR" sz="1800" dirty="0" err="1" smtClean="0">
                <a:latin typeface="Calibri" panose="020F0502020204030204" pitchFamily="34" charset="0"/>
              </a:rPr>
              <a:t>nb</a:t>
            </a:r>
            <a:r>
              <a:rPr lang="en-US" altLang="ko-KR" sz="1800" dirty="0" smtClean="0">
                <a:latin typeface="Calibri" panose="020F0502020204030204" pitchFamily="34" charset="0"/>
              </a:rPr>
              <a:t>, kb)</a:t>
            </a:r>
          </a:p>
          <a:p>
            <a:pPr lvl="1"/>
            <a:r>
              <a:rPr lang="en-US" altLang="ko-KR" sz="1800" dirty="0">
                <a:latin typeface="Calibri" panose="020F0502020204030204" pitchFamily="34" charset="0"/>
              </a:rPr>
              <a:t>Max. </a:t>
            </a:r>
            <a:r>
              <a:rPr lang="en-US" altLang="ko-KR" sz="1800" dirty="0" err="1">
                <a:latin typeface="Calibri" panose="020F0502020204030204" pitchFamily="34" charset="0"/>
              </a:rPr>
              <a:t>Num</a:t>
            </a:r>
            <a:r>
              <a:rPr lang="en-US" altLang="ko-KR" sz="1800" dirty="0">
                <a:latin typeface="Calibri" panose="020F0502020204030204" pitchFamily="34" charset="0"/>
              </a:rPr>
              <a:t> </a:t>
            </a:r>
            <a:r>
              <a:rPr lang="en-US" altLang="ko-KR" sz="1800" dirty="0" smtClean="0">
                <a:latin typeface="Calibri" panose="020F0502020204030204" pitchFamily="34" charset="0"/>
              </a:rPr>
              <a:t>layers (or Max. required clock cycles per iteration)</a:t>
            </a:r>
            <a:endParaRPr lang="en-US" altLang="ko-KR" sz="1800" dirty="0">
              <a:latin typeface="Calibri" panose="020F0502020204030204" pitchFamily="34" charset="0"/>
            </a:endParaRPr>
          </a:p>
          <a:p>
            <a:pPr lvl="1"/>
            <a:r>
              <a:rPr lang="en-US" altLang="ko-KR" sz="1800" dirty="0" smtClean="0">
                <a:latin typeface="Calibri" panose="020F0502020204030204" pitchFamily="34" charset="0"/>
              </a:rPr>
              <a:t>Max</a:t>
            </a:r>
            <a:r>
              <a:rPr lang="en-US" altLang="ko-KR" sz="1800" dirty="0">
                <a:latin typeface="Calibri" panose="020F0502020204030204" pitchFamily="34" charset="0"/>
              </a:rPr>
              <a:t>. Z </a:t>
            </a:r>
            <a:r>
              <a:rPr lang="en-US" altLang="ko-KR" sz="1800" dirty="0" smtClean="0">
                <a:latin typeface="Calibri" panose="020F0502020204030204" pitchFamily="34" charset="0"/>
              </a:rPr>
              <a:t>sizes</a:t>
            </a:r>
          </a:p>
          <a:p>
            <a:pPr lvl="1"/>
            <a:r>
              <a:rPr lang="en-US" altLang="ko-KR" sz="1800" dirty="0" smtClean="0">
                <a:latin typeface="Calibri" panose="020F0502020204030204" pitchFamily="34" charset="0"/>
              </a:rPr>
              <a:t>Max. nonzero entries</a:t>
            </a:r>
          </a:p>
          <a:p>
            <a:pPr lvl="1"/>
            <a:r>
              <a:rPr lang="en-US" altLang="ko-KR" sz="1800" dirty="0">
                <a:latin typeface="Calibri" panose="020F0502020204030204" pitchFamily="34" charset="0"/>
              </a:rPr>
              <a:t>L</a:t>
            </a:r>
            <a:r>
              <a:rPr lang="en-US" altLang="ko-KR" sz="1800" dirty="0" smtClean="0">
                <a:latin typeface="Calibri" panose="020F0502020204030204" pitchFamily="34" charset="0"/>
              </a:rPr>
              <a:t>owest rate</a:t>
            </a:r>
          </a:p>
          <a:p>
            <a:pPr lvl="1"/>
            <a:r>
              <a:rPr lang="en-US" altLang="ko-KR" sz="1800" dirty="0" smtClean="0">
                <a:latin typeface="Calibri" panose="020F0502020204030204" pitchFamily="34" charset="0"/>
              </a:rPr>
              <a:t>Max. CBS</a:t>
            </a:r>
          </a:p>
          <a:p>
            <a:pPr lvl="1"/>
            <a:r>
              <a:rPr lang="en-US" altLang="ko-KR" sz="1800" dirty="0" smtClean="0">
                <a:latin typeface="Calibri" panose="020F0502020204030204" pitchFamily="34" charset="0"/>
              </a:rPr>
              <a:t>…</a:t>
            </a:r>
          </a:p>
          <a:p>
            <a:pPr lvl="1"/>
            <a:endParaRPr lang="en-US" altLang="ko-KR" sz="1600" dirty="0">
              <a:latin typeface="Calibri" panose="020F0502020204030204" pitchFamily="34" charset="0"/>
            </a:endParaRPr>
          </a:p>
          <a:p>
            <a:endParaRPr lang="en-US" sz="2000" dirty="0" smtClean="0">
              <a:latin typeface="Calibri" panose="020F0502020204030204" pitchFamily="34" charset="0"/>
            </a:endParaRPr>
          </a:p>
          <a:p>
            <a:r>
              <a:rPr lang="en-US" sz="2000" dirty="0" smtClean="0">
                <a:latin typeface="Calibri" panose="020F0502020204030204" pitchFamily="34" charset="0"/>
              </a:rPr>
              <a:t>Performance evaluation</a:t>
            </a:r>
          </a:p>
          <a:p>
            <a:pPr lvl="1"/>
            <a:r>
              <a:rPr lang="en-US" sz="1800" dirty="0">
                <a:latin typeface="Calibri" panose="020F0502020204030204" pitchFamily="34" charset="0"/>
              </a:rPr>
              <a:t>Set the submission </a:t>
            </a:r>
            <a:r>
              <a:rPr lang="en-US" sz="1800" dirty="0" smtClean="0">
                <a:latin typeface="Calibri" panose="020F0502020204030204" pitchFamily="34" charset="0"/>
              </a:rPr>
              <a:t>deadline</a:t>
            </a:r>
          </a:p>
          <a:p>
            <a:pPr lvl="1"/>
            <a:r>
              <a:rPr lang="en-US" sz="1800" dirty="0" smtClean="0">
                <a:latin typeface="Calibri" panose="020F0502020204030204" pitchFamily="34" charset="0"/>
              </a:rPr>
              <a:t>Performance comparison at CBLER = 1e-2 and 1</a:t>
            </a:r>
            <a:r>
              <a:rPr lang="en-US" altLang="ko-KR" sz="1800" dirty="0" smtClean="0">
                <a:latin typeface="Calibri" panose="020F0502020204030204" pitchFamily="34" charset="0"/>
              </a:rPr>
              <a:t>e-5 [(or at least lower than 1e-4)]</a:t>
            </a:r>
          </a:p>
          <a:p>
            <a:pPr lvl="1"/>
            <a:r>
              <a:rPr lang="en-US" sz="1800" dirty="0" smtClean="0">
                <a:latin typeface="Calibri" panose="020F0502020204030204" pitchFamily="34" charset="0"/>
              </a:rPr>
              <a:t>New performance evaluation conditions should be defined, e.g. finer granularity </a:t>
            </a:r>
          </a:p>
          <a:p>
            <a:endParaRPr lang="en-US" sz="16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06471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</TotalTime>
  <Words>694</Words>
  <Application>Microsoft Office PowerPoint</Application>
  <PresentationFormat>화면 슬라이드 쇼(4:3)</PresentationFormat>
  <Paragraphs>80</Paragraphs>
  <Slides>8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9" baseType="lpstr">
      <vt:lpstr>Office 테마</vt:lpstr>
      <vt:lpstr>WF on LDPC Design for NR</vt:lpstr>
      <vt:lpstr>Background</vt:lpstr>
      <vt:lpstr>Background</vt:lpstr>
      <vt:lpstr>Definition and Notation</vt:lpstr>
      <vt:lpstr>Proposal 1: Parity Check Matrix Structure</vt:lpstr>
      <vt:lpstr>Proposal 2: Parity Check Matrix Size</vt:lpstr>
      <vt:lpstr>Proposal 3: Z and Shift values</vt:lpstr>
      <vt:lpstr>Proposal 4: Evaluation method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Samsung Electronics</dc:creator>
  <cp:lastModifiedBy>Hongsil Jeong</cp:lastModifiedBy>
  <cp:revision>391</cp:revision>
  <dcterms:created xsi:type="dcterms:W3CDTF">2016-11-29T11:01:27Z</dcterms:created>
  <dcterms:modified xsi:type="dcterms:W3CDTF">2017-01-18T01:55:23Z</dcterms:modified>
</cp:coreProperties>
</file>