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3" r:id="rId3"/>
    <p:sldId id="277" r:id="rId4"/>
    <p:sldId id="274" r:id="rId5"/>
    <p:sldId id="276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RACH </a:t>
            </a:r>
            <a:r>
              <a:rPr lang="en-US" altLang="zh-CN" smtClean="0"/>
              <a:t>preamble format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ZTE, </a:t>
            </a:r>
            <a:r>
              <a:rPr lang="en-US" altLang="zh-CN" dirty="0" smtClean="0">
                <a:solidFill>
                  <a:schemeClr val="tx1"/>
                </a:solidFill>
              </a:rPr>
              <a:t>Ericsson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400" b="1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		    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Spokane, Washington, 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USA,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– 20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January 2017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5.1.1.4.1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39782"/>
            <a:ext cx="8229600" cy="53855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ja-JP" sz="2000" b="1" u="sng" dirty="0" smtClean="0"/>
              <a:t>Agreements at RAN1#87:</a:t>
            </a:r>
            <a:endParaRPr lang="ja-JP" altLang="ja-JP" sz="2000" dirty="0"/>
          </a:p>
          <a:p>
            <a:pPr lvl="0"/>
            <a:r>
              <a:rPr lang="en-US" altLang="ko-KR" sz="1800" dirty="0" smtClean="0"/>
              <a:t>Following </a:t>
            </a:r>
            <a:r>
              <a:rPr lang="en-US" altLang="ko-KR" sz="1800" dirty="0"/>
              <a:t>options can be further considered for the consecutive multiple/repeated RACH preambles, </a:t>
            </a:r>
            <a:endParaRPr lang="ko-KR" altLang="ko-KR" sz="1800" dirty="0"/>
          </a:p>
          <a:p>
            <a:pPr lvl="1"/>
            <a:r>
              <a:rPr lang="en-US" altLang="ko-KR" sz="1600" dirty="0"/>
              <a:t>Option 1: CP is inserted at the beginning of the consecutive multiple/repeated RACH sequences, CP/GT between RACH sequences is omitted and GT is reserved at the end of the consecutive multiple/repeated RACH sequences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2: The same RACH sequences with CP is used and GT is reserved at the end of the consecutive multiple/repeated RACH sequences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3: The same RACH sequences with CP/GT is used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4: Different RACH sequences with CP is used and GT is reserved at the end of the consecutive multiple/repeated RACH sequences</a:t>
            </a:r>
            <a:endParaRPr lang="ko-KR" altLang="ko-KR" sz="1600" dirty="0"/>
          </a:p>
          <a:p>
            <a:pPr lvl="1"/>
            <a:r>
              <a:rPr lang="en-US" altLang="ko-KR" sz="1600" dirty="0"/>
              <a:t>Option 5: Different RACH sequences with CP/GT is used</a:t>
            </a:r>
            <a:endParaRPr lang="ko-KR" altLang="ko-KR" sz="1600" dirty="0"/>
          </a:p>
          <a:p>
            <a:pPr lvl="1"/>
            <a:r>
              <a:rPr lang="en-US" altLang="ko-KR" sz="1600" dirty="0"/>
              <a:t>For options 2 and 3, study further that the same RACH sequences with and without GT can be further multiplied with different orthogonal cover codes and transmitted.</a:t>
            </a:r>
            <a:endParaRPr lang="ko-KR" altLang="ko-KR" sz="1600" dirty="0"/>
          </a:p>
          <a:p>
            <a:pPr lvl="1"/>
            <a:r>
              <a:rPr lang="en-US" altLang="ko-KR" sz="1600" dirty="0"/>
              <a:t>For example, the consecutive multiple/repeated RACH preambles would be used when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/Rx beam correspondence does not hold at TRP</a:t>
            </a:r>
            <a:endParaRPr lang="ko-KR" altLang="ko-KR" sz="1600" dirty="0"/>
          </a:p>
          <a:p>
            <a:pPr lvl="1"/>
            <a:r>
              <a:rPr lang="en-US" altLang="ko-KR" sz="1600" dirty="0"/>
              <a:t>Other options are not precluded</a:t>
            </a:r>
            <a:endParaRPr lang="ko-KR" altLang="ko-KR" sz="1600" dirty="0"/>
          </a:p>
          <a:p>
            <a:pPr lvl="0"/>
            <a:r>
              <a:rPr lang="en-US" altLang="ko-KR" sz="1800" dirty="0"/>
              <a:t>For a single RACH preamble transmission, CP/GT are required</a:t>
            </a:r>
            <a:endParaRPr lang="ko-KR" altLang="ko-KR" sz="1800" dirty="0"/>
          </a:p>
          <a:p>
            <a:pPr lvl="1"/>
            <a:r>
              <a:rPr lang="en-US" altLang="ko-KR" sz="1600" dirty="0"/>
              <a:t>For example, the single RACH preamble would be used when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/Rx beam correspondence held at both TRP or UE for multi-beam operation</a:t>
            </a:r>
            <a:endParaRPr lang="ko-KR" altLang="ko-KR" sz="1600" dirty="0"/>
          </a:p>
          <a:p>
            <a:pPr algn="just"/>
            <a:endParaRPr lang="en-US" altLang="ja-JP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50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                                                                                                                                                         </a:t>
            </a:r>
            <a:br>
              <a:rPr lang="en-US" altLang="ko-KR" dirty="0" smtClean="0"/>
            </a:br>
            <a:r>
              <a:rPr lang="en-US" altLang="ko-KR" dirty="0" smtClean="0"/>
              <a:t>                                                                                          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altLang="ja-JP" b="1" u="sng" dirty="0"/>
              <a:t>Agreements at RAN1#87:</a:t>
            </a:r>
            <a:endParaRPr lang="ja-JP" altLang="ja-JP" dirty="0"/>
          </a:p>
          <a:p>
            <a:pPr lvl="1"/>
            <a:r>
              <a:rPr lang="en-US" altLang="ko-KR" dirty="0" smtClean="0"/>
              <a:t> The </a:t>
            </a:r>
            <a:r>
              <a:rPr lang="en-US" altLang="ko-KR" dirty="0"/>
              <a:t>maximum bandwidth for a RACH preamble transmission is not wider than 5 MHz for a carrier frequency of below 6 GHz and not wider than X MHz for a carrier frequency ranging from 6 GHz to 52.6 GHz</a:t>
            </a:r>
            <a:endParaRPr lang="ko-KR" altLang="ko-KR" dirty="0"/>
          </a:p>
          <a:p>
            <a:pPr lvl="2"/>
            <a:r>
              <a:rPr lang="en-GB" altLang="ko-KR" dirty="0"/>
              <a:t>X will be down selected from 5, 10, and 20MHz</a:t>
            </a:r>
            <a:endParaRPr lang="ko-KR" altLang="ko-KR" dirty="0"/>
          </a:p>
          <a:p>
            <a:pPr lvl="1"/>
            <a:r>
              <a:rPr lang="en-US" altLang="ko-KR" dirty="0"/>
              <a:t>At least, one reference numerology for RACH preamble is defined, </a:t>
            </a:r>
            <a:endParaRPr lang="ko-KR" altLang="ko-KR" dirty="0"/>
          </a:p>
          <a:p>
            <a:pPr lvl="2"/>
            <a:r>
              <a:rPr lang="en-US" altLang="ko-KR" dirty="0"/>
              <a:t>1.25 x n kHz</a:t>
            </a:r>
            <a:endParaRPr lang="ko-KR" altLang="ko-KR" dirty="0"/>
          </a:p>
          <a:p>
            <a:pPr lvl="2"/>
            <a:r>
              <a:rPr lang="en-US" altLang="ko-KR" dirty="0"/>
              <a:t>15 x n kHz</a:t>
            </a:r>
            <a:endParaRPr lang="ko-KR" altLang="ko-KR" dirty="0"/>
          </a:p>
          <a:p>
            <a:pPr lvl="3"/>
            <a:r>
              <a:rPr lang="en-US" altLang="ko-KR" dirty="0"/>
              <a:t>Integer value of n is FFS</a:t>
            </a:r>
            <a:endParaRPr lang="ko-KR" altLang="ko-KR" dirty="0"/>
          </a:p>
          <a:p>
            <a:pPr lvl="2"/>
            <a:r>
              <a:rPr lang="en-US" altLang="ko-KR" dirty="0"/>
              <a:t>Other values are not precluded</a:t>
            </a:r>
            <a:endParaRPr lang="ko-KR" altLang="ko-KR" dirty="0"/>
          </a:p>
          <a:p>
            <a:pPr lvl="1"/>
            <a:r>
              <a:rPr lang="en-US" altLang="ko-KR" dirty="0"/>
              <a:t>Based on the reference numerology for RACH preamble, multiple RACH preambles with scalable numerologies are supported depending on the carrier frequency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5684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A random access preamble format in LTE</a:t>
            </a:r>
          </a:p>
          <a:p>
            <a:pPr lvl="1"/>
            <a:r>
              <a:rPr lang="en-US" altLang="ko-KR" sz="2400" dirty="0" smtClean="0"/>
              <a:t>Consist of CP + one or multiple preamble sequence + GT</a:t>
            </a:r>
          </a:p>
          <a:p>
            <a:r>
              <a:rPr lang="en-US" altLang="ko-KR" sz="3000" dirty="0" smtClean="0"/>
              <a:t>Preamble transmissions depending on beam correspondence</a:t>
            </a:r>
          </a:p>
          <a:p>
            <a:pPr lvl="1"/>
            <a:r>
              <a:rPr lang="en-US" altLang="ko-KR" sz="2400" dirty="0" smtClean="0"/>
              <a:t>For the case that TRP has beam correspondence</a:t>
            </a:r>
          </a:p>
          <a:p>
            <a:pPr lvl="2"/>
            <a:r>
              <a:rPr lang="en-US" altLang="ko-KR" sz="2000" dirty="0" smtClean="0"/>
              <a:t>Single transmission should be configured (CP + SEQ + GT)</a:t>
            </a:r>
          </a:p>
          <a:p>
            <a:pPr lvl="1"/>
            <a:r>
              <a:rPr lang="en-US" altLang="ko-KR" sz="2400" dirty="0" smtClean="0"/>
              <a:t>For the case that TRP doesn’t have beam correspondence</a:t>
            </a:r>
          </a:p>
          <a:p>
            <a:pPr lvl="2"/>
            <a:r>
              <a:rPr lang="en-US" altLang="ko-KR" sz="2000" dirty="0" smtClean="0"/>
              <a:t>Preamble format consisting of repeated preamble sequences should be configured</a:t>
            </a:r>
          </a:p>
          <a:p>
            <a:r>
              <a:rPr lang="en-US" altLang="ko-KR" sz="2000" dirty="0" smtClean="0"/>
              <a:t>Note : above two formats don’t happen simultaneously in a cell </a:t>
            </a:r>
          </a:p>
          <a:p>
            <a:pPr lvl="1"/>
            <a:endParaRPr lang="en-US" altLang="ko-KR" sz="2400" dirty="0" smtClean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802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13995"/>
          </a:xfrm>
        </p:spPr>
        <p:txBody>
          <a:bodyPr>
            <a:normAutofit fontScale="92500" lnSpcReduction="20000"/>
          </a:bodyPr>
          <a:lstStyle/>
          <a:p>
            <a:r>
              <a:rPr lang="en-GB" altLang="ko-KR" sz="3400" dirty="0"/>
              <a:t>For multi-beam </a:t>
            </a:r>
            <a:r>
              <a:rPr lang="en-GB" altLang="ko-KR" sz="3400" dirty="0" smtClean="0"/>
              <a:t>operation (# of SS blocks in a burst set &gt;1), </a:t>
            </a:r>
            <a:endParaRPr lang="en-GB" altLang="ko-KR" sz="3400" dirty="0"/>
          </a:p>
          <a:p>
            <a:pPr lvl="1"/>
            <a:r>
              <a:rPr lang="en-GB" altLang="ko-KR" dirty="0"/>
              <a:t>For multiple/repeated RACH preamble transmissions, </a:t>
            </a:r>
            <a:r>
              <a:rPr lang="en-GB" altLang="ko-KR" dirty="0" smtClean="0"/>
              <a:t>consider only option 1 and option 2 </a:t>
            </a:r>
          </a:p>
          <a:p>
            <a:pPr lvl="1"/>
            <a:r>
              <a:rPr lang="en-GB" altLang="ko-KR" dirty="0" smtClean="0"/>
              <a:t>At least one subcarrier spacing value for </a:t>
            </a:r>
            <a:r>
              <a:rPr lang="en-GB" altLang="ko-KR" dirty="0"/>
              <a:t>RACH </a:t>
            </a:r>
            <a:r>
              <a:rPr lang="en-GB" altLang="ko-KR" dirty="0" smtClean="0"/>
              <a:t>is the same as the subcarrier spacing value for NR-PUSCH/NR-PUCCH.</a:t>
            </a:r>
          </a:p>
          <a:p>
            <a:pPr lvl="1"/>
            <a:endParaRPr lang="en-GB" altLang="ko-KR" dirty="0" smtClean="0"/>
          </a:p>
          <a:p>
            <a:r>
              <a:rPr lang="en-US" altLang="ko-KR" dirty="0" smtClean="0"/>
              <a:t>For single-beam operation (# of SS blocks in a burst set = 1),</a:t>
            </a:r>
          </a:p>
          <a:p>
            <a:pPr lvl="1"/>
            <a:r>
              <a:rPr lang="en-US" altLang="ko-KR" dirty="0" smtClean="0"/>
              <a:t>FFS : Whether to support common or different formats from the </a:t>
            </a:r>
            <a:r>
              <a:rPr lang="en-US" altLang="ko-KR" smtClean="0"/>
              <a:t>multi-beam </a:t>
            </a:r>
            <a:r>
              <a:rPr lang="en-US" altLang="ko-KR" smtClean="0"/>
              <a:t>operation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51890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</TotalTime>
  <Words>482</Words>
  <Application>Microsoft Office PowerPoint</Application>
  <PresentationFormat>화면 슬라이드 쇼(4:3)</PresentationFormat>
  <Paragraphs>44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主题</vt:lpstr>
      <vt:lpstr>WF on RACH preamble format</vt:lpstr>
      <vt:lpstr>Background</vt:lpstr>
      <vt:lpstr>                                                                                                                                                                                                                                                     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Windows 사용자</cp:lastModifiedBy>
  <cp:revision>96</cp:revision>
  <dcterms:created xsi:type="dcterms:W3CDTF">2016-10-08T04:16:51Z</dcterms:created>
  <dcterms:modified xsi:type="dcterms:W3CDTF">2017-01-17T16:57:27Z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</Properties>
</file>