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3" d="100"/>
          <a:sy n="93" d="100"/>
        </p:scale>
        <p:origin x="18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for NB-PBCH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….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R1-160203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Summary of Email Discussions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Agreement</a:t>
            </a:r>
            <a:endParaRPr lang="en-US" dirty="0"/>
          </a:p>
          <a:p>
            <a:pPr lvl="1"/>
            <a:r>
              <a:rPr lang="en-US" dirty="0" smtClean="0"/>
              <a:t>In FDD mode of LTE in-band operation, NB-PBCH </a:t>
            </a:r>
            <a:r>
              <a:rPr lang="en-US" dirty="0"/>
              <a:t>does not use </a:t>
            </a:r>
            <a:r>
              <a:rPr lang="en-US" dirty="0" err="1"/>
              <a:t>subframes</a:t>
            </a:r>
            <a:r>
              <a:rPr lang="en-US" dirty="0"/>
              <a:t> 1, 2, 3, 6, 7, and 8 in all operation modes (to avoid collision with LTE MBSFN). </a:t>
            </a:r>
          </a:p>
          <a:p>
            <a:pPr lvl="0"/>
            <a:r>
              <a:rPr lang="en-US" dirty="0" smtClean="0"/>
              <a:t>Working Assumptions</a:t>
            </a:r>
          </a:p>
          <a:p>
            <a:pPr lvl="1"/>
            <a:r>
              <a:rPr lang="en-US" dirty="0" smtClean="0"/>
              <a:t>NB-PBCH </a:t>
            </a:r>
            <a:r>
              <a:rPr lang="en-US" dirty="0"/>
              <a:t>does not use the first 3 symbols in a </a:t>
            </a:r>
            <a:r>
              <a:rPr lang="en-US" dirty="0" err="1"/>
              <a:t>subframe</a:t>
            </a:r>
            <a:r>
              <a:rPr lang="en-US" dirty="0"/>
              <a:t> in in-band operation (to avoid collision with LTE PCFICH, PHICH, and PDCCH).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in other operation modes. </a:t>
            </a:r>
          </a:p>
          <a:p>
            <a:pPr lvl="1"/>
            <a:r>
              <a:rPr lang="en-US" dirty="0" smtClean="0"/>
              <a:t>NB-PBCH </a:t>
            </a:r>
            <a:r>
              <a:rPr lang="en-US" dirty="0"/>
              <a:t>does not use resource elements of LTE CRS up to 4 antenna ports in in-band operation.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in other operation modes.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Proposed Agreements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US" sz="2400" dirty="0" smtClean="0"/>
              <a:t>In FDD mode of LTE in-band operation, NB-PBCH </a:t>
            </a:r>
            <a:r>
              <a:rPr lang="en-US" sz="2400" dirty="0"/>
              <a:t>does not use </a:t>
            </a:r>
            <a:r>
              <a:rPr lang="en-US" sz="2400" dirty="0" err="1"/>
              <a:t>subframes</a:t>
            </a:r>
            <a:r>
              <a:rPr lang="en-US" sz="2400" dirty="0"/>
              <a:t> 1, 2, 3, 6, 7, and 8 in all operation modes (to avoid collision with LTE MBSFN). </a:t>
            </a:r>
          </a:p>
          <a:p>
            <a:pPr marL="971550" lvl="1" indent="-514350">
              <a:buFont typeface="+mj-lt"/>
              <a:buAutoNum type="arabicPeriod"/>
            </a:pPr>
            <a:endParaRPr lang="en-US" sz="2400" dirty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 smtClean="0"/>
              <a:t>NB-PBCH </a:t>
            </a:r>
            <a:r>
              <a:rPr lang="en-US" sz="2400" dirty="0"/>
              <a:t>does not use the first 3 symbols in a </a:t>
            </a:r>
            <a:r>
              <a:rPr lang="en-US" sz="2400" dirty="0" err="1"/>
              <a:t>subframe</a:t>
            </a:r>
            <a:r>
              <a:rPr lang="en-US" sz="2400" dirty="0"/>
              <a:t> in in-band operation (to avoid collision with LTE PCFICH, PHICH, and PDCCH). </a:t>
            </a:r>
          </a:p>
          <a:p>
            <a:pPr lvl="2">
              <a:buFont typeface="Calibri" panose="020F0502020204030204" pitchFamily="34" charset="0"/>
              <a:buChar char="–"/>
            </a:pPr>
            <a:r>
              <a:rPr lang="en-US" dirty="0"/>
              <a:t>FFS in other operation modes. </a:t>
            </a:r>
          </a:p>
          <a:p>
            <a:pPr lvl="2">
              <a:buFont typeface="Calibri" panose="020F0502020204030204" pitchFamily="34" charset="0"/>
              <a:buChar char="–"/>
            </a:pP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 smtClean="0"/>
              <a:t>NB-PBCH does not use resource elements of LTE CRS up to 4 antenna ports in in-band operation. </a:t>
            </a:r>
          </a:p>
          <a:p>
            <a:pPr lvl="2">
              <a:buFont typeface="Calibri" panose="020F0502020204030204" pitchFamily="34" charset="0"/>
              <a:buChar char="–"/>
            </a:pPr>
            <a:r>
              <a:rPr lang="en-US" dirty="0" smtClean="0"/>
              <a:t>FFS in other operation modes. </a:t>
            </a:r>
          </a:p>
          <a:p>
            <a:pPr lvl="1">
              <a:buFont typeface="Calibri" panose="020F0502020204030204" pitchFamily="34" charset="0"/>
              <a:buChar char="–"/>
            </a:pPr>
            <a:endParaRPr lang="en-US" sz="2600" dirty="0" smtClean="0"/>
          </a:p>
          <a:p>
            <a:pPr lvl="2">
              <a:buFont typeface="Calibri" panose="020F0502020204030204" pitchFamily="34" charset="0"/>
              <a:buChar char="–"/>
            </a:pPr>
            <a:endParaRPr lang="en-US" sz="2200" dirty="0" smtClean="0"/>
          </a:p>
          <a:p>
            <a:pPr lvl="1">
              <a:buFont typeface="Calibri" panose="020F0502020204030204" pitchFamily="34" charset="0"/>
              <a:buChar char="–"/>
            </a:pPr>
            <a:endParaRPr lang="en-US" sz="2600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98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Proposed Agreements (cont’d)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marL="971550" lvl="1" indent="-514350">
              <a:buFont typeface="+mj-lt"/>
              <a:buAutoNum type="arabicPeriod" startAt="4"/>
            </a:pPr>
            <a:r>
              <a:rPr lang="en-US" sz="2400" dirty="0" smtClean="0"/>
              <a:t>The transmission time interval of NB-PBCH, during which MIB remains unchanged, is 640 </a:t>
            </a:r>
            <a:r>
              <a:rPr lang="en-US" sz="2400" dirty="0" err="1" smtClean="0"/>
              <a:t>ms</a:t>
            </a:r>
            <a:r>
              <a:rPr lang="en-US" sz="2400" dirty="0"/>
              <a:t> </a:t>
            </a:r>
            <a:r>
              <a:rPr lang="en-US" sz="2400" dirty="0" smtClean="0"/>
              <a:t>and consists of 8 coding blocks  in in-band operation. </a:t>
            </a:r>
          </a:p>
          <a:p>
            <a:pPr marL="1200150" lvl="2" indent="-342900">
              <a:buFontTx/>
              <a:buChar char="-"/>
            </a:pPr>
            <a:r>
              <a:rPr lang="en-US" dirty="0" smtClean="0"/>
              <a:t>FFS </a:t>
            </a:r>
            <a:r>
              <a:rPr lang="en-US" dirty="0"/>
              <a:t>in other operation modes. </a:t>
            </a:r>
          </a:p>
          <a:p>
            <a:pPr marL="1200150" lvl="2" indent="-342900">
              <a:buFontTx/>
              <a:buChar char="-"/>
            </a:pPr>
            <a:endParaRPr lang="en-US" dirty="0" smtClean="0"/>
          </a:p>
          <a:p>
            <a:pPr marL="971550" lvl="1" indent="-514350">
              <a:buFont typeface="+mj-lt"/>
              <a:buAutoNum type="arabicPeriod" startAt="5"/>
            </a:pPr>
            <a:r>
              <a:rPr lang="en-US" sz="2400" i="1" dirty="0" smtClean="0"/>
              <a:t>If a transmission interval consists of multiple coding blocks, coding block index is indicated by different cyclic shift values at the output of encoder [To be discussed]. </a:t>
            </a:r>
          </a:p>
          <a:p>
            <a:pPr marL="800100" lvl="1" indent="-342900">
              <a:buFontTx/>
              <a:buChar char="-"/>
            </a:pPr>
            <a:endParaRPr lang="en-US" dirty="0" smtClean="0"/>
          </a:p>
          <a:p>
            <a:pPr marL="857250" lvl="2" indent="0">
              <a:buNone/>
            </a:pPr>
            <a:endParaRPr lang="en-US" dirty="0" smtClean="0"/>
          </a:p>
          <a:p>
            <a:pPr marL="1200150" lvl="2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111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3355</TotalTime>
  <Words>292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ＭＳ Ｐゴシック</vt:lpstr>
      <vt:lpstr>宋体</vt:lpstr>
      <vt:lpstr>Arial</vt:lpstr>
      <vt:lpstr>Calibri</vt:lpstr>
      <vt:lpstr>Courier New</vt:lpstr>
      <vt:lpstr>Office Theme</vt:lpstr>
      <vt:lpstr>WF for NB-PBCH</vt:lpstr>
      <vt:lpstr> Summary of Email Discussions</vt:lpstr>
      <vt:lpstr> Proposed Agreements</vt:lpstr>
      <vt:lpstr> Proposed Agreements (cont’d)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PM:</cp:lastModifiedBy>
  <cp:revision>227</cp:revision>
  <dcterms:created xsi:type="dcterms:W3CDTF">2015-04-22T00:12:23Z</dcterms:created>
  <dcterms:modified xsi:type="dcterms:W3CDTF">2016-01-18T16:45:57Z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