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3" r:id="rId2"/>
    <p:sldId id="318" r:id="rId3"/>
    <p:sldId id="319" r:id="rId4"/>
    <p:sldId id="327" r:id="rId5"/>
    <p:sldId id="317" r:id="rId6"/>
    <p:sldId id="326" r:id="rId7"/>
    <p:sldId id="328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vivo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94660"/>
  </p:normalViewPr>
  <p:slideViewPr>
    <p:cSldViewPr snapToGrid="0">
      <p:cViewPr>
        <p:scale>
          <a:sx n="100" d="100"/>
          <a:sy n="100" d="100"/>
        </p:scale>
        <p:origin x="272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85E80-D10E-4977-B08B-1107B4DE3B6E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FAA73-BD51-4B11-9C89-95B87814E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2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9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828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 hasCustomPrompt="1"/>
          </p:nvPr>
        </p:nvSpPr>
        <p:spPr>
          <a:xfrm>
            <a:off x="666751" y="1700213"/>
            <a:ext cx="7810501" cy="17430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82575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3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1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3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0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4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3DD3C-E244-47A1-8FCF-CB38EE048874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6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5832" y="1484126"/>
            <a:ext cx="7723396" cy="26622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Rel-16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TEI</a:t>
            </a:r>
          </a:p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Aperiodic CSI-RS Triggering for UE reporting </a:t>
            </a:r>
          </a:p>
          <a:p>
            <a:pPr algn="ctr" defTabSz="619125" hangingPunct="0"/>
            <a:r>
              <a:rPr lang="en-US" altLang="zh-CN" sz="2400" b="1" i="1" dirty="0" err="1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beamSwitchTiming</a:t>
            </a:r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values of 224 and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336</a:t>
            </a:r>
          </a:p>
          <a:p>
            <a:pPr algn="ctr" defTabSz="619125" hangingPunct="0"/>
            <a:endParaRPr lang="en-US" altLang="zh-CN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endParaRPr lang="en-US" altLang="zh-CN" sz="2400" b="1" dirty="0" smtClean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vivo, ZTE, DOCOMO, Verizon, Ericsson, SoftBank, </a:t>
            </a:r>
          </a:p>
          <a:p>
            <a:pPr algn="ctr" defTabSz="619125" hangingPunct="0"/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AT&amp;T, Qualcomm</a:t>
            </a:r>
            <a:endParaRPr lang="zh-CN" altLang="en-US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621103" y="2940503"/>
            <a:ext cx="8175425" cy="0"/>
          </a:xfrm>
          <a:prstGeom prst="line">
            <a:avLst/>
          </a:prstGeom>
          <a:noFill/>
          <a:ln w="25400" cap="flat">
            <a:solidFill>
              <a:srgbClr val="018AC3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矩形 1"/>
          <p:cNvSpPr/>
          <p:nvPr/>
        </p:nvSpPr>
        <p:spPr>
          <a:xfrm>
            <a:off x="308516" y="95704"/>
            <a:ext cx="8746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>
              <a:spcAft>
                <a:spcPts val="0"/>
              </a:spcAft>
              <a:tabLst>
                <a:tab pos="5257800" algn="r"/>
              </a:tabLst>
            </a:pP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3GPP TSG RAN WG1 #98			</a:t>
            </a: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R1- </a:t>
            </a: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</a:t>
            </a: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9669</a:t>
            </a:r>
          </a:p>
          <a:p>
            <a:pPr algn="just">
              <a:spcAft>
                <a:spcPts val="0"/>
              </a:spcAft>
            </a:pP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Prague, CZ, August 26th – 30th, 2019</a:t>
            </a:r>
            <a:endParaRPr lang="zh-CN" altLang="zh-CN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6264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3432"/>
            <a:ext cx="15257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Motivation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23741" y="1170637"/>
            <a:ext cx="8087865" cy="3654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FR2 aperiodic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CSI-RS 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 switching in Rel-15,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feature 2-28 reports one of the following values {14, 28, 48, 224, 336};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default QCL of aperiodic CSI-RS when triggering offset is smaller than the reported 2-28 value is not specified: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CSI when </a:t>
            </a: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reports 224 or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336 for both same cell and cross cell triggering;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beam management for both same cell and cross cell triggering ; 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aperiodic CSI-RS triggering when </a:t>
            </a:r>
            <a:r>
              <a:rPr lang="en-GB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CORESET is not configured on the serving cell where aperiodic CSI-RS resource is </a:t>
            </a: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configured;</a:t>
            </a:r>
            <a:endParaRPr lang="en-US" altLang="zh-CN" sz="1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may lead to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following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Larger power consumption: all panels may need to be powered on all the time for smaller triggering offset for CSI-RS for CSI;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Increased overhead: periodic CSI-RS resource for CSI-RS measurement on another panel, which causes overhead;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performance reduction: the CSI may not be accurate due to large delay; </a:t>
            </a:r>
          </a:p>
        </p:txBody>
      </p:sp>
    </p:spTree>
    <p:extLst>
      <p:ext uri="{BB962C8B-B14F-4D97-AF65-F5344CB8AC3E}">
        <p14:creationId xmlns:p14="http://schemas.microsoft.com/office/powerpoint/2010/main" val="75432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531654"/>
            <a:ext cx="883575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Scope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further clarify the </a:t>
            </a:r>
            <a:r>
              <a:rPr lang="en-US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QCL of aperiodic CSI-RS when triggering offset is smaller than the reported 2-28 </a:t>
            </a: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CSI when UE reports 224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 336 for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beam management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reported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2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455454"/>
            <a:ext cx="22945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Possible Solutions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possible solutions that can address above concerns are listed for further discussion in RAN1 #98 in Prague: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main difference between Solution1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Solution2 is   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Solution1: UEs reporting 224 or 336 follow the behavior of 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UEs reporting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values of {14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28,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48};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Solution2: 48 is used as the beam switching threshold for UEs reporting 224 or 336;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Solution3: UE reports a value from the set: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{“14”, “28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 “48”, “224”, “336”, “</a:t>
            </a:r>
            <a:r>
              <a:rPr lang="en-US" altLang="zh-CN" sz="12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14-336”, “28-336”, “48-336”}</a:t>
            </a:r>
          </a:p>
        </p:txBody>
      </p:sp>
    </p:spTree>
    <p:extLst>
      <p:ext uri="{BB962C8B-B14F-4D97-AF65-F5344CB8AC3E}">
        <p14:creationId xmlns:p14="http://schemas.microsoft.com/office/powerpoint/2010/main" val="31147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5133"/>
            <a:ext cx="6986779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Solution1: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2775" y="1170637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dirty="0" smtClean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 smtClean="0"/>
              <a:t>NZP-CSI-RS-</a:t>
            </a:r>
            <a:r>
              <a:rPr lang="en-GB" altLang="zh-CN" sz="1200" i="1" dirty="0" err="1" smtClean="0"/>
              <a:t>ResourceSet</a:t>
            </a:r>
            <a:r>
              <a:rPr lang="en-GB" altLang="zh-CN" sz="1200" dirty="0" smtClean="0"/>
              <a:t> configured without higher layer parameter </a:t>
            </a:r>
            <a:r>
              <a:rPr lang="en-GB" altLang="zh-CN" sz="1200" i="1" dirty="0" err="1" smtClean="0"/>
              <a:t>trs</a:t>
            </a:r>
            <a:r>
              <a:rPr lang="en-GB" altLang="zh-CN" sz="1200" i="1" dirty="0" smtClean="0"/>
              <a:t>-Info</a:t>
            </a:r>
            <a:r>
              <a:rPr lang="en-GB" altLang="zh-CN" sz="1200" dirty="0" smtClean="0"/>
              <a:t>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 smtClean="0">
                <a:solidFill>
                  <a:srgbClr val="FF0000"/>
                </a:solidFill>
              </a:rPr>
              <a:t>repetition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 </a:t>
            </a:r>
            <a:r>
              <a:rPr lang="en-GB" altLang="zh-CN" sz="1200" dirty="0" smtClean="0"/>
              <a:t>is smaller than the UE reported threshold </a:t>
            </a:r>
            <a:r>
              <a:rPr lang="en-GB" altLang="zh-CN" sz="1200" i="1" dirty="0" err="1" smtClean="0"/>
              <a:t>beamSwitchTiming</a:t>
            </a:r>
            <a:r>
              <a:rPr lang="en-GB" altLang="zh-CN" sz="1200" i="1" dirty="0" smtClean="0"/>
              <a:t>, </a:t>
            </a:r>
            <a:r>
              <a:rPr lang="en-GB" altLang="zh-CN" sz="1200" dirty="0" smtClean="0"/>
              <a:t>as defined in [13, TS 38.306]</a:t>
            </a:r>
            <a:r>
              <a:rPr lang="en-GB" altLang="zh-CN" sz="1200" dirty="0"/>
              <a:t>,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when the reported value is one of the values of {14, 28, 48}.</a:t>
            </a:r>
            <a:endParaRPr lang="en-GB" altLang="zh-CN" sz="1200" dirty="0" smtClean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 smtClean="0"/>
              <a:t>if </a:t>
            </a:r>
            <a:r>
              <a:rPr lang="x-none" altLang="zh-CN" sz="1200" dirty="0"/>
              <a:t>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 the UE reported threshold beamSwitchTiming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 smtClean="0"/>
              <a:t>;</a:t>
            </a:r>
            <a:endParaRPr lang="en-US" altLang="zh-CN" sz="1200" dirty="0"/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200" dirty="0"/>
              <a:t>.</a:t>
            </a: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</a:t>
            </a:r>
            <a:r>
              <a:rPr lang="en-GB" altLang="zh-CN" sz="1200" dirty="0" smtClean="0"/>
              <a:t>.</a:t>
            </a:r>
            <a:r>
              <a:rPr lang="en-GB" altLang="zh-CN" sz="1200" dirty="0">
                <a:solidFill>
                  <a:srgbClr val="FF0000"/>
                </a:solidFill>
              </a:rPr>
              <a:t> </a:t>
            </a: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05833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7449" y="380874"/>
            <a:ext cx="6182982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Solution2: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17449" y="118438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9050" y="1158854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 algn="l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sz="1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/>
              <a:t>NZP-CSI-RS-</a:t>
            </a:r>
            <a:r>
              <a:rPr lang="en-GB" altLang="zh-CN" sz="1200" i="1" dirty="0" err="1"/>
              <a:t>ResourceSet</a:t>
            </a:r>
            <a:r>
              <a:rPr lang="en-GB" altLang="zh-CN" sz="1200" dirty="0"/>
              <a:t> configured without higher layer parameter </a:t>
            </a:r>
            <a:r>
              <a:rPr lang="en-GB" altLang="zh-CN" sz="1200" i="1" dirty="0" err="1"/>
              <a:t>trs</a:t>
            </a:r>
            <a:r>
              <a:rPr lang="en-GB" altLang="zh-CN" sz="1200" i="1" dirty="0"/>
              <a:t>-Info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>
                <a:solidFill>
                  <a:srgbClr val="FF0000"/>
                </a:solidFill>
              </a:rPr>
              <a:t>repetition</a:t>
            </a:r>
            <a:r>
              <a:rPr lang="en-GB" altLang="zh-CN" sz="1200" dirty="0"/>
              <a:t> is smaller than </a:t>
            </a:r>
            <a:r>
              <a:rPr lang="en-GB" altLang="zh-CN" sz="1200" dirty="0">
                <a:solidFill>
                  <a:srgbClr val="FF0000"/>
                </a:solidFill>
              </a:rPr>
              <a:t>the minimum value between 48 and </a:t>
            </a:r>
            <a:r>
              <a:rPr lang="en-GB" altLang="zh-CN" sz="1200" dirty="0"/>
              <a:t>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i="1" dirty="0"/>
              <a:t>, </a:t>
            </a:r>
            <a:r>
              <a:rPr lang="en-GB" altLang="zh-CN" sz="1200" dirty="0"/>
              <a:t>as defined in [13, TS 38.306]</a:t>
            </a:r>
            <a:r>
              <a:rPr lang="en-GB" altLang="zh-CN" sz="1200" dirty="0">
                <a:solidFill>
                  <a:srgbClr val="FF0000"/>
                </a:solidFill>
              </a:rPr>
              <a:t>.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, when the reported value is one of the values of {14, 28, 48}.</a:t>
            </a:r>
            <a:r>
              <a:rPr lang="en-GB" altLang="zh-CN" sz="1200" dirty="0"/>
              <a:t> 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if 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the minimum value between 48 and</a:t>
            </a:r>
            <a:r>
              <a:rPr lang="x-none" altLang="zh-CN" sz="1200" dirty="0">
                <a:solidFill>
                  <a:srgbClr val="FF0000"/>
                </a:solidFill>
              </a:rPr>
              <a:t> </a:t>
            </a:r>
            <a:r>
              <a:rPr lang="x-none" altLang="zh-CN" sz="1200" dirty="0"/>
              <a:t>the UE reported threshold </a:t>
            </a:r>
            <a:r>
              <a:rPr lang="x-none" altLang="zh-CN" sz="1200" i="1" dirty="0"/>
              <a:t>beamSwitchTiming</a:t>
            </a:r>
            <a:r>
              <a:rPr lang="x-none" altLang="zh-CN" sz="1200" dirty="0"/>
              <a:t>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/>
              <a:t>;</a:t>
            </a: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100" dirty="0"/>
              <a:t>.</a:t>
            </a:r>
            <a:endParaRPr lang="en-GB" altLang="zh-CN" sz="1200" dirty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</a:t>
            </a:r>
            <a:r>
              <a:rPr lang="en-GB" altLang="zh-CN" sz="1200" dirty="0">
                <a:solidFill>
                  <a:srgbClr val="FF0000"/>
                </a:solidFill>
              </a:rPr>
              <a:t>minimum value between 48 and the </a:t>
            </a:r>
            <a:r>
              <a:rPr lang="en-GB" altLang="zh-CN" sz="1200" dirty="0"/>
              <a:t>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DCI.</a:t>
            </a:r>
          </a:p>
        </p:txBody>
      </p:sp>
    </p:spTree>
    <p:extLst>
      <p:ext uri="{BB962C8B-B14F-4D97-AF65-F5344CB8AC3E}">
        <p14:creationId xmlns:p14="http://schemas.microsoft.com/office/powerpoint/2010/main" val="32127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7449" y="380874"/>
            <a:ext cx="6182982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Solution3: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17449" y="118438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9050" y="1158854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altLang="zh-CN" dirty="0" smtClean="0"/>
              <a:t>UE </a:t>
            </a:r>
            <a:r>
              <a:rPr lang="en-US" altLang="zh-CN" dirty="0"/>
              <a:t>reports a value from the set: {“14”, “28”, “48”, “224”, “336”</a:t>
            </a:r>
            <a:r>
              <a:rPr lang="en-US" altLang="zh-CN" u="sng" dirty="0"/>
              <a:t>, “14-336”, “28-336”, “48-336</a:t>
            </a:r>
            <a:r>
              <a:rPr lang="en-US" altLang="zh-CN" u="sng" dirty="0" smtClean="0"/>
              <a:t>”</a:t>
            </a:r>
            <a:r>
              <a:rPr lang="en-US" altLang="zh-CN" dirty="0" smtClean="0"/>
              <a:t>}</a:t>
            </a:r>
          </a:p>
          <a:p>
            <a:pPr marL="6286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dirty="0"/>
              <a:t>For the existing Rel-15 values, no change to the Rel-15 procedures and requirements</a:t>
            </a:r>
          </a:p>
          <a:p>
            <a:pPr marL="628650" lvl="1" indent="-285750" algn="just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For </a:t>
            </a:r>
            <a:r>
              <a:rPr lang="en-US" altLang="zh-CN" sz="1600" dirty="0"/>
              <a:t>the new Rel-16 values: </a:t>
            </a:r>
            <a:endParaRPr lang="en-US" altLang="zh-CN" sz="1600" dirty="0" smtClean="0"/>
          </a:p>
          <a:p>
            <a:pPr marL="971550" lvl="2" indent="-285750" algn="just">
              <a:buFont typeface="Arial" panose="020B0604020202020204" pitchFamily="34" charset="0"/>
              <a:buChar char="•"/>
            </a:pPr>
            <a:r>
              <a:rPr lang="en-US" altLang="zh-CN" sz="1250" dirty="0" smtClean="0"/>
              <a:t>The </a:t>
            </a:r>
            <a:r>
              <a:rPr lang="en-US" altLang="zh-CN" sz="1250" dirty="0"/>
              <a:t>second value in the indicated pair of values is the supported minimum CSI-RS triggering offset to be used in the case of aperiodic CSI-RS with configured higher layer parameter repetition set to ‘</a:t>
            </a:r>
            <a:r>
              <a:rPr lang="en-US" altLang="zh-CN" sz="1250" dirty="0" smtClean="0"/>
              <a:t>ON’</a:t>
            </a:r>
          </a:p>
          <a:p>
            <a:pPr marL="971550" lvl="2" indent="-285750" algn="just">
              <a:buFont typeface="Arial" panose="020B0604020202020204" pitchFamily="34" charset="0"/>
              <a:buChar char="•"/>
            </a:pPr>
            <a:r>
              <a:rPr lang="en-US" altLang="zh-CN" dirty="0" smtClean="0"/>
              <a:t>The </a:t>
            </a:r>
            <a:r>
              <a:rPr lang="en-US" altLang="zh-CN" dirty="0"/>
              <a:t>first value in the indicated pair of values is the threshold to be used for all other </a:t>
            </a:r>
            <a:r>
              <a:rPr lang="en-US" altLang="zh-CN" dirty="0" smtClean="0"/>
              <a:t>cases (including </a:t>
            </a:r>
            <a:r>
              <a:rPr lang="en-US" altLang="zh-CN" sz="1400" dirty="0"/>
              <a:t>the case of aperiodic CSI-RS with configured higher layer parameter repetition set to </a:t>
            </a:r>
            <a:r>
              <a:rPr lang="en-US" altLang="zh-CN" sz="1400" dirty="0" smtClean="0"/>
              <a:t>‘OFF’) </a:t>
            </a:r>
            <a:r>
              <a:rPr lang="en-US" altLang="zh-CN" dirty="0" smtClean="0"/>
              <a:t>and </a:t>
            </a:r>
            <a:r>
              <a:rPr lang="en-US" altLang="zh-CN" dirty="0"/>
              <a:t>requirements for CSI-RS triggering offset and beam switching </a:t>
            </a:r>
            <a:r>
              <a:rPr lang="en-US" altLang="zh-CN" dirty="0" smtClean="0"/>
              <a:t>delay</a:t>
            </a: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7149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050" b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6239</TotalTime>
  <Words>1152</Words>
  <Application>Microsoft Office PowerPoint</Application>
  <PresentationFormat>全屏显示(16:9)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Helvetica Light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BBK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杨敏立</dc:creator>
  <cp:lastModifiedBy>TAMRAKAR RAKESH</cp:lastModifiedBy>
  <cp:revision>343</cp:revision>
  <dcterms:created xsi:type="dcterms:W3CDTF">2017-12-19T02:32:52Z</dcterms:created>
  <dcterms:modified xsi:type="dcterms:W3CDTF">2019-08-28T07:35:00Z</dcterms:modified>
</cp:coreProperties>
</file>