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63" r:id="rId2"/>
    <p:sldId id="318" r:id="rId3"/>
    <p:sldId id="319" r:id="rId4"/>
    <p:sldId id="327" r:id="rId5"/>
    <p:sldId id="317" r:id="rId6"/>
    <p:sldId id="326" r:id="rId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ivo" initials="vivo" lastIdx="4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92" autoAdjust="0"/>
    <p:restoredTop sz="94660"/>
  </p:normalViewPr>
  <p:slideViewPr>
    <p:cSldViewPr snapToGrid="0">
      <p:cViewPr varScale="1">
        <p:scale>
          <a:sx n="88" d="100"/>
          <a:sy n="88" d="100"/>
        </p:scale>
        <p:origin x="632" y="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E85E80-D10E-4977-B08B-1107B4DE3B6E}" type="datetimeFigureOut">
              <a:rPr lang="zh-CN" altLang="en-US" smtClean="0"/>
              <a:t>2019/8/23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6FAA73-BD51-4B11-9C89-95B87814EE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711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DD3C-E244-47A1-8FCF-CB38EE048874}" type="datetimeFigureOut">
              <a:rPr lang="zh-CN" altLang="en-US" smtClean="0"/>
              <a:t>2019/8/23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28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DD3C-E244-47A1-8FCF-CB38EE048874}" type="datetimeFigureOut">
              <a:rPr lang="zh-CN" altLang="en-US" smtClean="0"/>
              <a:t>2019/8/23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192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DD3C-E244-47A1-8FCF-CB38EE048874}" type="datetimeFigureOut">
              <a:rPr lang="zh-CN" altLang="en-US" smtClean="0"/>
              <a:t>2019/8/23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8285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 - 居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 hasCustomPrompt="1"/>
          </p:nvPr>
        </p:nvSpPr>
        <p:spPr>
          <a:xfrm>
            <a:off x="666751" y="1700213"/>
            <a:ext cx="7810501" cy="1743075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08257574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DD3C-E244-47A1-8FCF-CB38EE048874}" type="datetimeFigureOut">
              <a:rPr lang="zh-CN" altLang="en-US" smtClean="0"/>
              <a:t>2019/8/23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43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DD3C-E244-47A1-8FCF-CB38EE048874}" type="datetimeFigureOut">
              <a:rPr lang="zh-CN" altLang="en-US" smtClean="0"/>
              <a:t>2019/8/23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634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DD3C-E244-47A1-8FCF-CB38EE048874}" type="datetimeFigureOut">
              <a:rPr lang="zh-CN" altLang="en-US" smtClean="0"/>
              <a:t>2019/8/23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010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DD3C-E244-47A1-8FCF-CB38EE048874}" type="datetimeFigureOut">
              <a:rPr lang="zh-CN" altLang="en-US" smtClean="0"/>
              <a:t>2019/8/23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93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DD3C-E244-47A1-8FCF-CB38EE048874}" type="datetimeFigureOut">
              <a:rPr lang="zh-CN" altLang="en-US" smtClean="0"/>
              <a:t>2019/8/23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687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DD3C-E244-47A1-8FCF-CB38EE048874}" type="datetimeFigureOut">
              <a:rPr lang="zh-CN" altLang="en-US" smtClean="0"/>
              <a:t>2019/8/23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037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DD3C-E244-47A1-8FCF-CB38EE048874}" type="datetimeFigureOut">
              <a:rPr lang="zh-CN" altLang="en-US" smtClean="0"/>
              <a:t>2019/8/23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708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DD3C-E244-47A1-8FCF-CB38EE048874}" type="datetimeFigureOut">
              <a:rPr lang="zh-CN" altLang="en-US" smtClean="0"/>
              <a:t>2019/8/23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45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C3DD3C-E244-47A1-8FCF-CB38EE048874}" type="datetimeFigureOut">
              <a:rPr lang="zh-CN" altLang="en-US" smtClean="0"/>
              <a:t>2019/8/23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37A3F-A2C1-4321-B8E7-4D6F9B772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867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52203" y="1668792"/>
            <a:ext cx="7530651" cy="22929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8100" tIns="38100" rIns="38100" bIns="38100" numCol="1" spcCol="38100" rtlCol="0" anchor="ctr">
            <a:spAutoFit/>
          </a:bodyPr>
          <a:lstStyle/>
          <a:p>
            <a:pPr algn="ctr" defTabSz="619125" hangingPunct="0"/>
            <a:r>
              <a:rPr lang="en-US" altLang="zh-CN" sz="2400" b="1" dirty="0">
                <a:solidFill>
                  <a:srgbClr val="018AC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Helvetica Light"/>
              </a:rPr>
              <a:t>Rel-16 </a:t>
            </a:r>
            <a:r>
              <a:rPr lang="en-US" altLang="zh-CN" sz="2400" b="1" dirty="0" smtClean="0">
                <a:solidFill>
                  <a:srgbClr val="018AC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Helvetica Light"/>
              </a:rPr>
              <a:t>TEI</a:t>
            </a:r>
          </a:p>
          <a:p>
            <a:pPr algn="ctr" defTabSz="619125" hangingPunct="0"/>
            <a:r>
              <a:rPr lang="en-US" altLang="zh-CN" sz="2400" b="1" dirty="0">
                <a:solidFill>
                  <a:srgbClr val="018AC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Helvetica Light"/>
              </a:rPr>
              <a:t>Aperiodic CSI-RS Triggering for UE reporting </a:t>
            </a:r>
          </a:p>
          <a:p>
            <a:pPr algn="ctr" defTabSz="619125" hangingPunct="0"/>
            <a:r>
              <a:rPr lang="en-US" altLang="zh-CN" sz="2400" b="1" i="1" dirty="0" err="1">
                <a:solidFill>
                  <a:srgbClr val="018AC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beamSwitchTiming</a:t>
            </a:r>
            <a:r>
              <a:rPr lang="en-US" altLang="zh-CN" sz="2400" b="1" dirty="0">
                <a:solidFill>
                  <a:srgbClr val="018AC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values of 224 and </a:t>
            </a:r>
            <a:r>
              <a:rPr lang="en-US" altLang="zh-CN" sz="2400" b="1" dirty="0" smtClean="0">
                <a:solidFill>
                  <a:srgbClr val="018AC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336</a:t>
            </a:r>
          </a:p>
          <a:p>
            <a:pPr algn="ctr" defTabSz="619125" hangingPunct="0"/>
            <a:endParaRPr lang="en-US" altLang="zh-CN" sz="2400" b="1" dirty="0">
              <a:solidFill>
                <a:srgbClr val="018AC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Helvetica Light"/>
            </a:endParaRPr>
          </a:p>
          <a:p>
            <a:pPr algn="ctr" defTabSz="619125" hangingPunct="0"/>
            <a:endParaRPr lang="en-US" altLang="zh-CN" sz="2400" b="1" dirty="0" smtClean="0">
              <a:solidFill>
                <a:srgbClr val="018AC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Helvetica Light"/>
            </a:endParaRPr>
          </a:p>
          <a:p>
            <a:pPr algn="ctr" defTabSz="619125" hangingPunct="0"/>
            <a:r>
              <a:rPr lang="en-US" altLang="zh-CN" sz="2400" b="1" dirty="0" smtClean="0">
                <a:solidFill>
                  <a:srgbClr val="018AC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Helvetica Light"/>
              </a:rPr>
              <a:t>vivo, ZTE, DOCOMO, Verizon, Ericsson, SoftBank</a:t>
            </a:r>
            <a:endParaRPr lang="zh-CN" altLang="en-US" sz="2400" b="1" dirty="0">
              <a:solidFill>
                <a:srgbClr val="018AC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Helvetica Light"/>
            </a:endParaRPr>
          </a:p>
        </p:txBody>
      </p:sp>
      <p:cxnSp>
        <p:nvCxnSpPr>
          <p:cNvPr id="10" name="直线连接符 9"/>
          <p:cNvCxnSpPr/>
          <p:nvPr/>
        </p:nvCxnSpPr>
        <p:spPr>
          <a:xfrm>
            <a:off x="621103" y="2940503"/>
            <a:ext cx="8175425" cy="0"/>
          </a:xfrm>
          <a:prstGeom prst="line">
            <a:avLst/>
          </a:prstGeom>
          <a:noFill/>
          <a:ln w="25400" cap="flat">
            <a:solidFill>
              <a:srgbClr val="018AC3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" name="矩形 1"/>
          <p:cNvSpPr/>
          <p:nvPr/>
        </p:nvSpPr>
        <p:spPr>
          <a:xfrm>
            <a:off x="308516" y="95704"/>
            <a:ext cx="87462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270">
              <a:spcAft>
                <a:spcPts val="0"/>
              </a:spcAft>
              <a:tabLst>
                <a:tab pos="5257800" algn="r"/>
              </a:tabLst>
            </a:pPr>
            <a:r>
              <a:rPr lang="en-US" altLang="zh-CN" b="1" dirty="0">
                <a:solidFill>
                  <a:srgbClr val="018AC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3GPP TSG RAN WG1 #98			</a:t>
            </a:r>
            <a:r>
              <a:rPr lang="en-US" altLang="zh-CN" b="1" dirty="0" smtClean="0">
                <a:solidFill>
                  <a:srgbClr val="018AC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R1- </a:t>
            </a:r>
            <a:r>
              <a:rPr lang="en-US" altLang="zh-CN" b="1" dirty="0">
                <a:solidFill>
                  <a:srgbClr val="018AC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190</a:t>
            </a:r>
            <a:r>
              <a:rPr lang="en-US" altLang="zh-CN" b="1" dirty="0">
                <a:solidFill>
                  <a:srgbClr val="018AC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9508</a:t>
            </a:r>
            <a:endParaRPr lang="en-US" altLang="zh-CN" b="1" dirty="0">
              <a:solidFill>
                <a:srgbClr val="018AC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spcAft>
                <a:spcPts val="0"/>
              </a:spcAft>
            </a:pPr>
            <a:r>
              <a:rPr lang="en-US" altLang="zh-CN" b="1" dirty="0" smtClean="0">
                <a:solidFill>
                  <a:srgbClr val="018AC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Prague, CZ, August 26th – 30th, 2019</a:t>
            </a:r>
            <a:endParaRPr lang="zh-CN" altLang="zh-CN" b="1" dirty="0">
              <a:solidFill>
                <a:srgbClr val="018AC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962647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24324" y="413432"/>
            <a:ext cx="1525739" cy="5627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Motivation</a:t>
            </a:r>
            <a:endParaRPr lang="en-US" altLang="zh-CN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624324" y="1170637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lvl="1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endParaRPr lang="en-US" altLang="zh-CN" sz="9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523741" y="1170637"/>
            <a:ext cx="8087865" cy="36544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FR2 aperiodic </a:t>
            </a:r>
            <a:r>
              <a:rPr lang="en-US" altLang="zh-CN" sz="1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CSI-RS </a:t>
            </a:r>
            <a:r>
              <a:rPr lang="en-US" altLang="zh-CN" sz="1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beam switching in Rel-15, </a:t>
            </a:r>
            <a:r>
              <a:rPr lang="en-US" altLang="zh-CN" sz="1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UE feature 2-28 reports one of the following values {14, 28, 48, 224, 336};</a:t>
            </a:r>
          </a:p>
          <a:p>
            <a:pPr marL="171450" indent="-1714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the following cases, </a:t>
            </a:r>
            <a:r>
              <a:rPr lang="en-US" altLang="zh-CN" sz="1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en-US" altLang="zh-CN" sz="1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 default QCL of aperiodic CSI-RS when triggering offset is smaller than the reported 2-28 value is not specified:</a:t>
            </a:r>
          </a:p>
          <a:p>
            <a:pPr marL="514350" lvl="1" indent="-1714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1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periodic CSI-RS for CSI when </a:t>
            </a:r>
            <a:r>
              <a:rPr lang="en-US" altLang="zh-CN" sz="1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UE reports 224 or </a:t>
            </a:r>
            <a:r>
              <a:rPr lang="en-US" altLang="zh-CN" sz="1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336 for both same cell and cross cell triggering;</a:t>
            </a:r>
          </a:p>
          <a:p>
            <a:pPr marL="514350" lvl="1" indent="-1714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1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periodic CSI-RS for beam management for both same cell and cross cell triggering ; </a:t>
            </a:r>
          </a:p>
          <a:p>
            <a:pPr marL="514350" lvl="1" indent="-1714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altLang="zh-CN" sz="1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any aperiodic CSI-RS triggering when </a:t>
            </a:r>
            <a:r>
              <a:rPr lang="en-GB" altLang="zh-CN" sz="1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CORESET is not configured on the serving cell where aperiodic CSI-RS resource is </a:t>
            </a:r>
            <a:r>
              <a:rPr lang="en-GB" altLang="zh-CN" sz="1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configured;</a:t>
            </a:r>
            <a:endParaRPr lang="en-US" altLang="zh-CN" sz="11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may lead to </a:t>
            </a:r>
            <a:r>
              <a:rPr lang="en-US" altLang="zh-CN" sz="1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 of the following</a:t>
            </a:r>
            <a:r>
              <a:rPr lang="en-US" altLang="zh-CN" sz="1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 marL="514350" lvl="1" indent="-1714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Larger power consumption: all panels may need to be powered on all the time for smaller triggering offset for CSI-RS for CSI;</a:t>
            </a:r>
          </a:p>
          <a:p>
            <a:pPr marL="514350" lvl="1" indent="-1714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Increased overhead: periodic CSI-RS resource for CSI-RS measurement on another panel, which causes overhead;</a:t>
            </a:r>
          </a:p>
          <a:p>
            <a:pPr marL="514350" lvl="1" indent="-1714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 performance reduction: the CSI may not be accurate due to large delay; </a:t>
            </a:r>
          </a:p>
        </p:txBody>
      </p:sp>
    </p:spTree>
    <p:extLst>
      <p:ext uri="{BB962C8B-B14F-4D97-AF65-F5344CB8AC3E}">
        <p14:creationId xmlns:p14="http://schemas.microsoft.com/office/powerpoint/2010/main" val="75432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76724" y="531654"/>
            <a:ext cx="883575" cy="5627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Scope</a:t>
            </a:r>
            <a:endParaRPr lang="en-US" altLang="zh-CN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624324" y="1170637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lvl="1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endParaRPr lang="en-US" altLang="zh-CN" sz="9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776724" y="1323037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the following cases, further clarify the </a:t>
            </a:r>
            <a:r>
              <a:rPr lang="en-US" altLang="zh-CN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default QCL of aperiodic CSI-RS when triggering offset is smaller than the reported 2-28 </a:t>
            </a:r>
            <a:r>
              <a:rPr lang="en-US" altLang="zh-CN" sz="16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value:</a:t>
            </a:r>
            <a:endParaRPr lang="en-US" altLang="zh-CN" sz="16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lvl="1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Aperiodic CSI-RS for CSI when UE reports 224 </a:t>
            </a:r>
            <a:r>
              <a:rPr lang="en-US" altLang="zh-CN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 336 for </a:t>
            </a:r>
            <a:r>
              <a:rPr lang="en-GB" altLang="zh-CN" sz="1400" i="1" dirty="0" err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beamSwitchTiming</a:t>
            </a:r>
            <a:r>
              <a:rPr lang="en-US" altLang="zh-CN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;</a:t>
            </a:r>
            <a:endParaRPr lang="en-US" altLang="zh-CN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lvl="1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Aperiodic CSI-RS for beam management </a:t>
            </a:r>
            <a:r>
              <a:rPr lang="en-US" altLang="zh-CN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any reported </a:t>
            </a:r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values </a:t>
            </a:r>
            <a:r>
              <a:rPr lang="en-US" altLang="zh-CN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 </a:t>
            </a:r>
            <a:r>
              <a:rPr lang="en-GB" altLang="zh-CN" sz="1400" i="1" dirty="0" err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beamSwitchTiming</a:t>
            </a:r>
            <a:r>
              <a:rPr lang="en-US" altLang="zh-CN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 </a:t>
            </a:r>
            <a:endParaRPr lang="en-US" altLang="zh-CN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altLang="zh-CN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726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76724" y="455454"/>
            <a:ext cx="2294539" cy="5627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Possible Solutions</a:t>
            </a:r>
            <a:endParaRPr lang="en-US" altLang="zh-CN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624324" y="1170637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lvl="1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endParaRPr lang="en-US" altLang="zh-CN" sz="9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776724" y="1323037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Two possible solutions that can address above concerns are listed for further discussion in RAN1 #98 in Prague:</a:t>
            </a:r>
            <a:endParaRPr lang="en-US" altLang="zh-CN" sz="16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lvl="1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main difference between Solution1</a:t>
            </a:r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 Solution2 is   </a:t>
            </a:r>
          </a:p>
          <a:p>
            <a:pPr marL="857250" lvl="2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Solution1: UEs reporting 224 or 336 follow the behavior of </a:t>
            </a:r>
            <a:r>
              <a:rPr lang="en-US" altLang="zh-CN" sz="125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UEs reporting </a:t>
            </a:r>
            <a:r>
              <a:rPr lang="en-US" altLang="zh-CN" sz="12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 of the values of {14</a:t>
            </a:r>
            <a:r>
              <a:rPr lang="en-US" altLang="zh-CN" sz="125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28, </a:t>
            </a:r>
            <a:r>
              <a:rPr lang="en-US" altLang="zh-CN" sz="12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48};</a:t>
            </a:r>
          </a:p>
          <a:p>
            <a:pPr marL="857250" lvl="2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Solution2: 48 is used as the beam switching threshold for UEs reporting 224 or 336;</a:t>
            </a:r>
            <a:endParaRPr lang="en-US" altLang="zh-CN" sz="125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4755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24324" y="415133"/>
            <a:ext cx="6986779" cy="562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Potential Solution1:</a:t>
            </a:r>
            <a:endParaRPr lang="en-US" altLang="zh-CN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624324" y="1170637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lvl="1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endParaRPr lang="en-US" altLang="zh-CN" sz="9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512775" y="1170637"/>
            <a:ext cx="8512629" cy="39021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Spec impact on section 5.2.1.5.1 in TS 38.214</a:t>
            </a:r>
            <a:endParaRPr lang="en-GB" altLang="zh-CN" dirty="0" smtClean="0"/>
          </a:p>
          <a:p>
            <a:pPr marL="514350" lvl="1" indent="-1714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altLang="zh-CN" sz="1200" dirty="0" smtClean="0"/>
              <a:t>If the scheduling offset between the last symbol of the PDCCH carrying the triggering DCI and the first symbol of the aperiodic CSI-RS resources in a </a:t>
            </a:r>
            <a:r>
              <a:rPr lang="en-GB" altLang="zh-CN" sz="1200" i="1" dirty="0" smtClean="0"/>
              <a:t>NZP-CSI-RS-</a:t>
            </a:r>
            <a:r>
              <a:rPr lang="en-GB" altLang="zh-CN" sz="1200" i="1" dirty="0" err="1" smtClean="0"/>
              <a:t>ResourceSet</a:t>
            </a:r>
            <a:r>
              <a:rPr lang="en-GB" altLang="zh-CN" sz="1200" dirty="0" smtClean="0"/>
              <a:t> configured without higher layer parameter </a:t>
            </a:r>
            <a:r>
              <a:rPr lang="en-GB" altLang="zh-CN" sz="1200" i="1" dirty="0" err="1" smtClean="0"/>
              <a:t>trs</a:t>
            </a:r>
            <a:r>
              <a:rPr lang="en-GB" altLang="zh-CN" sz="1200" i="1" dirty="0" smtClean="0"/>
              <a:t>-Info</a:t>
            </a:r>
            <a:r>
              <a:rPr lang="en-GB" altLang="zh-CN" sz="1200" dirty="0" smtClean="0"/>
              <a:t> </a:t>
            </a:r>
            <a:r>
              <a:rPr lang="en-GB" altLang="zh-CN" sz="1200" strike="sngStrike" dirty="0" smtClean="0">
                <a:solidFill>
                  <a:srgbClr val="FF0000"/>
                </a:solidFill>
              </a:rPr>
              <a:t>and without the higher layer parameter </a:t>
            </a:r>
            <a:r>
              <a:rPr lang="en-GB" altLang="zh-CN" sz="1200" i="1" strike="sngStrike" dirty="0" smtClean="0">
                <a:solidFill>
                  <a:srgbClr val="FF0000"/>
                </a:solidFill>
              </a:rPr>
              <a:t>repetition</a:t>
            </a:r>
            <a:r>
              <a:rPr lang="en-GB" altLang="zh-CN" sz="1200" strike="sngStrike" dirty="0" smtClean="0">
                <a:solidFill>
                  <a:srgbClr val="FF0000"/>
                </a:solidFill>
              </a:rPr>
              <a:t> </a:t>
            </a:r>
            <a:r>
              <a:rPr lang="en-GB" altLang="zh-CN" sz="1200" dirty="0" smtClean="0"/>
              <a:t>is smaller than the UE reported threshold </a:t>
            </a:r>
            <a:r>
              <a:rPr lang="en-GB" altLang="zh-CN" sz="1200" i="1" dirty="0" err="1" smtClean="0"/>
              <a:t>beamSwitchTiming</a:t>
            </a:r>
            <a:r>
              <a:rPr lang="en-GB" altLang="zh-CN" sz="1200" i="1" dirty="0" smtClean="0"/>
              <a:t>, </a:t>
            </a:r>
            <a:r>
              <a:rPr lang="en-GB" altLang="zh-CN" sz="1200" dirty="0" smtClean="0"/>
              <a:t>as defined in [13, TS 38.306]</a:t>
            </a:r>
            <a:r>
              <a:rPr lang="en-GB" altLang="zh-CN" sz="1200" dirty="0"/>
              <a:t>, </a:t>
            </a:r>
            <a:r>
              <a:rPr lang="en-GB" altLang="zh-CN" sz="1200" strike="sngStrike" dirty="0" smtClean="0">
                <a:solidFill>
                  <a:srgbClr val="FF0000"/>
                </a:solidFill>
              </a:rPr>
              <a:t>when the reported value is one of the values of {14, 28, 48}.</a:t>
            </a:r>
            <a:endParaRPr lang="en-GB" altLang="zh-CN" sz="1200" dirty="0" smtClean="0">
              <a:solidFill>
                <a:srgbClr val="FF0000"/>
              </a:solidFill>
            </a:endParaRPr>
          </a:p>
          <a:p>
            <a:pPr marL="857250" lvl="2" indent="-1714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x-none" altLang="zh-CN" sz="1200" dirty="0" smtClean="0"/>
              <a:t>if </a:t>
            </a:r>
            <a:r>
              <a:rPr lang="x-none" altLang="zh-CN" sz="1200" dirty="0"/>
              <a:t>there is any other DL signal with an indicated TCI state in the same symbols as the CSI-RS, the UE applies the QCL assumption of the other DL signal also when receiving the aperiodic CSI-RS. The other DL signal refers to PDSCH scheduled with offset larger than or equal to the threshold timeDurationForQCL, as defined in [13, TS 38.306], aperiodic CSI-RS scheduled with offset larger than or equal to the UE reported threshold beamSwitchTiming </a:t>
            </a:r>
            <a:r>
              <a:rPr lang="x-none" altLang="zh-CN" sz="1200" strike="sngStrike" dirty="0">
                <a:solidFill>
                  <a:srgbClr val="FF0000"/>
                </a:solidFill>
              </a:rPr>
              <a:t>when the reported value is one of the values {14,28,48}</a:t>
            </a:r>
            <a:r>
              <a:rPr lang="x-none" altLang="zh-CN" sz="1200" dirty="0"/>
              <a:t>, periodic CSI-RS, semi-persistent CSI-RS</a:t>
            </a:r>
            <a:r>
              <a:rPr lang="en-US" altLang="zh-CN" sz="1200" dirty="0" smtClean="0"/>
              <a:t>;</a:t>
            </a:r>
            <a:endParaRPr lang="en-US" altLang="zh-CN" sz="1200" dirty="0"/>
          </a:p>
          <a:p>
            <a:pPr marL="857250" lvl="2" indent="-1714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x-none" altLang="zh-CN" sz="1200" dirty="0"/>
              <a:t>else, when receiving the aperiodic CSI-RS, the UE applies the QCL assumption used for the CORESET associated with a monitored search space with the lowest CORESET-ID in the latest slot in which one or more CORESETs within the active BWP of the serving cell are monitored</a:t>
            </a:r>
            <a:r>
              <a:rPr lang="en-GB" altLang="zh-CN" sz="1200" dirty="0"/>
              <a:t>.</a:t>
            </a:r>
          </a:p>
          <a:p>
            <a:pPr marL="514350" lvl="1" indent="-1714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altLang="zh-CN" sz="1200" dirty="0"/>
              <a:t>If the scheduling offset between the last symbol of the PDCCH carrying the triggering DCI and the first symbol of the aperiodic CSI-RS resources is equal to or greater than the UE reported threshold </a:t>
            </a:r>
            <a:r>
              <a:rPr lang="en-GB" altLang="zh-CN" sz="1200" i="1" dirty="0" err="1"/>
              <a:t>beamSwitchTiming</a:t>
            </a:r>
            <a:r>
              <a:rPr lang="en-GB" altLang="zh-CN" sz="1200" dirty="0"/>
              <a:t> </a:t>
            </a:r>
            <a:r>
              <a:rPr lang="en-GB" altLang="zh-CN" sz="1200" strike="sngStrike" dirty="0">
                <a:solidFill>
                  <a:srgbClr val="FF0000"/>
                </a:solidFill>
              </a:rPr>
              <a:t>when the reported value is one of the values of {14,28,48}</a:t>
            </a:r>
            <a:r>
              <a:rPr lang="en-GB" altLang="zh-CN" sz="1200" dirty="0"/>
              <a:t>, the UE is expected to apply the QCL assumptions in the indicated TCI states for the aperiodic CSI-RS resources in the CSI triggering state indicated by the CSI trigger field in DCI</a:t>
            </a:r>
            <a:r>
              <a:rPr lang="en-GB" altLang="zh-CN" sz="1200" dirty="0" smtClean="0"/>
              <a:t>.</a:t>
            </a:r>
            <a:r>
              <a:rPr lang="en-GB" altLang="zh-CN" sz="1200" dirty="0">
                <a:solidFill>
                  <a:srgbClr val="FF0000"/>
                </a:solidFill>
              </a:rPr>
              <a:t> </a:t>
            </a:r>
            <a:endParaRPr lang="en-GB" altLang="zh-CN" sz="1200" dirty="0" smtClean="0"/>
          </a:p>
        </p:txBody>
      </p:sp>
    </p:spTree>
    <p:extLst>
      <p:ext uri="{BB962C8B-B14F-4D97-AF65-F5344CB8AC3E}">
        <p14:creationId xmlns:p14="http://schemas.microsoft.com/office/powerpoint/2010/main" val="2058330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7449" y="380874"/>
            <a:ext cx="6182982" cy="562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Potential </a:t>
            </a:r>
            <a:r>
              <a:rPr lang="en-US" altLang="zh-CN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Solution2:</a:t>
            </a:r>
            <a:endParaRPr lang="en-US" altLang="zh-CN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617449" y="1184387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lvl="1" indent="-171450" algn="l">
              <a:lnSpc>
                <a:spcPct val="170000"/>
              </a:lnSpc>
              <a:buFont typeface="Arial" panose="020B0604020202020204" pitchFamily="34" charset="0"/>
              <a:buChar char="•"/>
            </a:pPr>
            <a:endParaRPr lang="en-US" altLang="zh-CN" sz="9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519050" y="1158854"/>
            <a:ext cx="8512629" cy="39021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1" indent="-171450" algn="l">
              <a:lnSpc>
                <a:spcPct val="10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en-US" altLang="zh-CN" sz="18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Spec impact on section 5.2.1.5.1 in TS 38.214</a:t>
            </a:r>
            <a:endParaRPr lang="en-GB" altLang="zh-CN" sz="18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514350" lvl="1" indent="-1714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altLang="zh-CN" sz="1200" dirty="0"/>
              <a:t>If the scheduling offset between the last symbol of the PDCCH carrying the triggering DCI and the first symbol of the aperiodic CSI-RS resources in a </a:t>
            </a:r>
            <a:r>
              <a:rPr lang="en-GB" altLang="zh-CN" sz="1200" i="1" dirty="0"/>
              <a:t>NZP-CSI-RS-</a:t>
            </a:r>
            <a:r>
              <a:rPr lang="en-GB" altLang="zh-CN" sz="1200" i="1" dirty="0" err="1"/>
              <a:t>ResourceSet</a:t>
            </a:r>
            <a:r>
              <a:rPr lang="en-GB" altLang="zh-CN" sz="1200" dirty="0"/>
              <a:t> configured without higher layer parameter </a:t>
            </a:r>
            <a:r>
              <a:rPr lang="en-GB" altLang="zh-CN" sz="1200" i="1" dirty="0" err="1"/>
              <a:t>trs</a:t>
            </a:r>
            <a:r>
              <a:rPr lang="en-GB" altLang="zh-CN" sz="1200" i="1" dirty="0"/>
              <a:t>-Info</a:t>
            </a:r>
            <a:r>
              <a:rPr lang="en-GB" altLang="zh-CN" sz="1200" dirty="0"/>
              <a:t> </a:t>
            </a:r>
            <a:r>
              <a:rPr lang="en-GB" altLang="zh-CN" sz="1200" strike="sngStrike" dirty="0">
                <a:solidFill>
                  <a:srgbClr val="FF0000"/>
                </a:solidFill>
              </a:rPr>
              <a:t>and without the higher layer parameter </a:t>
            </a:r>
            <a:r>
              <a:rPr lang="en-GB" altLang="zh-CN" sz="1200" i="1" strike="sngStrike" dirty="0">
                <a:solidFill>
                  <a:srgbClr val="FF0000"/>
                </a:solidFill>
              </a:rPr>
              <a:t>repetition</a:t>
            </a:r>
            <a:r>
              <a:rPr lang="en-GB" altLang="zh-CN" sz="1200" dirty="0"/>
              <a:t> is smaller than </a:t>
            </a:r>
            <a:r>
              <a:rPr lang="en-GB" altLang="zh-CN" sz="1200" dirty="0">
                <a:solidFill>
                  <a:srgbClr val="FF0000"/>
                </a:solidFill>
              </a:rPr>
              <a:t>the minimum value between 48 and </a:t>
            </a:r>
            <a:r>
              <a:rPr lang="en-GB" altLang="zh-CN" sz="1200" dirty="0"/>
              <a:t>the UE reported threshold </a:t>
            </a:r>
            <a:r>
              <a:rPr lang="en-GB" altLang="zh-CN" sz="1200" i="1" dirty="0" err="1"/>
              <a:t>beamSwitchTiming</a:t>
            </a:r>
            <a:r>
              <a:rPr lang="en-GB" altLang="zh-CN" sz="1200" i="1" dirty="0"/>
              <a:t>, </a:t>
            </a:r>
            <a:r>
              <a:rPr lang="en-GB" altLang="zh-CN" sz="1200" dirty="0"/>
              <a:t>as defined in [13, TS 38.306]</a:t>
            </a:r>
            <a:r>
              <a:rPr lang="en-GB" altLang="zh-CN" sz="1200" dirty="0">
                <a:solidFill>
                  <a:srgbClr val="FF0000"/>
                </a:solidFill>
              </a:rPr>
              <a:t>.</a:t>
            </a:r>
            <a:r>
              <a:rPr lang="en-GB" altLang="zh-CN" sz="1200" dirty="0"/>
              <a:t> </a:t>
            </a:r>
            <a:r>
              <a:rPr lang="en-GB" altLang="zh-CN" sz="1200" strike="sngStrike" dirty="0">
                <a:solidFill>
                  <a:srgbClr val="FF0000"/>
                </a:solidFill>
              </a:rPr>
              <a:t>, when the reported value is one of the values of {14, 28, 48}.</a:t>
            </a:r>
            <a:r>
              <a:rPr lang="en-GB" altLang="zh-CN" sz="1200" dirty="0"/>
              <a:t> </a:t>
            </a:r>
            <a:endParaRPr lang="en-GB" altLang="zh-CN" sz="1200" dirty="0">
              <a:solidFill>
                <a:srgbClr val="FF0000"/>
              </a:solidFill>
            </a:endParaRPr>
          </a:p>
          <a:p>
            <a:pPr marL="857250" lvl="2" indent="-1714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x-none" altLang="zh-CN" sz="1200" dirty="0"/>
              <a:t>if there is any other DL signal with an indicated TCI state in the same symbols as the CSI-RS, the UE applies the QCL assumption of the other DL signal also when receiving the aperiodic CSI-RS. The other DL signal refers to PDSCH scheduled with offset larger than or equal to the threshold timeDurationForQCL, as defined in [13, TS 38.306], aperiodic CSI-RS scheduled with offset larger than or equal to</a:t>
            </a:r>
            <a:r>
              <a:rPr lang="en-US" altLang="zh-CN" sz="1200" dirty="0"/>
              <a:t> </a:t>
            </a:r>
            <a:r>
              <a:rPr lang="en-US" altLang="zh-CN" sz="1200" dirty="0">
                <a:solidFill>
                  <a:srgbClr val="FF0000"/>
                </a:solidFill>
              </a:rPr>
              <a:t>the minimum value between 48 and</a:t>
            </a:r>
            <a:r>
              <a:rPr lang="x-none" altLang="zh-CN" sz="1200" dirty="0">
                <a:solidFill>
                  <a:srgbClr val="FF0000"/>
                </a:solidFill>
              </a:rPr>
              <a:t> </a:t>
            </a:r>
            <a:r>
              <a:rPr lang="x-none" altLang="zh-CN" sz="1200" dirty="0"/>
              <a:t>the UE reported threshold </a:t>
            </a:r>
            <a:r>
              <a:rPr lang="x-none" altLang="zh-CN" sz="1200" i="1" dirty="0"/>
              <a:t>beamSwitchTiming</a:t>
            </a:r>
            <a:r>
              <a:rPr lang="x-none" altLang="zh-CN" sz="1200" dirty="0"/>
              <a:t> </a:t>
            </a:r>
            <a:r>
              <a:rPr lang="x-none" altLang="zh-CN" sz="1200" strike="sngStrike" dirty="0">
                <a:solidFill>
                  <a:srgbClr val="FF0000"/>
                </a:solidFill>
              </a:rPr>
              <a:t>when the reported value is one of the values {14,28,48}</a:t>
            </a:r>
            <a:r>
              <a:rPr lang="x-none" altLang="zh-CN" sz="1200" dirty="0"/>
              <a:t>, periodic CSI-RS, semi-persistent CSI-RS</a:t>
            </a:r>
            <a:r>
              <a:rPr lang="en-US" altLang="zh-CN" sz="1200" dirty="0"/>
              <a:t>;</a:t>
            </a:r>
          </a:p>
          <a:p>
            <a:pPr marL="857250" lvl="2" indent="-1714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x-none" altLang="zh-CN" sz="1200" dirty="0"/>
              <a:t>else, when receiving the aperiodic CSI-RS, the UE applies the QCL assumption used for the CORESET associated with a monitored search space with the lowest CORESET-ID in the latest slot in which one or more CORESETs within the active BWP of the serving cell are monitored</a:t>
            </a:r>
            <a:r>
              <a:rPr lang="en-GB" altLang="zh-CN" sz="1100" dirty="0"/>
              <a:t>.</a:t>
            </a:r>
            <a:endParaRPr lang="en-GB" altLang="zh-CN" sz="1200" dirty="0"/>
          </a:p>
          <a:p>
            <a:pPr marL="514350" lvl="1" indent="-1714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altLang="zh-CN" sz="1200" dirty="0"/>
              <a:t>If the scheduling offset between the last symbol of the PDCCH carrying the triggering DCI and the first symbol of the aperiodic CSI-RS resources is equal to or greater than the </a:t>
            </a:r>
            <a:r>
              <a:rPr lang="en-GB" altLang="zh-CN" sz="1200" dirty="0">
                <a:solidFill>
                  <a:srgbClr val="FF0000"/>
                </a:solidFill>
              </a:rPr>
              <a:t>minimum value between 48 and the </a:t>
            </a:r>
            <a:r>
              <a:rPr lang="en-GB" altLang="zh-CN" sz="1200" dirty="0"/>
              <a:t>UE reported threshold </a:t>
            </a:r>
            <a:r>
              <a:rPr lang="en-GB" altLang="zh-CN" sz="1200" i="1" dirty="0" err="1"/>
              <a:t>beamSwitchTiming</a:t>
            </a:r>
            <a:r>
              <a:rPr lang="en-GB" altLang="zh-CN" sz="1200" dirty="0"/>
              <a:t> </a:t>
            </a:r>
            <a:r>
              <a:rPr lang="en-GB" altLang="zh-CN" sz="1200" strike="sngStrike" dirty="0">
                <a:solidFill>
                  <a:srgbClr val="FF0000"/>
                </a:solidFill>
              </a:rPr>
              <a:t>when the reported value is one of the values of {14,28,48}</a:t>
            </a:r>
            <a:r>
              <a:rPr lang="en-GB" altLang="zh-CN" sz="1200" dirty="0"/>
              <a:t>, the UE is expected to apply the QCL assumptions in the indicated TCI states for the aperiodic CSI-RS resources in the CSI triggering state indicated by the CSI trigger field in DCI.</a:t>
            </a:r>
          </a:p>
        </p:txBody>
      </p:sp>
    </p:spTree>
    <p:extLst>
      <p:ext uri="{BB962C8B-B14F-4D97-AF65-F5344CB8AC3E}">
        <p14:creationId xmlns:p14="http://schemas.microsoft.com/office/powerpoint/2010/main" val="3212770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1050" b="1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6201</TotalTime>
  <Words>976</Words>
  <Application>Microsoft Office PowerPoint</Application>
  <PresentationFormat>全屏显示(16:9)</PresentationFormat>
  <Paragraphs>39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Helvetica Light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BBK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杨敏立</dc:creator>
  <cp:lastModifiedBy>TAMRAKAR RAKESH</cp:lastModifiedBy>
  <cp:revision>339</cp:revision>
  <dcterms:created xsi:type="dcterms:W3CDTF">2017-12-19T02:32:52Z</dcterms:created>
  <dcterms:modified xsi:type="dcterms:W3CDTF">2019-08-23T10:18:08Z</dcterms:modified>
</cp:coreProperties>
</file>