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9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80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74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456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43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7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16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40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265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21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312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50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92D61-FEF6-4070-ABB5-2E5DB8E29892}" type="datetimeFigureOut">
              <a:rPr lang="ko-KR" altLang="en-US" smtClean="0"/>
              <a:t>2019-08-16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59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93107" y="1609472"/>
            <a:ext cx="11297540" cy="2387600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Calibri" panose="020F0502020204030204" pitchFamily="34" charset="0"/>
              </a:rPr>
              <a:t>Other issues on </a:t>
            </a:r>
            <a:r>
              <a:rPr lang="en-US" altLang="ko-KR" sz="4400" dirty="0" smtClean="0">
                <a:latin typeface="Calibri" panose="020F0502020204030204" pitchFamily="34" charset="0"/>
              </a:rPr>
              <a:t>Multi-TRP / panel transmission</a:t>
            </a:r>
            <a:r>
              <a:rPr lang="en-US" altLang="ko-KR" sz="4000" dirty="0" smtClean="0">
                <a:latin typeface="Calibri" panose="020F0502020204030204" pitchFamily="34" charset="0"/>
              </a:rPr>
              <a:t/>
            </a:r>
            <a:br>
              <a:rPr lang="en-US" altLang="ko-KR" sz="4000" dirty="0" smtClean="0">
                <a:latin typeface="Calibri" panose="020F0502020204030204" pitchFamily="34" charset="0"/>
              </a:rPr>
            </a:br>
            <a:r>
              <a:rPr lang="en-US" altLang="ko-KR" sz="2800" dirty="0">
                <a:latin typeface="Calibri" panose="020F0502020204030204" pitchFamily="34" charset="0"/>
              </a:rPr>
              <a:t/>
            </a:r>
            <a:br>
              <a:rPr lang="en-US" altLang="ko-KR" sz="2800" dirty="0">
                <a:latin typeface="Calibri" panose="020F0502020204030204" pitchFamily="34" charset="0"/>
              </a:rPr>
            </a:br>
            <a:r>
              <a:rPr lang="en-US" altLang="ko-KR" sz="2500" dirty="0" smtClean="0">
                <a:latin typeface="Calibri" panose="020F0502020204030204" pitchFamily="34" charset="0"/>
              </a:rPr>
              <a:t>“Alignment </a:t>
            </a:r>
            <a:r>
              <a:rPr lang="en-US" altLang="ko-KR" sz="2500" dirty="0" smtClean="0">
                <a:latin typeface="Calibri" panose="020F0502020204030204" pitchFamily="34" charset="0"/>
              </a:rPr>
              <a:t>of TBS and </a:t>
            </a:r>
            <a:r>
              <a:rPr lang="en-US" altLang="ko-KR" sz="2500" dirty="0" smtClean="0">
                <a:latin typeface="Calibri" panose="020F0502020204030204" pitchFamily="34" charset="0"/>
              </a:rPr>
              <a:t>LDPC </a:t>
            </a:r>
            <a:r>
              <a:rPr lang="en-US" altLang="ko-KR" sz="2500" dirty="0" smtClean="0">
                <a:latin typeface="Calibri" panose="020F0502020204030204" pitchFamily="34" charset="0"/>
              </a:rPr>
              <a:t>BG for URLLC </a:t>
            </a:r>
            <a:r>
              <a:rPr lang="en-US" altLang="ko-KR" sz="2500" dirty="0" smtClean="0">
                <a:latin typeface="Calibri" panose="020F0502020204030204" pitchFamily="34" charset="0"/>
              </a:rPr>
              <a:t>NC-JT”</a:t>
            </a:r>
            <a:endParaRPr lang="ko-KR" altLang="en-US" sz="2500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593355"/>
            <a:ext cx="9144000" cy="1655762"/>
          </a:xfrm>
        </p:spPr>
        <p:txBody>
          <a:bodyPr anchor="ctr">
            <a:normAutofit/>
          </a:bodyPr>
          <a:lstStyle/>
          <a:p>
            <a:r>
              <a:rPr lang="en-US" altLang="ko-KR" sz="3200" dirty="0" smtClean="0">
                <a:latin typeface="Calibri" panose="020F0502020204030204" pitchFamily="34" charset="0"/>
              </a:rPr>
              <a:t>Samsung</a:t>
            </a:r>
            <a:endParaRPr lang="ko-KR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94355" y="0"/>
            <a:ext cx="255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R1-1908504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0"/>
            <a:ext cx="39709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3GPP TSG RAN WG1 Meeting #</a:t>
            </a:r>
            <a:r>
              <a:rPr lang="en-US" altLang="ko-KR" dirty="0" smtClean="0"/>
              <a:t>98</a:t>
            </a:r>
          </a:p>
          <a:p>
            <a:r>
              <a:rPr lang="en-US" altLang="ko-KR" dirty="0" smtClean="0"/>
              <a:t>Prague, CZ, August 26th–30th</a:t>
            </a:r>
            <a:r>
              <a:rPr lang="en-US" altLang="ko-KR" dirty="0"/>
              <a:t>, </a:t>
            </a:r>
            <a:r>
              <a:rPr lang="en-US" altLang="ko-KR" dirty="0" smtClean="0"/>
              <a:t>2019</a:t>
            </a:r>
          </a:p>
          <a:p>
            <a:endParaRPr lang="en-US" altLang="ko-KR" dirty="0"/>
          </a:p>
          <a:p>
            <a:r>
              <a:rPr lang="en-US" altLang="ko-KR" dirty="0" smtClean="0"/>
              <a:t>Agenda item: 7.2.8.5</a:t>
            </a:r>
          </a:p>
        </p:txBody>
      </p:sp>
    </p:spTree>
    <p:extLst>
      <p:ext uri="{BB962C8B-B14F-4D97-AF65-F5344CB8AC3E}">
        <p14:creationId xmlns:p14="http://schemas.microsoft.com/office/powerpoint/2010/main" val="317492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(1/3)</a:t>
            </a:r>
            <a:endParaRPr lang="ko-KR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</p:spPr>
            <p:txBody>
              <a:bodyPr/>
              <a:lstStyle/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TBS determination of UE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When UE receives a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codeword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, it determines the TB size from</a:t>
                </a: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The number of REs,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Code rate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R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and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Number of layers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LDPC base graph (BG) determination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From the code rate and the determined TB size, BG is determined </a:t>
                </a:r>
                <a:r>
                  <a:rPr lang="en-US" altLang="ko-KR" sz="1600" smtClean="0">
                    <a:latin typeface="Calibri" panose="020F0502020204030204" pitchFamily="34" charset="0"/>
                  </a:rPr>
                  <a:t>as follows.</a:t>
                </a:r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266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  <a:blipFill>
                <a:blip r:embed="rId3"/>
                <a:stretch>
                  <a:fillRect l="-315" t="-104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88649" y="3137987"/>
            <a:ext cx="1949558" cy="31968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600719" y="3043983"/>
            <a:ext cx="555477" cy="4857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737594" y="3457672"/>
            <a:ext cx="0" cy="40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737594" y="3862991"/>
            <a:ext cx="2264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51203"/>
              </p:ext>
            </p:extLst>
          </p:nvPr>
        </p:nvGraphicFramePr>
        <p:xfrm>
          <a:off x="5002230" y="3556189"/>
          <a:ext cx="2412582" cy="613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수식" r:id="rId5" imgW="1638300" imgH="419100" progId="Equation.3">
                  <p:embed/>
                </p:oleObj>
              </mc:Choice>
              <mc:Fallback>
                <p:oleObj name="수식" r:id="rId5" imgW="1638300" imgH="419100" progId="Equation.3">
                  <p:embed/>
                  <p:pic>
                    <p:nvPicPr>
                      <p:cNvPr id="18" name="개체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2230" y="3556189"/>
                        <a:ext cx="2412582" cy="6136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35800" y="3934665"/>
            <a:ext cx="11024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Quantization</a:t>
            </a:r>
          </a:p>
          <a:p>
            <a:r>
              <a:rPr lang="en-US" altLang="ko-KR" sz="1050" dirty="0" smtClean="0"/>
              <a:t>(to get proper granularity)</a:t>
            </a:r>
            <a:endParaRPr lang="ko-KR" altLang="en-US" sz="1050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6200" y="1968332"/>
            <a:ext cx="3208254" cy="2831009"/>
          </a:xfrm>
          <a:prstGeom prst="rect">
            <a:avLst/>
          </a:prstGeom>
        </p:spPr>
      </p:pic>
      <p:cxnSp>
        <p:nvCxnSpPr>
          <p:cNvPr id="12" name="직선 화살표 연결선 11"/>
          <p:cNvCxnSpPr>
            <a:stCxn id="9" idx="3"/>
          </p:cNvCxnSpPr>
          <p:nvPr/>
        </p:nvCxnSpPr>
        <p:spPr>
          <a:xfrm>
            <a:off x="7414812" y="3862991"/>
            <a:ext cx="13613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dirty="0" smtClean="0"/>
                  <a:t>Find the closest value </a:t>
                </a:r>
              </a:p>
              <a:p>
                <a:r>
                  <a:rPr lang="en-US" altLang="ko-KR" sz="1050" dirty="0" smtClean="0"/>
                  <a:t>not smaller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altLang="ko-KR" sz="105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ko-KR" altLang="en-US" sz="105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497" y="2600149"/>
            <a:ext cx="2371086" cy="196784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35326" y="2755232"/>
            <a:ext cx="1273324" cy="15109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1908650" y="3072557"/>
            <a:ext cx="1692069" cy="1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4278640" y="3054966"/>
            <a:ext cx="192634" cy="48572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5893" y="5459971"/>
            <a:ext cx="5451911" cy="135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(2/3)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in HARQ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In HARQ, BG and TBS </a:t>
            </a:r>
            <a:r>
              <a:rPr lang="en-US" altLang="ko-KR" sz="1600" b="1" u="sng" dirty="0" smtClean="0">
                <a:solidFill>
                  <a:srgbClr val="FF0000">
                    <a:alpha val="99000"/>
                  </a:srgbClr>
                </a:solidFill>
                <a:latin typeface="Calibri" panose="020F0502020204030204" pitchFamily="34" charset="0"/>
              </a:rPr>
              <a:t>should be the same </a:t>
            </a:r>
            <a:r>
              <a:rPr lang="en-US" altLang="ko-KR" sz="1600" dirty="0" smtClean="0">
                <a:latin typeface="Calibri" panose="020F0502020204030204" pitchFamily="34" charset="0"/>
              </a:rPr>
              <a:t>for the initial- and re-transmission.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In TS 38.212 section 7.2.2</a:t>
            </a:r>
            <a:r>
              <a:rPr lang="en-US" altLang="ko-KR" sz="1600" dirty="0">
                <a:latin typeface="Calibri" panose="020F0502020204030204" pitchFamily="34" charset="0"/>
              </a:rPr>
              <a:t>,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For retransmission, MCS indices 29-31 are used in MCS table 1 and 3, indices 28-31 are used in MCS table 2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Those MCSs indicate modulation order only.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Target code rate information is not needed since the UE already knows the TBS.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993" y="3558888"/>
            <a:ext cx="2371086" cy="196784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4465993" y="5218507"/>
            <a:ext cx="2371086" cy="3082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007989" y="5733143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35" name="직선 연결선 34"/>
          <p:cNvCxnSpPr/>
          <p:nvPr/>
        </p:nvCxnSpPr>
        <p:spPr>
          <a:xfrm>
            <a:off x="1190547" y="6553021"/>
            <a:ext cx="114141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50939" y="5359815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Encoded LDPC CW</a:t>
            </a:r>
            <a:endParaRPr lang="ko-KR" altLang="en-US" sz="1400" dirty="0"/>
          </a:p>
        </p:txBody>
      </p:sp>
      <p:sp>
        <p:nvSpPr>
          <p:cNvPr id="37" name="직사각형 36"/>
          <p:cNvSpPr/>
          <p:nvPr/>
        </p:nvSpPr>
        <p:spPr>
          <a:xfrm>
            <a:off x="1036564" y="5771243"/>
            <a:ext cx="1114425" cy="39629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Systematic bit (TB+CRC)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219247" y="5770878"/>
            <a:ext cx="2532067" cy="39629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Parity bit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0414" y="6270680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Initial </a:t>
            </a:r>
            <a:r>
              <a:rPr lang="en-US" altLang="ko-KR" sz="1000" dirty="0" err="1" smtClean="0"/>
              <a:t>Tx</a:t>
            </a:r>
            <a:endParaRPr lang="ko-KR" altLang="en-US" sz="1000" dirty="0"/>
          </a:p>
        </p:txBody>
      </p:sp>
      <p:cxnSp>
        <p:nvCxnSpPr>
          <p:cNvPr id="40" name="직선 연결선 39"/>
          <p:cNvCxnSpPr/>
          <p:nvPr/>
        </p:nvCxnSpPr>
        <p:spPr>
          <a:xfrm>
            <a:off x="1922377" y="6748806"/>
            <a:ext cx="181928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37530" y="6463398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1</a:t>
            </a:r>
            <a:r>
              <a:rPr lang="en-US" altLang="ko-KR" sz="1000" baseline="30000" dirty="0" smtClean="0"/>
              <a:t>st</a:t>
            </a:r>
            <a:r>
              <a:rPr lang="en-US" altLang="ko-KR" sz="1000" dirty="0" smtClean="0"/>
              <a:t> </a:t>
            </a:r>
            <a:r>
              <a:rPr lang="en-US" altLang="ko-KR" sz="1000" dirty="0" err="1" smtClean="0"/>
              <a:t>ReTx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511373" y="5784357"/>
            <a:ext cx="3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Tx</a:t>
            </a:r>
            <a:endParaRPr lang="ko-KR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70589" y="5661077"/>
            <a:ext cx="48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Rx</a:t>
            </a:r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7065889" y="5615697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7408789" y="5665840"/>
            <a:ext cx="1114425" cy="39629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Initial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8048022" y="5661077"/>
            <a:ext cx="1837267" cy="39629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1</a:t>
            </a:r>
            <a:r>
              <a:rPr lang="en-US" altLang="ko-KR" sz="1050" baseline="30000" dirty="0" smtClean="0">
                <a:solidFill>
                  <a:schemeClr val="tx1"/>
                </a:solidFill>
              </a:rPr>
              <a:t>st</a:t>
            </a:r>
            <a:r>
              <a:rPr lang="en-US" altLang="ko-KR" sz="1050" dirty="0" smtClean="0">
                <a:solidFill>
                  <a:schemeClr val="tx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ReTx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271" y="1436612"/>
            <a:ext cx="6123147" cy="135420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3958553" y="1962349"/>
            <a:ext cx="4925387" cy="491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5025354" y="1735006"/>
            <a:ext cx="1618728" cy="1525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9493325" y="1962349"/>
            <a:ext cx="224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0070C0"/>
                </a:solidFill>
              </a:rPr>
              <a:t>Same LDPC BG ensured for initial and re-transmission</a:t>
            </a:r>
            <a:endParaRPr lang="ko-KR" altLang="en-US" sz="1200" b="1" dirty="0">
              <a:solidFill>
                <a:srgbClr val="0070C0"/>
              </a:solidFill>
            </a:endParaRPr>
          </a:p>
        </p:txBody>
      </p:sp>
      <p:cxnSp>
        <p:nvCxnSpPr>
          <p:cNvPr id="49" name="직선 연결선 48"/>
          <p:cNvCxnSpPr/>
          <p:nvPr/>
        </p:nvCxnSpPr>
        <p:spPr>
          <a:xfrm>
            <a:off x="8883940" y="2173547"/>
            <a:ext cx="609385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231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(3/3)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39224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for URLLC NC-JT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For scheme 3 and 4, it is agreed to have the same TBS and LDPC BG across repetition.</a:t>
            </a:r>
          </a:p>
          <a:p>
            <a:pPr lvl="1"/>
            <a:r>
              <a:rPr lang="en-US" altLang="ko-K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The same principle should be applied for scheme 2b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In scheme 2b, multiple TRPs repeatedly transmit the same TB in different frequency domain,</a:t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possibly with </a:t>
            </a:r>
            <a:r>
              <a:rPr lang="en-US" altLang="ko-KR" sz="1600" u="sng" dirty="0" smtClean="0">
                <a:latin typeface="Calibri" panose="020F0502020204030204" pitchFamily="34" charset="0"/>
              </a:rPr>
              <a:t>different rate matching </a:t>
            </a:r>
            <a:r>
              <a:rPr lang="en-US" altLang="ko-KR" sz="1600" u="sng" dirty="0">
                <a:latin typeface="Calibri" panose="020F0502020204030204" pitchFamily="34" charset="0"/>
              </a:rPr>
              <a:t>pattern, # of </a:t>
            </a:r>
            <a:r>
              <a:rPr lang="en-US" altLang="ko-KR" sz="1600" u="sng" dirty="0" smtClean="0">
                <a:latin typeface="Calibri" panose="020F0502020204030204" pitchFamily="34" charset="0"/>
              </a:rPr>
              <a:t>RBs, MCS, …</a:t>
            </a:r>
            <a:endParaRPr lang="en-US" altLang="ko-KR" sz="1200" u="sng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If each TRP transmits with independent </a:t>
            </a:r>
            <a:r>
              <a:rPr lang="en-US" altLang="ko-KR" sz="1600" dirty="0" err="1" smtClean="0">
                <a:latin typeface="Calibri" panose="020F0502020204030204" pitchFamily="34" charset="0"/>
              </a:rPr>
              <a:t>codeword</a:t>
            </a:r>
            <a:r>
              <a:rPr lang="en-US" altLang="ko-KR" sz="1600" dirty="0" smtClean="0">
                <a:latin typeface="Calibri" panose="020F0502020204030204" pitchFamily="34" charset="0"/>
              </a:rPr>
              <a:t> and UE determines its TBS and LDPC BG independently,</a:t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misalignment of TBS and LDPC BG may occur at the UE.</a:t>
            </a: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TBSs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UE does not know which TBS is correct</a:t>
            </a:r>
          </a:p>
          <a:p>
            <a:pPr marL="1431925" lvl="3" indent="-265113">
              <a:tabLst>
                <a:tab pos="1347788" algn="l"/>
              </a:tabLst>
            </a:pPr>
            <a:r>
              <a:rPr lang="en-US" altLang="ko-KR" sz="1600" dirty="0" smtClean="0">
                <a:latin typeface="Calibri" panose="020F0502020204030204" pitchFamily="34" charset="0"/>
              </a:rPr>
              <a:t>Needs blind decoding, and consequently longer latency, to find the correct TBS.</a:t>
            </a:r>
            <a:endParaRPr lang="en-US" altLang="ko-KR" sz="1800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LDPC BGs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it is hard to achieve the combining gain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dirty="0" smtClean="0">
                <a:latin typeface="Calibri" panose="020F0502020204030204" pitchFamily="34" charset="0"/>
              </a:rPr>
              <a:t/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since they are determined as ‘different codes’.</a:t>
            </a:r>
            <a:endParaRPr lang="en-US" altLang="ko-KR" sz="1600" dirty="0">
              <a:latin typeface="Calibri" panose="020F0502020204030204" pitchFamily="34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06472"/>
              </p:ext>
            </p:extLst>
          </p:nvPr>
        </p:nvGraphicFramePr>
        <p:xfrm>
          <a:off x="4122714" y="3009818"/>
          <a:ext cx="648072" cy="1843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123338644"/>
                    </a:ext>
                  </a:extLst>
                </a:gridCol>
              </a:tblGrid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57319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72585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7710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27959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82433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853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328035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842382"/>
                  </a:ext>
                </a:extLst>
              </a:tr>
            </a:tbl>
          </a:graphicData>
        </a:graphic>
      </p:graphicFrame>
      <p:pic>
        <p:nvPicPr>
          <p:cNvPr id="20" name="그림 19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747" y="2820893"/>
            <a:ext cx="338898" cy="6480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44217" y="3468965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1</a:t>
            </a:r>
            <a:endParaRPr lang="ko-KR" altLang="en-US" sz="10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515" y="4306793"/>
            <a:ext cx="338898" cy="64807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730410" y="4954865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</a:t>
            </a:r>
            <a:r>
              <a:rPr lang="en-US" altLang="ko-KR" sz="1000" dirty="0"/>
              <a:t>2</a:t>
            </a:r>
            <a:endParaRPr lang="ko-KR" altLang="en-US" sz="1000" dirty="0"/>
          </a:p>
        </p:txBody>
      </p:sp>
      <p:cxnSp>
        <p:nvCxnSpPr>
          <p:cNvPr id="24" name="직선 화살표 연결선 23"/>
          <p:cNvCxnSpPr>
            <a:stCxn id="20" idx="0"/>
          </p:cNvCxnSpPr>
          <p:nvPr/>
        </p:nvCxnSpPr>
        <p:spPr>
          <a:xfrm>
            <a:off x="2952196" y="2820893"/>
            <a:ext cx="1170518" cy="351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2960268" y="4060572"/>
            <a:ext cx="1162446" cy="25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H="1">
            <a:off x="4757577" y="4278799"/>
            <a:ext cx="77560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50050" y="4183682"/>
            <a:ext cx="10229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Rate matched</a:t>
            </a:r>
            <a:endParaRPr lang="ko-KR" alt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160175" y="3098762"/>
                <a:ext cx="947771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=576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175" y="3098762"/>
                <a:ext cx="947771" cy="438262"/>
              </a:xfrm>
              <a:prstGeom prst="rect">
                <a:avLst/>
              </a:prstGeom>
              <a:blipFill>
                <a:blip r:embed="rId3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203519" y="4243200"/>
                <a:ext cx="933964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CW2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=432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519" y="4243200"/>
                <a:ext cx="933964" cy="438262"/>
              </a:xfrm>
              <a:prstGeom prst="rect">
                <a:avLst/>
              </a:prstGeom>
              <a:blipFill>
                <a:blip r:embed="rId4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934660" y="3156929"/>
            <a:ext cx="313577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1100" dirty="0" smtClean="0"/>
              <a:t>For 1 layer transmission,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same MCS with 16QAM, target code rate 0.33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TRP1 = 768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TRP2 = 576</a:t>
            </a:r>
            <a:endParaRPr lang="ko-KR" altLang="en-US" sz="1100" dirty="0"/>
          </a:p>
        </p:txBody>
      </p:sp>
      <p:sp>
        <p:nvSpPr>
          <p:cNvPr id="31" name="오른쪽 중괄호 30"/>
          <p:cNvSpPr/>
          <p:nvPr/>
        </p:nvSpPr>
        <p:spPr>
          <a:xfrm>
            <a:off x="8609907" y="3691718"/>
            <a:ext cx="130134" cy="4669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740041" y="3777706"/>
            <a:ext cx="1661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TBS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misalignment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0693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Proposals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2400" b="1" dirty="0" smtClean="0">
                <a:latin typeface="Calibri" panose="020F0502020204030204" pitchFamily="34" charset="0"/>
              </a:rPr>
              <a:t>Proposal</a:t>
            </a:r>
            <a:r>
              <a:rPr lang="en-US" altLang="ko-KR" sz="2400" dirty="0" smtClean="0">
                <a:latin typeface="Calibri" panose="020F0502020204030204" pitchFamily="34" charset="0"/>
              </a:rPr>
              <a:t>.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>In </a:t>
            </a:r>
            <a:r>
              <a:rPr lang="en-US" altLang="ko-KR" sz="2400" i="1" dirty="0">
                <a:latin typeface="Calibri" panose="020F0502020204030204" pitchFamily="34" charset="0"/>
              </a:rPr>
              <a:t>multi-TRP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>URLLC scheme 2b, it needs to be ensured for a UE </a:t>
            </a:r>
            <a:br>
              <a:rPr lang="en-US" altLang="ko-KR" sz="2400" i="1" dirty="0" smtClean="0">
                <a:latin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</a:rPr>
              <a:t>to determine the same TBS and same LDPC BG for </a:t>
            </a:r>
            <a:r>
              <a:rPr lang="en-US" altLang="ko-KR" sz="2400" i="1" smtClean="0">
                <a:latin typeface="Calibri" panose="020F0502020204030204" pitchFamily="34" charset="0"/>
              </a:rPr>
              <a:t>each repetition. </a:t>
            </a:r>
            <a:endParaRPr lang="en-US" altLang="ko-KR" sz="2400" i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299</Words>
  <Application>Microsoft Office PowerPoint</Application>
  <PresentationFormat>와이드스크린</PresentationFormat>
  <Paragraphs>89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Cambria Math</vt:lpstr>
      <vt:lpstr>Office 테마</vt:lpstr>
      <vt:lpstr>수식</vt:lpstr>
      <vt:lpstr>Other issues on Multi-TRP / panel transmission  “Alignment of TBS and LDPC BG for URLLC NC-JT”</vt:lpstr>
      <vt:lpstr>Motivation (1/3)</vt:lpstr>
      <vt:lpstr>Motivation (2/3)</vt:lpstr>
      <vt:lpstr>Motivation (3/3)</vt:lpstr>
      <vt:lpstr>Proposals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(1/?)</dc:title>
  <dc:creator>박진현/표준Research팀(SR)/Senior Engineer/삼성전자</dc:creator>
  <cp:lastModifiedBy>박진현/표준Research팀(SR)/Senior Engineer/삼성전자</cp:lastModifiedBy>
  <cp:revision>29</cp:revision>
  <dcterms:created xsi:type="dcterms:W3CDTF">2019-04-04T04:50:11Z</dcterms:created>
  <dcterms:modified xsi:type="dcterms:W3CDTF">2019-08-16T04:57:51Z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D:\Documents\부서업무\RAN1#96b\Possible Tdoc_Alignment of TBS and LDPC BG.pptx</vt:lpwstr>
  </property>
</Properties>
</file>