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8"/>
  </p:notesMasterIdLst>
  <p:handoutMasterIdLst>
    <p:handoutMasterId r:id="rId9"/>
  </p:handoutMasterIdLst>
  <p:sldIdLst>
    <p:sldId id="835" r:id="rId2"/>
    <p:sldId id="836" r:id="rId3"/>
    <p:sldId id="844" r:id="rId4"/>
    <p:sldId id="845" r:id="rId5"/>
    <p:sldId id="846" r:id="rId6"/>
    <p:sldId id="842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08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6/20/2019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557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0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4/Docs/RP-191576.zip" TargetMode="External"/><Relationship Id="rId2" Type="http://schemas.openxmlformats.org/officeDocument/2006/relationships/hyperlink" Target="http://www.3gpp.org/ftp/tsg_ran/TSG_RAN/TSGR_84/Docs/RP-19135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4/Docs/RP-19155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4/Docs/RP-191445.zip" TargetMode="External"/><Relationship Id="rId5" Type="http://schemas.openxmlformats.org/officeDocument/2006/relationships/hyperlink" Target="http://www.3gpp.org/ftp/tsg_ran/TSG_RAN/TSGR_84/Docs/RP-191554.zip" TargetMode="External"/><Relationship Id="rId4" Type="http://schemas.openxmlformats.org/officeDocument/2006/relationships/hyperlink" Target="http://www.3gpp.org/ftp/tsg_ran/TSG_RAN/TSGR_84/Docs/RP-191553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4/Docs/RP-191546.zip" TargetMode="External"/><Relationship Id="rId3" Type="http://schemas.openxmlformats.org/officeDocument/2006/relationships/hyperlink" Target="http://www.3gpp.org/ftp/tsg_ran/TSG_RAN/TSGR_84/Docs/RP-191607.zip" TargetMode="External"/><Relationship Id="rId7" Type="http://schemas.openxmlformats.org/officeDocument/2006/relationships/hyperlink" Target="http://www.3gpp.org/ftp/tsg_ran/TSG_RAN/TSGR_84/Docs/RP-19115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4/Docs/RP-190984.zip" TargetMode="External"/><Relationship Id="rId11" Type="http://schemas.openxmlformats.org/officeDocument/2006/relationships/hyperlink" Target="http://www.3gpp.org/ftp/tsg_ran/TSG_RAN/TSGR_84/Docs/RP-191600.zip" TargetMode="External"/><Relationship Id="rId5" Type="http://schemas.openxmlformats.org/officeDocument/2006/relationships/hyperlink" Target="http://www.3gpp.org/ftp/tsg_ran/TSG_RAN/TSGR_84/Docs/RP-191584.zip" TargetMode="External"/><Relationship Id="rId10" Type="http://schemas.openxmlformats.org/officeDocument/2006/relationships/hyperlink" Target="http://www.3gpp.org/ftp/tsg_ran/TSG_RAN/TSGR_84/Docs/RP-191561.zip" TargetMode="External"/><Relationship Id="rId4" Type="http://schemas.openxmlformats.org/officeDocument/2006/relationships/hyperlink" Target="http://www.3gpp.org/ftp/tsg_ran/TSG_RAN/TSGR_84/Docs/RP-191575.zip" TargetMode="External"/><Relationship Id="rId9" Type="http://schemas.openxmlformats.org/officeDocument/2006/relationships/hyperlink" Target="http://www.3gpp.org/ftp/tsg_ran/TSG_RAN/TSGR_84/Docs/RP-191558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4/Docs/RP-191551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4/Docs/RP-191602.zip" TargetMode="External"/><Relationship Id="rId7" Type="http://schemas.openxmlformats.org/officeDocument/2006/relationships/hyperlink" Target="http://www.3gpp.org/ftp/tsg_ran/TSG_RAN/TSGR_84/Docs/RP-191581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4/Docs/RP-191599.zip" TargetMode="External"/><Relationship Id="rId5" Type="http://schemas.openxmlformats.org/officeDocument/2006/relationships/hyperlink" Target="http://www.3gpp.org/ftp/tsg_ran/TSG_RAN/TSGR_84/Docs/RP-190992.zip" TargetMode="External"/><Relationship Id="rId4" Type="http://schemas.openxmlformats.org/officeDocument/2006/relationships/hyperlink" Target="http://www.3gpp.org/ftp/tsg_ran/TSG_RAN/TSGR_84/Docs/RP-19157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RAN#84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WG1#98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Prague, CZ, August 26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30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2019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R1-1907972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pPr hangingPunct="0"/>
            <a:r>
              <a:rPr lang="en-US" sz="2800" dirty="0"/>
              <a:t>All RAN1 endorsed LTE CRs submitted to RAN#84 are approved</a:t>
            </a:r>
          </a:p>
          <a:p>
            <a:r>
              <a:rPr lang="en-US" sz="2800" dirty="0"/>
              <a:t>Minor updates on exiting Rel-16 LTE items:</a:t>
            </a:r>
          </a:p>
          <a:p>
            <a:pPr lvl="1"/>
            <a:r>
              <a:rPr lang="en-US" sz="2400" dirty="0" err="1"/>
              <a:t>eMTC</a:t>
            </a:r>
            <a:r>
              <a:rPr lang="en-US" sz="2400" dirty="0"/>
              <a:t> WID update as in </a:t>
            </a:r>
            <a:r>
              <a:rPr lang="en-GB" sz="2400" u="sng" dirty="0">
                <a:hlinkClick r:id="rId2"/>
              </a:rPr>
              <a:t>RP-191356</a:t>
            </a:r>
            <a:endParaRPr lang="en-US" sz="2400" dirty="0"/>
          </a:p>
          <a:p>
            <a:pPr lvl="2"/>
            <a:r>
              <a:rPr lang="en-US" sz="2000" dirty="0"/>
              <a:t>Clarified objective on the coexistence with NR + Support of User Plane </a:t>
            </a:r>
            <a:r>
              <a:rPr lang="en-US" sz="2000" dirty="0" err="1"/>
              <a:t>CIoT</a:t>
            </a:r>
            <a:r>
              <a:rPr lang="en-US" sz="2000" dirty="0"/>
              <a:t> optimization </a:t>
            </a:r>
          </a:p>
          <a:p>
            <a:pPr lvl="1"/>
            <a:r>
              <a:rPr lang="en-US" sz="2400" dirty="0"/>
              <a:t>NB-IoT WID update as in </a:t>
            </a:r>
            <a:r>
              <a:rPr lang="en-GB" sz="2400" u="sng" dirty="0">
                <a:hlinkClick r:id="rId3"/>
              </a:rPr>
              <a:t>RP-191576</a:t>
            </a:r>
            <a:endParaRPr lang="en-GB" sz="2400" u="sng" dirty="0"/>
          </a:p>
          <a:p>
            <a:pPr lvl="2"/>
            <a:r>
              <a:rPr lang="en-US" sz="2000" dirty="0"/>
              <a:t>Clarified objective on the coexistence with NR + Support of User Plane </a:t>
            </a:r>
            <a:r>
              <a:rPr lang="en-US" sz="2000" dirty="0" err="1"/>
              <a:t>CIoT</a:t>
            </a:r>
            <a:r>
              <a:rPr lang="en-US" sz="2000" dirty="0"/>
              <a:t> optimization</a:t>
            </a:r>
          </a:p>
          <a:p>
            <a:pPr lvl="2"/>
            <a:r>
              <a:rPr lang="en-US" sz="2000" dirty="0"/>
              <a:t>Also removed support for </a:t>
            </a:r>
            <a:r>
              <a:rPr lang="en-US" sz="2000" dirty="0" err="1"/>
              <a:t>eDRX</a:t>
            </a:r>
            <a:r>
              <a:rPr lang="en-US" sz="2000" dirty="0"/>
              <a:t> in RRC_INACTIVE </a:t>
            </a:r>
          </a:p>
          <a:p>
            <a:pPr lvl="1"/>
            <a:endParaRPr lang="en-GB" sz="2400" dirty="0">
              <a:highlight>
                <a:srgbClr val="FFFF00"/>
              </a:highlight>
            </a:endParaRPr>
          </a:p>
          <a:p>
            <a:pPr lvl="1"/>
            <a:endParaRPr lang="en-US" sz="24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2243"/>
            <a:ext cx="11430000" cy="4594015"/>
          </a:xfrm>
        </p:spPr>
        <p:txBody>
          <a:bodyPr/>
          <a:lstStyle/>
          <a:p>
            <a:pPr hangingPunct="0"/>
            <a:r>
              <a:rPr lang="en-US" sz="2800" dirty="0"/>
              <a:t>All RAN1 endorsed NR CRs submitted to RAN#84 are approved</a:t>
            </a:r>
          </a:p>
          <a:p>
            <a:pPr hangingPunct="0"/>
            <a:r>
              <a:rPr lang="en-US" sz="2800" dirty="0"/>
              <a:t>Additional RAN plenary approved CRs:</a:t>
            </a:r>
          </a:p>
          <a:p>
            <a:pPr lvl="1" hangingPunct="0"/>
            <a:r>
              <a:rPr lang="en-US" sz="2400" dirty="0"/>
              <a:t>The working agreement </a:t>
            </a:r>
            <a:r>
              <a:rPr lang="en-US" sz="2400" dirty="0" err="1"/>
              <a:t>w.r.t.</a:t>
            </a:r>
            <a:r>
              <a:rPr lang="en-US" sz="2400" dirty="0"/>
              <a:t> aperiodic CSI-RS triggering with different numerology between PDCCH and CSI-RS was reverted, with approving CRs for removing as in </a:t>
            </a:r>
            <a:r>
              <a:rPr lang="en-US" sz="2400" dirty="0">
                <a:hlinkClick r:id="rId3"/>
              </a:rPr>
              <a:t>RP-191552</a:t>
            </a:r>
            <a:r>
              <a:rPr lang="en-US" sz="2400" dirty="0"/>
              <a:t>, </a:t>
            </a:r>
            <a:r>
              <a:rPr lang="en-US" sz="2400" dirty="0">
                <a:hlinkClick r:id="rId4"/>
              </a:rPr>
              <a:t>RP-191553</a:t>
            </a:r>
            <a:r>
              <a:rPr lang="en-US" sz="2400" dirty="0"/>
              <a:t> and </a:t>
            </a:r>
            <a:r>
              <a:rPr lang="en-US" sz="2400" dirty="0">
                <a:hlinkClick r:id="rId5"/>
              </a:rPr>
              <a:t>RP-191554</a:t>
            </a:r>
            <a:endParaRPr lang="en-US" sz="2400" dirty="0"/>
          </a:p>
          <a:p>
            <a:pPr hangingPunct="0"/>
            <a:r>
              <a:rPr lang="en-US" sz="2800" dirty="0"/>
              <a:t>Rel-15 NR:</a:t>
            </a:r>
          </a:p>
          <a:p>
            <a:pPr lvl="1" hangingPunct="0"/>
            <a:r>
              <a:rPr lang="en-US" sz="2400" dirty="0"/>
              <a:t>ASN.1 associated with late drop was frozen</a:t>
            </a:r>
          </a:p>
          <a:p>
            <a:pPr lvl="1" hangingPunct="0"/>
            <a:r>
              <a:rPr lang="en-US" sz="2400" dirty="0"/>
              <a:t>TR 38.822 v1.1.0 on NR UE feature list agreed in </a:t>
            </a:r>
            <a:r>
              <a:rPr lang="en-US" sz="2400" dirty="0">
                <a:hlinkClick r:id="rId6"/>
              </a:rPr>
              <a:t>RP-191445</a:t>
            </a:r>
            <a:endParaRPr lang="en-US" sz="2400" dirty="0"/>
          </a:p>
          <a:p>
            <a:pPr lvl="1" hangingPunct="0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13593"/>
            <a:ext cx="11430000" cy="5158925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Updated WID for power savings in </a:t>
            </a:r>
            <a:r>
              <a:rPr lang="en-GB" sz="2800" dirty="0">
                <a:hlinkClick r:id="rId3"/>
              </a:rPr>
              <a:t>RP-191607</a:t>
            </a:r>
            <a:endParaRPr lang="en-GB" sz="2800" dirty="0"/>
          </a:p>
          <a:p>
            <a:pPr lvl="1">
              <a:defRPr/>
            </a:pPr>
            <a:r>
              <a:rPr lang="en-GB" sz="2400" dirty="0"/>
              <a:t>Incorporated SI output from RAN2</a:t>
            </a:r>
          </a:p>
          <a:p>
            <a:pPr>
              <a:defRPr/>
            </a:pPr>
            <a:r>
              <a:rPr lang="en-US" sz="2800" dirty="0"/>
              <a:t>Minor updates on some existing WIs</a:t>
            </a:r>
          </a:p>
          <a:p>
            <a:pPr lvl="1">
              <a:defRPr/>
            </a:pPr>
            <a:r>
              <a:rPr lang="en-US" sz="2400" dirty="0"/>
              <a:t>NR-U WID in </a:t>
            </a:r>
            <a:r>
              <a:rPr lang="en-GB" sz="2400" dirty="0">
                <a:hlinkClick r:id="rId4"/>
              </a:rPr>
              <a:t>RP-191575</a:t>
            </a:r>
            <a:r>
              <a:rPr lang="en-GB" sz="2400" dirty="0"/>
              <a:t> (added 10MHz operation for 5GHz band)</a:t>
            </a:r>
          </a:p>
          <a:p>
            <a:pPr lvl="1">
              <a:defRPr/>
            </a:pPr>
            <a:r>
              <a:rPr lang="en-US" sz="2400" dirty="0" err="1"/>
              <a:t>eURLLC</a:t>
            </a:r>
            <a:r>
              <a:rPr lang="en-US" sz="2400" dirty="0"/>
              <a:t> WID in </a:t>
            </a:r>
            <a:r>
              <a:rPr lang="en-GB" sz="2400" dirty="0">
                <a:hlinkClick r:id="rId5"/>
              </a:rPr>
              <a:t>RP-191584</a:t>
            </a:r>
            <a:r>
              <a:rPr lang="en-GB" sz="2400" dirty="0"/>
              <a:t> (addition of RAN4 aspects)</a:t>
            </a:r>
          </a:p>
          <a:p>
            <a:pPr lvl="1">
              <a:defRPr/>
            </a:pPr>
            <a:r>
              <a:rPr lang="en-GB" sz="2400" dirty="0"/>
              <a:t>V2X WID in </a:t>
            </a:r>
            <a:r>
              <a:rPr lang="en-GB" sz="2400" dirty="0">
                <a:hlinkClick r:id="rId6"/>
              </a:rPr>
              <a:t>RP-190984</a:t>
            </a:r>
            <a:endParaRPr lang="en-GB" sz="2400" dirty="0"/>
          </a:p>
          <a:p>
            <a:pPr lvl="2">
              <a:defRPr/>
            </a:pPr>
            <a:r>
              <a:rPr lang="en-GB" sz="2000" dirty="0"/>
              <a:t>Unique ID + reflection of RAN1 agreements on mode 3-like NR </a:t>
            </a:r>
            <a:r>
              <a:rPr lang="en-GB" sz="2000" dirty="0" err="1"/>
              <a:t>Uu</a:t>
            </a:r>
            <a:r>
              <a:rPr lang="en-GB" sz="2000" dirty="0"/>
              <a:t> controlling LTE SL</a:t>
            </a:r>
          </a:p>
          <a:p>
            <a:pPr lvl="1">
              <a:defRPr/>
            </a:pPr>
            <a:r>
              <a:rPr lang="en-GB" sz="2400" dirty="0"/>
              <a:t>Positioning WI in </a:t>
            </a:r>
            <a:r>
              <a:rPr lang="en-GB" sz="2400" dirty="0">
                <a:hlinkClick r:id="rId7"/>
              </a:rPr>
              <a:t>RP-191156</a:t>
            </a:r>
            <a:r>
              <a:rPr lang="en-GB" sz="2400" dirty="0"/>
              <a:t> (minor “editorial-like” updates)</a:t>
            </a:r>
          </a:p>
          <a:p>
            <a:pPr lvl="1">
              <a:defRPr/>
            </a:pPr>
            <a:r>
              <a:rPr lang="en-GB" sz="2400" dirty="0"/>
              <a:t>CLI/RIM WI in </a:t>
            </a:r>
            <a:r>
              <a:rPr lang="en-GB" sz="2400" dirty="0">
                <a:hlinkClick r:id="rId8"/>
              </a:rPr>
              <a:t>RP-191546</a:t>
            </a:r>
            <a:r>
              <a:rPr lang="en-GB" sz="2400" dirty="0"/>
              <a:t> (minor “editorial-like” updates)</a:t>
            </a:r>
          </a:p>
          <a:p>
            <a:pPr lvl="1">
              <a:defRPr/>
            </a:pPr>
            <a:r>
              <a:rPr lang="en-GB" sz="2400" dirty="0"/>
              <a:t>IAB WI in </a:t>
            </a:r>
            <a:r>
              <a:rPr lang="en-GB" sz="2400" dirty="0">
                <a:hlinkClick r:id="rId9"/>
              </a:rPr>
              <a:t>RP-191558</a:t>
            </a:r>
            <a:r>
              <a:rPr lang="en-GB" sz="2400" dirty="0"/>
              <a:t> (Minor updates for RAN4 &amp; others)</a:t>
            </a:r>
          </a:p>
          <a:p>
            <a:pPr lvl="1">
              <a:defRPr/>
            </a:pPr>
            <a:r>
              <a:rPr lang="en-GB" sz="2400" dirty="0" err="1"/>
              <a:t>IIoT</a:t>
            </a:r>
            <a:r>
              <a:rPr lang="en-GB" sz="2400" dirty="0"/>
              <a:t> WI in </a:t>
            </a:r>
            <a:r>
              <a:rPr lang="en-GB" sz="2400" dirty="0">
                <a:hlinkClick r:id="rId10"/>
              </a:rPr>
              <a:t>RP-191561</a:t>
            </a:r>
            <a:r>
              <a:rPr lang="en-GB" sz="2400" dirty="0"/>
              <a:t> (minor “editorial-like” updates)</a:t>
            </a:r>
          </a:p>
          <a:p>
            <a:pPr lvl="1">
              <a:defRPr/>
            </a:pPr>
            <a:r>
              <a:rPr lang="en-US" sz="2400" dirty="0"/>
              <a:t>MR-DC/CA WID in </a:t>
            </a:r>
            <a:r>
              <a:rPr lang="en-GB" sz="2400" dirty="0">
                <a:hlinkClick r:id="rId11"/>
              </a:rPr>
              <a:t>RP-191600</a:t>
            </a:r>
            <a:r>
              <a:rPr lang="en-GB" sz="2400" dirty="0"/>
              <a:t> (clarification of single TX aspects + RAN4 addition)</a:t>
            </a:r>
          </a:p>
          <a:p>
            <a:pPr>
              <a:defRPr/>
            </a:pPr>
            <a:endParaRPr lang="en-US" sz="1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SID/WID Updates</a:t>
            </a:r>
          </a:p>
        </p:txBody>
      </p:sp>
    </p:spTree>
    <p:extLst>
      <p:ext uri="{BB962C8B-B14F-4D97-AF65-F5344CB8AC3E}">
        <p14:creationId xmlns:p14="http://schemas.microsoft.com/office/powerpoint/2010/main" val="113547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13593"/>
            <a:ext cx="11430000" cy="5158925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Slides on “preparing for Rel-17” endorsed in</a:t>
            </a:r>
            <a:r>
              <a:rPr lang="en-GB" sz="2800" dirty="0">
                <a:hlinkClick r:id="rId3"/>
              </a:rPr>
              <a:t> RP-191551</a:t>
            </a:r>
            <a:r>
              <a:rPr lang="en-US" sz="2800" dirty="0"/>
              <a:t> (with summary copied below):</a:t>
            </a:r>
          </a:p>
          <a:p>
            <a:pPr marL="0" indent="0">
              <a:buNone/>
              <a:defRPr/>
            </a:pPr>
            <a:r>
              <a:rPr lang="en-US" altLang="en-US" sz="2000" i="1" dirty="0"/>
              <a:t>Company input to RAN#84 is distilled into distinct Work Areas for further email discussion</a:t>
            </a:r>
          </a:p>
          <a:p>
            <a:pPr>
              <a:buFont typeface="+mj-lt"/>
              <a:buAutoNum type="arabicPeriod"/>
              <a:defRPr/>
            </a:pPr>
            <a:r>
              <a:rPr lang="en-US" altLang="en-US" sz="2000" i="1" dirty="0"/>
              <a:t>Set of Work Areas where email consolidation should start in </a:t>
            </a:r>
            <a:r>
              <a:rPr lang="en-US" altLang="en-US" sz="2000" b="1" i="1" u="sng" dirty="0"/>
              <a:t>June after RAN#84</a:t>
            </a:r>
          </a:p>
          <a:p>
            <a:pPr>
              <a:buFont typeface="+mj-lt"/>
              <a:buAutoNum type="arabicPeriod"/>
              <a:defRPr/>
            </a:pPr>
            <a:r>
              <a:rPr lang="en-US" altLang="en-US" sz="2000" i="1" dirty="0"/>
              <a:t>Set of Work Areas where email consolidation should start in </a:t>
            </a:r>
            <a:r>
              <a:rPr lang="en-US" altLang="en-US" sz="2000" b="1" i="1" u="sng" dirty="0"/>
              <a:t>September after RAN#85</a:t>
            </a:r>
          </a:p>
          <a:p>
            <a:pPr>
              <a:buFont typeface="+mj-lt"/>
              <a:buAutoNum type="arabicPeriod"/>
              <a:defRPr/>
            </a:pPr>
            <a:r>
              <a:rPr lang="en-US" altLang="en-US" sz="2000" i="1" dirty="0"/>
              <a:t>Other topics that do not need explicit scoping discussion</a:t>
            </a:r>
          </a:p>
          <a:p>
            <a:pPr lvl="1">
              <a:defRPr/>
            </a:pPr>
            <a:r>
              <a:rPr lang="en-US" altLang="en-US" sz="1800" i="1" dirty="0"/>
              <a:t>Scope is rather clear based on earlier technical discussions</a:t>
            </a:r>
            <a:endParaRPr lang="en-US" altLang="en-US" i="1" dirty="0"/>
          </a:p>
          <a:p>
            <a:pPr>
              <a:buFont typeface="+mj-lt"/>
              <a:buAutoNum type="arabicPeriod"/>
              <a:defRPr/>
            </a:pPr>
            <a:r>
              <a:rPr lang="en-US" altLang="en-US" sz="2000" i="1" dirty="0"/>
              <a:t>Additional topics not covered by any Work Area may be pursued by the proponent individually</a:t>
            </a:r>
          </a:p>
          <a:p>
            <a:pPr lvl="1">
              <a:defRPr/>
            </a:pPr>
            <a:r>
              <a:rPr lang="en-US" altLang="en-US" sz="1800" i="1" dirty="0"/>
              <a:t>Proponents are expected to initiate email discussions as needed</a:t>
            </a:r>
          </a:p>
          <a:p>
            <a:pPr>
              <a:defRPr/>
            </a:pPr>
            <a:r>
              <a:rPr lang="en-US" altLang="en-US" sz="2000" i="1" dirty="0"/>
              <a:t>It is assumed that NR and LTE track will be merged into a single TU budget from Rel17 onwards</a:t>
            </a:r>
          </a:p>
          <a:p>
            <a:pPr lvl="1">
              <a:defRPr/>
            </a:pPr>
            <a:r>
              <a:rPr lang="en-US" altLang="en-US" sz="1600" i="1" dirty="0"/>
              <a:t>These slides show the full list of Work areas including both NR and LTE</a:t>
            </a:r>
          </a:p>
          <a:p>
            <a:pPr>
              <a:defRPr/>
            </a:pPr>
            <a:r>
              <a:rPr lang="en-US" altLang="en-US" i="1" dirty="0">
                <a:solidFill>
                  <a:schemeClr val="tx1"/>
                </a:solidFill>
              </a:rPr>
              <a:t>It shall be ensured that critical issues coming from deployments can be addressed and resolved in parallel with Rel-17 work</a:t>
            </a:r>
          </a:p>
          <a:p>
            <a:pPr lvl="1">
              <a:defRPr/>
            </a:pPr>
            <a:r>
              <a:rPr lang="en-US" altLang="en-US" i="1" dirty="0">
                <a:solidFill>
                  <a:schemeClr val="tx1"/>
                </a:solidFill>
              </a:rPr>
              <a:t>TU planning shall take this into account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US" sz="1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Preparation</a:t>
            </a:r>
          </a:p>
        </p:txBody>
      </p:sp>
    </p:spTree>
    <p:extLst>
      <p:ext uri="{BB962C8B-B14F-4D97-AF65-F5344CB8AC3E}">
        <p14:creationId xmlns:p14="http://schemas.microsoft.com/office/powerpoint/2010/main" val="910044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Others</a:t>
            </a:r>
          </a:p>
          <a:p>
            <a:pPr lvl="1" hangingPunct="0"/>
            <a:r>
              <a:rPr lang="en-US" dirty="0"/>
              <a:t>Management of TEI16 items (Technical Enhancements and Improvements for Rel-16) for </a:t>
            </a:r>
            <a:r>
              <a:rPr lang="en-US" b="1" i="1" dirty="0"/>
              <a:t>both NR &amp; LTE</a:t>
            </a:r>
            <a:r>
              <a:rPr lang="en-US" dirty="0"/>
              <a:t> endorsed in </a:t>
            </a:r>
            <a:r>
              <a:rPr lang="en-GB" dirty="0">
                <a:hlinkClick r:id="rId3"/>
              </a:rPr>
              <a:t>RP-191602</a:t>
            </a:r>
            <a:endParaRPr lang="en-GB" dirty="0"/>
          </a:p>
          <a:p>
            <a:pPr lvl="2" hangingPunct="0"/>
            <a:r>
              <a:rPr lang="en-GB" dirty="0"/>
              <a:t>Along with further guidance that “</a:t>
            </a:r>
            <a:r>
              <a:rPr lang="en-US" dirty="0"/>
              <a:t>RAN1 to further enforce a limitation of maximum 1 contribution per company/organization/university for “Others” agenda item”</a:t>
            </a:r>
          </a:p>
          <a:p>
            <a:pPr lvl="1">
              <a:defRPr/>
            </a:pPr>
            <a:r>
              <a:rPr lang="en-US" dirty="0"/>
              <a:t>RAN1#98b is endorsed to be a 7-day meeting as in </a:t>
            </a:r>
            <a:r>
              <a:rPr lang="en-GB" dirty="0">
                <a:hlinkClick r:id="rId4"/>
              </a:rPr>
              <a:t>RP-191571</a:t>
            </a:r>
            <a:endParaRPr lang="en-GB" dirty="0"/>
          </a:p>
          <a:p>
            <a:pPr lvl="2">
              <a:defRPr/>
            </a:pPr>
            <a:r>
              <a:rPr lang="en-GB" sz="2000" dirty="0"/>
              <a:t>“TDM manner”: Rel-16 V2X/URLLC/NR-U to schedule from Wed. to Sunday; others as usual (Mon.-Fri.)</a:t>
            </a:r>
          </a:p>
          <a:p>
            <a:pPr lvl="1">
              <a:defRPr/>
            </a:pPr>
            <a:r>
              <a:rPr lang="en-GB" dirty="0"/>
              <a:t>Clarification of sync NR-DC was brought up in </a:t>
            </a:r>
            <a:r>
              <a:rPr lang="en-GB" dirty="0">
                <a:hlinkClick r:id="rId5"/>
              </a:rPr>
              <a:t>RP-190992</a:t>
            </a:r>
            <a:endParaRPr lang="en-GB" dirty="0"/>
          </a:p>
          <a:p>
            <a:pPr lvl="2">
              <a:defRPr/>
            </a:pPr>
            <a:r>
              <a:rPr lang="en-GB" sz="2000" dirty="0"/>
              <a:t>No conclusion, to be further discussed in RAN1#98 under MR-DC/CA WI</a:t>
            </a:r>
          </a:p>
          <a:p>
            <a:pPr lvl="1">
              <a:defRPr/>
            </a:pPr>
            <a:r>
              <a:rPr lang="en-US" dirty="0"/>
              <a:t>Dynamic Spectrum Sharing (DSS) in Rel-16 as a TEI16 in RAN1 endorsed in </a:t>
            </a:r>
            <a:r>
              <a:rPr lang="en-GB" dirty="0">
                <a:hlinkClick r:id="rId6"/>
              </a:rPr>
              <a:t>RP-191599</a:t>
            </a:r>
            <a:endParaRPr lang="en-GB" dirty="0"/>
          </a:p>
          <a:p>
            <a:pPr lvl="1">
              <a:defRPr/>
            </a:pPr>
            <a:r>
              <a:rPr lang="en-US" dirty="0"/>
              <a:t>NR-U work prioritization endorsed in </a:t>
            </a:r>
            <a:r>
              <a:rPr lang="en-GB" dirty="0">
                <a:hlinkClick r:id="rId7"/>
              </a:rPr>
              <a:t>RP-191581</a:t>
            </a:r>
            <a:endParaRPr lang="en-GB" sz="2400" dirty="0"/>
          </a:p>
          <a:p>
            <a:pPr lvl="1">
              <a:defRPr/>
            </a:pPr>
            <a:r>
              <a:rPr lang="en-US" dirty="0"/>
              <a:t>Guidance for Rel-16 V2X work endorsed in </a:t>
            </a:r>
            <a:r>
              <a:rPr lang="en-GB" dirty="0">
                <a:hlinkClick r:id="rId6"/>
              </a:rPr>
              <a:t>RP-191547</a:t>
            </a:r>
            <a:endParaRPr lang="en-GB" dirty="0"/>
          </a:p>
          <a:p>
            <a:pPr lvl="2">
              <a:defRPr/>
            </a:pPr>
            <a:r>
              <a:rPr lang="en-US" sz="2000" dirty="0"/>
              <a:t>In order to expedite the V2X </a:t>
            </a:r>
            <a:r>
              <a:rPr lang="en-US" sz="2000" dirty="0" err="1"/>
              <a:t>sidelink</a:t>
            </a:r>
            <a:r>
              <a:rPr lang="en-US" sz="2000" dirty="0"/>
              <a:t> work, RAN1 is advised to reuse NR </a:t>
            </a:r>
            <a:r>
              <a:rPr lang="en-US" sz="2000" dirty="0" err="1"/>
              <a:t>Uu</a:t>
            </a:r>
            <a:r>
              <a:rPr lang="en-US" sz="2000" dirty="0"/>
              <a:t> design and/or LTE </a:t>
            </a:r>
            <a:r>
              <a:rPr lang="en-US" sz="2000" dirty="0" err="1"/>
              <a:t>sidelink</a:t>
            </a:r>
            <a:r>
              <a:rPr lang="en-US" sz="2000" dirty="0"/>
              <a:t> design to the greatest extent appropriate, unless there are strong reasons to deviate from these. </a:t>
            </a:r>
            <a:endParaRPr lang="en-GB" sz="2000" dirty="0"/>
          </a:p>
          <a:p>
            <a:pPr lvl="1">
              <a:defRPr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37658</TotalTime>
  <Words>647</Words>
  <Application>Microsoft Office PowerPoint</Application>
  <PresentationFormat>Custom</PresentationFormat>
  <Paragraphs>65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LTE</vt:lpstr>
      <vt:lpstr>NR</vt:lpstr>
      <vt:lpstr>NR SID/WID Updates</vt:lpstr>
      <vt:lpstr>Rel-17 Preparation</vt:lpstr>
      <vt:lpstr>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 CR0049</cp:lastModifiedBy>
  <cp:revision>1502</cp:revision>
  <cp:lastPrinted>2013-04-02T21:48:58Z</cp:lastPrinted>
  <dcterms:created xsi:type="dcterms:W3CDTF">2013-03-06T00:13:51Z</dcterms:created>
  <dcterms:modified xsi:type="dcterms:W3CDTF">2019-06-20T12:27:54Z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