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7" r:id="rId2"/>
    <p:sldId id="286" r:id="rId3"/>
    <p:sldId id="256" r:id="rId4"/>
    <p:sldId id="284" r:id="rId5"/>
    <p:sldId id="281" r:id="rId6"/>
    <p:sldId id="282" r:id="rId7"/>
    <p:sldId id="279" r:id="rId8"/>
    <p:sldId id="28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en Chen" initials="SC" lastIdx="2" clrIdx="0">
    <p:extLst>
      <p:ext uri="{19B8F6BF-5375-455C-9EA6-DF929625EA0E}">
        <p15:presenceInfo xmlns:p15="http://schemas.microsoft.com/office/powerpoint/2012/main" userId="S-1-5-21-147214757-305610072-1517763936-6287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9" autoAdjust="0"/>
    <p:restoredTop sz="94660"/>
  </p:normalViewPr>
  <p:slideViewPr>
    <p:cSldViewPr snapToGrid="0">
      <p:cViewPr varScale="1">
        <p:scale>
          <a:sx n="66" d="100"/>
          <a:sy n="66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158FE-0EBB-4452-8C58-F7BF9369F2DC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F47E4-DE76-4AB4-A7B5-98E248AB27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95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126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7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89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7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84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5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25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5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5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46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63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1427A-8983-49CB-AC5B-7F0AC8E7503A}" type="datetimeFigureOut">
              <a:rPr lang="en-US" smtClean="0"/>
              <a:pPr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2550B-8B66-4E91-A9B4-81DAA1D545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4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793" y="1122363"/>
            <a:ext cx="961171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Comments to “On PDCCH blind detection for NR-DC: Comparison between Alt 1 and Alt 2”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3GPP TSG RAN WG1 Meeting #97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</a:t>
            </a:r>
            <a:endParaRPr kumimoji="1" lang="ja-JP" altLang="ja-JP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Reno, USA, May 13th – 17th, 2019</a:t>
            </a:r>
            <a:endParaRPr kumimoji="1" lang="ja-JP" altLang="ja-JP" sz="18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正方形/長方形 4"/>
          <p:cNvSpPr/>
          <p:nvPr/>
        </p:nvSpPr>
        <p:spPr>
          <a:xfrm>
            <a:off x="7877503" y="188639"/>
            <a:ext cx="3957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R</a:t>
            </a:r>
            <a:r>
              <a:rPr kumimoji="1" lang="en-US" altLang="zh-CN" b="1" kern="0" dirty="0">
                <a:solidFill>
                  <a:prstClr val="black"/>
                </a:solidFill>
              </a:rPr>
              <a:t>1-</a:t>
            </a:r>
            <a:r>
              <a:rPr lang="en-US" b="1" dirty="0"/>
              <a:t>1907946</a:t>
            </a:r>
            <a:endParaRPr kumimoji="1" lang="en-US" altLang="ja-JP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正方形/長方形 4"/>
          <p:cNvSpPr/>
          <p:nvPr/>
        </p:nvSpPr>
        <p:spPr>
          <a:xfrm>
            <a:off x="107504" y="799197"/>
            <a:ext cx="4364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Agenda Item: 	</a:t>
            </a:r>
            <a:r>
              <a:rPr kumimoji="1" lang="en-US" altLang="ja-JP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7.1.3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Document for:</a:t>
            </a:r>
            <a:r>
              <a:rPr kumimoji="1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Discussion &amp; Decision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62600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1C75E-55BB-415C-9346-DF053EB50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0A985B-AEB3-4B9E-940C-3B729BDB2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essential information is missing in the original slides in </a:t>
            </a:r>
            <a:r>
              <a:rPr lang="en-US" altLang="ja-JP" dirty="0"/>
              <a:t>R</a:t>
            </a:r>
            <a:r>
              <a:rPr lang="en-US" altLang="zh-CN" dirty="0"/>
              <a:t>1-1907943</a:t>
            </a:r>
            <a:r>
              <a:rPr lang="en-US" altLang="ja-JP" dirty="0"/>
              <a:t> </a:t>
            </a:r>
            <a:endParaRPr lang="en-US" dirty="0"/>
          </a:p>
          <a:p>
            <a:pPr lvl="1"/>
            <a:r>
              <a:rPr lang="en-US" dirty="0"/>
              <a:t>The mandatory band combination is not included for alt. 1 when the UE does not report </a:t>
            </a:r>
            <a:r>
              <a:rPr lang="en-US" dirty="0" err="1"/>
              <a:t>pdcch-BlindDetectionCA</a:t>
            </a:r>
            <a:endParaRPr lang="en-US" dirty="0"/>
          </a:p>
          <a:p>
            <a:pPr lvl="1"/>
            <a:r>
              <a:rPr lang="en-US" dirty="0"/>
              <a:t>Alt. 2 is missing in the example 1 when the UE reports </a:t>
            </a:r>
            <a:r>
              <a:rPr lang="en-US" dirty="0" err="1"/>
              <a:t>pdcch-BlindDetectionCA</a:t>
            </a:r>
            <a:endParaRPr lang="en-US" dirty="0"/>
          </a:p>
          <a:p>
            <a:r>
              <a:rPr lang="en-US" dirty="0"/>
              <a:t>Those missing information is added in </a:t>
            </a:r>
            <a:r>
              <a:rPr lang="en-US" dirty="0">
                <a:highlight>
                  <a:srgbClr val="00FFFF"/>
                </a:highlight>
              </a:rPr>
              <a:t>highlighted text </a:t>
            </a:r>
            <a:r>
              <a:rPr lang="en-US" dirty="0"/>
              <a:t>in the original slides (the original slides start from slide 3)</a:t>
            </a:r>
          </a:p>
        </p:txBody>
      </p:sp>
    </p:spTree>
    <p:extLst>
      <p:ext uri="{BB962C8B-B14F-4D97-AF65-F5344CB8AC3E}">
        <p14:creationId xmlns:p14="http://schemas.microsoft.com/office/powerpoint/2010/main" val="612616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793" y="1122363"/>
            <a:ext cx="961171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On PDCCH blind detection for NR-DC: </a:t>
            </a:r>
            <a:br>
              <a:rPr lang="en-US" sz="4800" dirty="0"/>
            </a:br>
            <a:r>
              <a:rPr lang="en-US" sz="4800" dirty="0"/>
              <a:t>Comparison between Alt 1 and Alt 2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Huawei, HiSilicon</a:t>
            </a: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3GPP TSG RAN WG1 Meeting #97</a:t>
            </a: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</a:t>
            </a:r>
            <a:endParaRPr kumimoji="1" lang="ja-JP" altLang="ja-JP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Reno, USA, May 13th – 17th, 2019</a:t>
            </a:r>
            <a:endParaRPr kumimoji="1" lang="ja-JP" altLang="ja-JP" sz="1800" b="1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正方形/長方形 4"/>
          <p:cNvSpPr/>
          <p:nvPr/>
        </p:nvSpPr>
        <p:spPr>
          <a:xfrm>
            <a:off x="7877503" y="188639"/>
            <a:ext cx="3957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b="1" kern="0" dirty="0">
                <a:solidFill>
                  <a:prstClr val="black"/>
                </a:solidFill>
              </a:rPr>
              <a:t>R</a:t>
            </a:r>
            <a:r>
              <a:rPr kumimoji="1" lang="en-US" altLang="zh-CN" b="1" kern="0" dirty="0">
                <a:solidFill>
                  <a:prstClr val="black"/>
                </a:solidFill>
              </a:rPr>
              <a:t>1-1907943</a:t>
            </a:r>
            <a:r>
              <a:rPr kumimoji="1" lang="en-US" altLang="ja-JP" b="1" kern="0" dirty="0">
                <a:solidFill>
                  <a:prstClr val="black"/>
                </a:solidFill>
              </a:rPr>
              <a:t> </a:t>
            </a:r>
            <a:endParaRPr kumimoji="1" lang="en-US" altLang="ja-JP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正方形/長方形 4"/>
          <p:cNvSpPr/>
          <p:nvPr/>
        </p:nvSpPr>
        <p:spPr>
          <a:xfrm>
            <a:off x="107504" y="799197"/>
            <a:ext cx="4364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Agenda Item: 	</a:t>
            </a:r>
            <a:r>
              <a:rPr kumimoji="1" lang="en-US" altLang="ja-JP" sz="1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7.1.3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Document for:</a:t>
            </a:r>
            <a:r>
              <a:rPr kumimoji="1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	Discussion &amp; Decision</a:t>
            </a:r>
            <a:endParaRPr kumimoji="1" lang="ja-JP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438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7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Resulting in different NR-CA operation with MCG BC which is derived from NR-DC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Consequence: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gains nothing but can limit PDCCH BD configuration by reporting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1) less than the # of CCs in MCG, so does to SCG with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2), even total # of BD &lt; 4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 (total # of BD &lt; 4)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</a:t>
            </a:r>
            <a:r>
              <a:rPr lang="en-US" altLang="zh-CN" sz="1400" b="0" kern="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configured with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nor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as same behavior as NR-CA</a:t>
            </a: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r>
              <a:rPr lang="en-US" altLang="zh-CN" sz="13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line with NR-CA in term of PDCCH BD configuration.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indent="0">
              <a:buNone/>
              <a:defRPr/>
            </a:pPr>
            <a:endParaRPr lang="en-US" altLang="zh-CN" sz="1300" b="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3"/>
            <a:ext cx="6766596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PDCCH blind detection for NR-DC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471" name="矩形 1"/>
          <p:cNvSpPr>
            <a:spLocks noChangeArrowheads="1"/>
          </p:cNvSpPr>
          <p:nvPr/>
        </p:nvSpPr>
        <p:spPr bwMode="auto">
          <a:xfrm>
            <a:off x="6457857" y="5958817"/>
            <a:ext cx="5653203" cy="2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rgbClr val="00B0F0"/>
                </a:solidFill>
                <a:cs typeface="Arial" panose="020B0604020202020204" pitchFamily="34" charset="0"/>
              </a:rPr>
              <a:t>[1] R1-1907490 Discussion on PDCCH monitoring for NR-DC</a:t>
            </a:r>
            <a:endParaRPr lang="zh-CN" altLang="en-US" sz="1200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3233" y="559768"/>
            <a:ext cx="11528767" cy="646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not reported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</a:t>
            </a:r>
            <a:r>
              <a:rPr lang="en-US" altLang="zh-CN" sz="1799" dirty="0">
                <a:solidFill>
                  <a:srgbClr val="C00000"/>
                </a:solidFill>
                <a:ea typeface="华文细黑" pitchFamily="2" charset="-122"/>
                <a:cs typeface="Arial" pitchFamily="34" charset="0"/>
              </a:rPr>
              <a:t>2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CCs, SCG 1CC} </a:t>
            </a:r>
            <a:r>
              <a:rPr lang="en-US" altLang="zh-CN" sz="1799" dirty="0">
                <a:highlight>
                  <a:srgbClr val="00FFFF"/>
                </a:highlight>
                <a:ea typeface="华文细黑" pitchFamily="2" charset="-122"/>
                <a:cs typeface="Arial" pitchFamily="34" charset="0"/>
              </a:rPr>
              <a:t>and {MCG </a:t>
            </a:r>
            <a:r>
              <a:rPr lang="en-US" altLang="zh-CN" dirty="0">
                <a:highlight>
                  <a:srgbClr val="00FFFF"/>
                </a:highlight>
              </a:rPr>
              <a:t>1</a:t>
            </a:r>
            <a:r>
              <a:rPr lang="en-US" altLang="zh-CN" sz="1799" dirty="0">
                <a:highlight>
                  <a:srgbClr val="00FFFF"/>
                </a:highlight>
                <a:ea typeface="华文细黑" pitchFamily="2" charset="-122"/>
                <a:cs typeface="Arial" pitchFamily="34" charset="0"/>
              </a:rPr>
              <a:t>CC, SCG 2CCs} mandatorily for alt.1</a:t>
            </a:r>
            <a:endParaRPr lang="zh-CN" altLang="en-US" sz="1799" dirty="0" err="1">
              <a:highlight>
                <a:srgbClr val="00FFFF"/>
              </a:highlight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25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2"/>
            <a:ext cx="1937846" cy="49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Proposal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3"/>
            <a:ext cx="10338283" cy="1646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defRPr/>
            </a:pPr>
            <a:r>
              <a:rPr lang="en-US" altLang="zh-CN" sz="2400" b="1" i="1" dirty="0"/>
              <a:t>Proposal</a:t>
            </a:r>
            <a:r>
              <a:rPr lang="en-US" altLang="zh-CN" sz="2400" i="1" dirty="0"/>
              <a:t>: For Rel-15 NR-DC, a UE supporting NR-DC without reporting </a:t>
            </a:r>
            <a:r>
              <a:rPr lang="en-US" altLang="zh-CN" sz="2400" i="1" dirty="0" err="1"/>
              <a:t>pdcch-BlindDetectionCA</a:t>
            </a:r>
            <a:r>
              <a:rPr lang="en-US" altLang="zh-CN" sz="2400" i="1" dirty="0"/>
              <a:t> is configured with neither </a:t>
            </a:r>
            <a:r>
              <a:rPr lang="en-US" altLang="zh-CN" sz="2400" i="1" dirty="0" err="1"/>
              <a:t>pdcch-BlindDetectionMCG</a:t>
            </a:r>
            <a:r>
              <a:rPr lang="en-US" altLang="zh-CN" sz="2400" i="1" dirty="0"/>
              <a:t> </a:t>
            </a:r>
            <a:r>
              <a:rPr lang="en-US" altLang="zh-CN" sz="2400" dirty="0"/>
              <a:t>nor </a:t>
            </a:r>
            <a:r>
              <a:rPr lang="en-US" altLang="zh-CN" sz="2400" i="1" dirty="0" err="1"/>
              <a:t>pdcch-BlindDetectionSCG</a:t>
            </a:r>
            <a:r>
              <a:rPr lang="en-US" altLang="zh-CN" sz="2400" i="1" dirty="0"/>
              <a:t>.</a:t>
            </a:r>
          </a:p>
          <a:p>
            <a:pPr marL="800100" lvl="1" indent="-342900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Calibri" panose="020F0502020204030204" pitchFamily="34" charset="0"/>
              <a:buChar char="­"/>
              <a:defRPr/>
            </a:pPr>
            <a:r>
              <a:rPr lang="en-US" altLang="zh-CN" sz="2400" i="1" dirty="0">
                <a:ea typeface="华文细黑" pitchFamily="2" charset="-122"/>
                <a:cs typeface="Arial" pitchFamily="34" charset="0"/>
              </a:rPr>
              <a:t>Send an LS to inform RAN2 (CC: RAN3)</a:t>
            </a:r>
            <a:endParaRPr lang="zh-CN" altLang="en-US" sz="2400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73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"/>
          <p:cNvSpPr txBox="1">
            <a:spLocks/>
          </p:cNvSpPr>
          <p:nvPr/>
        </p:nvSpPr>
        <p:spPr bwMode="auto">
          <a:xfrm>
            <a:off x="293612" y="105482"/>
            <a:ext cx="1436238" cy="49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Annex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10338283" cy="369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Corresponding update to FFS in previous agreement with Alt 2: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371244" y="1286433"/>
          <a:ext cx="9882789" cy="4842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Document" r:id="rId3" imgW="15857495" imgH="7746771" progId="Word.Document.12">
                  <p:embed/>
                </p:oleObj>
              </mc:Choice>
              <mc:Fallback>
                <p:oleObj name="Document" r:id="rId3" imgW="15857495" imgH="77467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244" y="1286433"/>
                        <a:ext cx="9882789" cy="48422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63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7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Resulting in different NR-CA operation with MCG BC which is derived from NR-DC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Consequence: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UE gains nothing but can limit PDCCH BD configuration by reporting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2) less than the # of CCs in MCG, so does to SCG with </a:t>
            </a:r>
            <a:r>
              <a:rPr lang="en-US" altLang="zh-CN" sz="1300" dirty="0" err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(e.g. 2), even total # of BD &lt; 4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 (total # of BD &lt; 4)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</a:t>
            </a:r>
            <a:r>
              <a:rPr lang="en-US" altLang="zh-CN" sz="1400" b="0" kern="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configured with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nor </a:t>
            </a:r>
            <a:r>
              <a:rPr lang="en-US" altLang="zh-CN" sz="1400" b="0" kern="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as same behavior as NR-CA</a:t>
            </a: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4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endParaRPr lang="en-US" altLang="zh-CN" sz="130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indent="-271382">
              <a:defRPr/>
            </a:pPr>
            <a:r>
              <a:rPr lang="en-US" altLang="zh-CN" sz="130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Consequence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 line with NR-CA in term of PDCCH BD configuration.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1 BD for SCG</a:t>
            </a:r>
          </a:p>
          <a:p>
            <a:pPr marL="271382" indent="-271382">
              <a:defRPr/>
            </a:pP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b="0" kern="0" dirty="0">
                <a:solidFill>
                  <a:srgbClr val="00B05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b="0" kern="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indent="0">
              <a:buNone/>
              <a:defRPr/>
            </a:pPr>
            <a:endParaRPr lang="en-US" altLang="zh-CN" sz="1300" b="0" kern="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>
              <a:defRPr/>
            </a:pPr>
            <a:endParaRPr lang="en-US" altLang="zh-CN" sz="1799" kern="0" dirty="0"/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3" y="105482"/>
            <a:ext cx="11392093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Example#2 when </a:t>
            </a:r>
            <a:r>
              <a:rPr lang="en-US" altLang="zh-CN" sz="3199" dirty="0" err="1">
                <a:solidFill>
                  <a:schemeClr val="tx1"/>
                </a:solidFill>
              </a:rPr>
              <a:t>pdcch-BlindDetectionCA</a:t>
            </a:r>
            <a:r>
              <a:rPr lang="en-US" altLang="zh-CN" sz="3199" dirty="0">
                <a:solidFill>
                  <a:schemeClr val="tx1"/>
                </a:solidFill>
              </a:rPr>
              <a:t> is </a:t>
            </a:r>
            <a:r>
              <a:rPr lang="en-US" altLang="zh-CN" sz="3199" dirty="0">
                <a:solidFill>
                  <a:srgbClr val="C00000"/>
                </a:solidFill>
              </a:rPr>
              <a:t>not</a:t>
            </a:r>
            <a:r>
              <a:rPr lang="en-US" altLang="zh-CN" sz="3199" dirty="0">
                <a:solidFill>
                  <a:schemeClr val="tx1"/>
                </a:solidFill>
              </a:rPr>
              <a:t> reported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9471" name="矩形 1"/>
          <p:cNvSpPr>
            <a:spLocks noChangeArrowheads="1"/>
          </p:cNvSpPr>
          <p:nvPr/>
        </p:nvSpPr>
        <p:spPr bwMode="auto">
          <a:xfrm>
            <a:off x="6457857" y="5958817"/>
            <a:ext cx="5653203" cy="276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200" dirty="0">
                <a:solidFill>
                  <a:srgbClr val="00B0F0"/>
                </a:solidFill>
                <a:cs typeface="Arial" panose="020B0604020202020204" pitchFamily="34" charset="0"/>
              </a:rPr>
              <a:t>[1] R1-1907490 Discussion on PDCCH monitoring for NR-DC</a:t>
            </a:r>
            <a:endParaRPr lang="zh-CN" altLang="en-US" sz="1200" dirty="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605290"/>
            <a:ext cx="11163053" cy="646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not reported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3CCs, SCG 1CC} </a:t>
            </a:r>
            <a:r>
              <a:rPr lang="en-US" altLang="zh-CN" sz="1799" dirty="0">
                <a:highlight>
                  <a:srgbClr val="00FFFF"/>
                </a:highlight>
                <a:ea typeface="华文细黑" pitchFamily="2" charset="-122"/>
                <a:cs typeface="Arial" pitchFamily="34" charset="0"/>
              </a:rPr>
              <a:t>and {MCG 2CCs, SCG 2CCs} mandatorily for alt. 1</a:t>
            </a:r>
            <a:endParaRPr lang="zh-CN" altLang="en-US" sz="1799" dirty="0" err="1">
              <a:highlight>
                <a:srgbClr val="00FFFF"/>
              </a:highlight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11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1028433" y="1210253"/>
          <a:ext cx="10154182" cy="5080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77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70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1461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3">
                <a:tc gridSpan="2"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6" marR="91416" marT="45702" marB="45702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9388" y="1238821"/>
            <a:ext cx="5039001" cy="4840614"/>
          </a:xfrm>
        </p:spPr>
        <p:txBody>
          <a:bodyPr/>
          <a:lstStyle/>
          <a:p>
            <a:pPr>
              <a:lnSpc>
                <a:spcPct val="140000"/>
              </a:lnSpc>
              <a:spcBef>
                <a:spcPct val="0"/>
              </a:spcBef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1</a:t>
            </a:r>
            <a:r>
              <a:rPr lang="zh-CN" altLang="en-US" sz="16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both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are always configured and not larger than UE capability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 and 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r>
              <a:rPr lang="en-US" altLang="zh-CN" sz="1400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-UE, respectively. </a:t>
            </a: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1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Example: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If the UE reports </a:t>
            </a:r>
            <a:r>
              <a:rPr lang="en-US" altLang="zh-CN" sz="1300" dirty="0" err="1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-UE=2 and </a:t>
            </a:r>
            <a:r>
              <a:rPr lang="en-US" altLang="zh-CN" sz="1300" dirty="0" err="1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-UE=2</a:t>
            </a:r>
            <a:endParaRPr lang="en-US" altLang="zh-CN" sz="1300" dirty="0">
              <a:solidFill>
                <a:srgbClr val="FF0000"/>
              </a:solidFill>
              <a:highlight>
                <a:srgbClr val="00FFFF"/>
              </a:highligh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2 BD for SCG (</a:t>
            </a:r>
            <a:r>
              <a:rPr lang="en-US" altLang="zh-CN" sz="1300" dirty="0">
                <a:solidFill>
                  <a:srgbClr val="0070C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full # of BD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is used)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0" lvl="1" indent="0">
              <a:buClr>
                <a:srgbClr val="777777"/>
              </a:buClr>
              <a:buSzPct val="60000"/>
              <a:buNone/>
              <a:defRPr/>
            </a:pPr>
            <a:endParaRPr lang="en-US" altLang="zh-CN" dirty="0"/>
          </a:p>
          <a:p>
            <a:pPr>
              <a:defRPr/>
            </a:pP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048389" y="1238821"/>
            <a:ext cx="5086612" cy="484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1" tIns="40060" rIns="80121" bIns="40060"/>
          <a:lstStyle>
            <a:lvl1pPr marL="342900" indent="-3429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777777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FrutigerNext LT Regular" pitchFamily="34" charset="0"/>
                <a:ea typeface="黑体" pitchFamily="49" charset="-122"/>
                <a:cs typeface="+mn-cs"/>
              </a:defRPr>
            </a:lvl1pPr>
            <a:lvl2pPr marL="742950" indent="-28575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~"/>
              <a:defRPr sz="1200">
                <a:solidFill>
                  <a:schemeClr val="tx1"/>
                </a:solidFill>
                <a:latin typeface="FrutigerNext LT Regular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1600" kern="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Alt 2</a:t>
            </a:r>
            <a:r>
              <a:rPr lang="zh-CN" altLang="en-US" sz="1600" b="0" kern="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：</a:t>
            </a:r>
            <a:r>
              <a:rPr lang="en-US" altLang="zh-CN" sz="1400" b="0" kern="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 UE supporting NR-DC is configured with </a:t>
            </a:r>
            <a:r>
              <a:rPr lang="en-US" altLang="zh-CN" sz="1400" b="0" kern="0" dirty="0" err="1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pdcch-BlindDetectionMCG</a:t>
            </a:r>
            <a:r>
              <a:rPr lang="en-US" altLang="zh-CN" sz="1400" b="0" kern="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and </a:t>
            </a:r>
            <a:r>
              <a:rPr lang="en-US" altLang="zh-CN" sz="1400" b="0" kern="0" dirty="0" err="1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pdcch-BlindDetectionSCG</a:t>
            </a:r>
            <a:endParaRPr lang="en-US" altLang="zh-CN" sz="1400" kern="0" dirty="0">
              <a:highlight>
                <a:srgbClr val="00FFFF"/>
              </a:highligh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defRPr/>
            </a:pPr>
            <a:endParaRPr lang="en-US" altLang="zh-CN" sz="1400" kern="0" dirty="0">
              <a:highlight>
                <a:srgbClr val="00FFFF"/>
              </a:highligh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457063" lvl="1" indent="0">
              <a:buNone/>
              <a:defRPr/>
            </a:pPr>
            <a:endParaRPr lang="en-US" altLang="zh-CN" sz="1799" kern="0" dirty="0">
              <a:highlight>
                <a:srgbClr val="00FFFF"/>
              </a:highlight>
            </a:endParaRPr>
          </a:p>
          <a:p>
            <a:pPr marL="457063" lvl="1" indent="0">
              <a:buNone/>
              <a:defRPr/>
            </a:pPr>
            <a:endParaRPr lang="en-US" altLang="zh-CN" sz="1799" kern="0" dirty="0">
              <a:highlight>
                <a:srgbClr val="00FFFF"/>
              </a:highlight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b="1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Example:</a:t>
            </a:r>
            <a:r>
              <a:rPr lang="en-US" altLang="zh-CN" sz="1300" dirty="0">
                <a:solidFill>
                  <a:srgbClr val="FF0000"/>
                </a:solidFill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If the UE reports </a:t>
            </a:r>
            <a:r>
              <a:rPr lang="en-US" altLang="zh-CN" sz="1300" dirty="0" err="1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BlindDetectionMCG</a:t>
            </a: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-UE=2 and </a:t>
            </a:r>
            <a:r>
              <a:rPr lang="en-US" altLang="zh-CN" sz="1300" dirty="0" err="1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BlindDetectionSCG</a:t>
            </a: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-UE=2</a:t>
            </a:r>
            <a:endParaRPr lang="en-US" altLang="zh-CN" sz="1300" dirty="0">
              <a:solidFill>
                <a:srgbClr val="FF0000"/>
              </a:solidFill>
              <a:highlight>
                <a:srgbClr val="00FFFF"/>
              </a:highligh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E.g. Before SCG addition, </a:t>
            </a:r>
            <a:r>
              <a:rPr lang="en-US" altLang="zh-CN" sz="1300" dirty="0">
                <a:solidFill>
                  <a:srgbClr val="FF0000"/>
                </a:solidFill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 as NR-CA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addition, </a:t>
            </a:r>
            <a:r>
              <a:rPr lang="en-US" altLang="zh-CN" sz="1300" dirty="0">
                <a:solidFill>
                  <a:srgbClr val="FF0000"/>
                </a:solidFill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MCG, 2 BD for SCG (</a:t>
            </a:r>
            <a:r>
              <a:rPr lang="en-US" altLang="zh-CN" sz="1300" dirty="0">
                <a:solidFill>
                  <a:srgbClr val="0070C0"/>
                </a:solidFill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full # of BD</a:t>
            </a: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is used)</a:t>
            </a:r>
          </a:p>
          <a:p>
            <a:pPr marL="271382" lvl="1" indent="-271382"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      After SCG release, </a:t>
            </a:r>
            <a:r>
              <a:rPr lang="en-US" altLang="zh-CN" sz="1300" dirty="0">
                <a:solidFill>
                  <a:srgbClr val="FF0000"/>
                </a:solidFill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r>
              <a:rPr lang="en-US" altLang="zh-CN" sz="1300" dirty="0">
                <a:highlight>
                  <a:srgbClr val="00FFFF"/>
                </a:highligh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BDs for MCG</a:t>
            </a:r>
          </a:p>
          <a:p>
            <a:pPr marL="457063" lvl="1" indent="0">
              <a:buNone/>
              <a:defRPr/>
            </a:pPr>
            <a:endParaRPr lang="en-US" altLang="zh-CN" sz="1799" kern="0" dirty="0">
              <a:highlight>
                <a:srgbClr val="00FFFF"/>
              </a:highlight>
            </a:endParaRPr>
          </a:p>
          <a:p>
            <a:pPr>
              <a:defRPr/>
            </a:pPr>
            <a:endParaRPr lang="zh-CN" altLang="en-US" sz="1999" kern="0" dirty="0"/>
          </a:p>
        </p:txBody>
      </p:sp>
      <p:sp>
        <p:nvSpPr>
          <p:cNvPr id="14" name="Title 2"/>
          <p:cNvSpPr txBox="1">
            <a:spLocks/>
          </p:cNvSpPr>
          <p:nvPr/>
        </p:nvSpPr>
        <p:spPr bwMode="auto">
          <a:xfrm>
            <a:off x="293612" y="105483"/>
            <a:ext cx="10641888" cy="492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990000"/>
                </a:solidFill>
                <a:latin typeface="Arial" charset="0"/>
                <a:ea typeface="黑体" pitchFamily="2" charset="-122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defTabSz="912539">
              <a:defRPr/>
            </a:pPr>
            <a:r>
              <a:rPr lang="en-US" altLang="zh-CN" sz="3199" dirty="0">
                <a:solidFill>
                  <a:schemeClr val="tx1"/>
                </a:solidFill>
              </a:rPr>
              <a:t>Example#1 when </a:t>
            </a:r>
            <a:r>
              <a:rPr lang="en-US" altLang="zh-CN" sz="3199" dirty="0" err="1">
                <a:solidFill>
                  <a:schemeClr val="tx1"/>
                </a:solidFill>
              </a:rPr>
              <a:t>pdcch-BlindDetectionCA</a:t>
            </a:r>
            <a:r>
              <a:rPr lang="en-US" altLang="zh-CN" sz="3199" dirty="0">
                <a:solidFill>
                  <a:schemeClr val="tx1"/>
                </a:solidFill>
              </a:rPr>
              <a:t> is reported</a:t>
            </a:r>
            <a:endParaRPr lang="zh-CN" altLang="en-US" sz="3199" kern="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718" y="823004"/>
            <a:ext cx="8391459" cy="3691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74556" indent="-274556">
              <a:spcBef>
                <a:spcPts val="600"/>
              </a:spcBef>
              <a:buClr>
                <a:schemeClr val="bg1">
                  <a:lumMod val="50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If </a:t>
            </a:r>
            <a:r>
              <a:rPr lang="en-US" altLang="zh-CN" sz="1799" dirty="0" err="1">
                <a:ea typeface="华文细黑" pitchFamily="2" charset="-122"/>
                <a:cs typeface="Arial" pitchFamily="34" charset="0"/>
              </a:rPr>
              <a:t>pdcch-BlindDetectionCA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is reported as 4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, e.g. for a NR-DC BC {MCG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3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CCs, SCG </a:t>
            </a:r>
            <a:r>
              <a:rPr lang="en-US" altLang="zh-CN" sz="1799" dirty="0">
                <a:solidFill>
                  <a:srgbClr val="0070C0"/>
                </a:solidFill>
                <a:ea typeface="华文细黑" pitchFamily="2" charset="-122"/>
                <a:cs typeface="Arial" pitchFamily="34" charset="0"/>
              </a:rPr>
              <a:t>2</a:t>
            </a:r>
            <a:r>
              <a:rPr lang="en-US" altLang="zh-CN" sz="1799" dirty="0">
                <a:ea typeface="华文细黑" pitchFamily="2" charset="-122"/>
                <a:cs typeface="Arial" pitchFamily="34" charset="0"/>
              </a:rPr>
              <a:t>CC}</a:t>
            </a:r>
            <a:endParaRPr lang="zh-CN" altLang="en-US" sz="1799" dirty="0" err="1">
              <a:ea typeface="华文细黑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52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3295</TotalTime>
  <Words>843</Words>
  <Application>Microsoft Office PowerPoint</Application>
  <PresentationFormat>Widescreen</PresentationFormat>
  <Paragraphs>84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Arial Unicode MS</vt:lpstr>
      <vt:lpstr>FrutigerNext LT Regular</vt:lpstr>
      <vt:lpstr>微软雅黑</vt:lpstr>
      <vt:lpstr>ＭＳ Ｐゴシック</vt:lpstr>
      <vt:lpstr>黑体</vt:lpstr>
      <vt:lpstr>宋体</vt:lpstr>
      <vt:lpstr>华文细黑</vt:lpstr>
      <vt:lpstr>Arial</vt:lpstr>
      <vt:lpstr>Calibri</vt:lpstr>
      <vt:lpstr>Calibri Light</vt:lpstr>
      <vt:lpstr>Wingdings</vt:lpstr>
      <vt:lpstr>Office Theme</vt:lpstr>
      <vt:lpstr>Document</vt:lpstr>
      <vt:lpstr>Comments to “On PDCCH blind detection for NR-DC: Comparison between Alt 1 and Alt 2”</vt:lpstr>
      <vt:lpstr>Comments</vt:lpstr>
      <vt:lpstr>On PDCCH blind detection for NR-DC:  Comparison between Alt 1 and Alt 2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LTE/NR UL subcarrier alignment</dc:title>
  <dc:creator>Steven Chen</dc:creator>
  <cp:lastModifiedBy>Qualcomm</cp:lastModifiedBy>
  <cp:revision>171</cp:revision>
  <dcterms:created xsi:type="dcterms:W3CDTF">2017-09-18T02:04:50Z</dcterms:created>
  <dcterms:modified xsi:type="dcterms:W3CDTF">2019-05-17T22:47:23Z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(3)Bey/PNU0Ujwt+lf3T4yZaVNV/CPUbtQ+2oRKG5FnxR2y3RRLvLk4xdZ7h9Pwbrim00atmwxF
YOOhOba0VbZzWnAxDh5MASy1tmpZUcGY9vN2+o0H2GIg6hkkcOAYKjhMaMHHSuJir0ABfwRS
8YtKd6hAEJ8Ww5U0NplR+FjEJVYU5Sg+azfPhq4vP+0kkLNbyFHMr811/9f8RnzGSM7kQD2C
jijmPJkpVxWQh3u363</vt:lpwstr>
  </property>
  <property fmtid="{D5CDD505-2E9C-101B-9397-08002B2CF9AE}" pid="3" name="_2015_ms_pID_7253431">
    <vt:lpwstr>An7Yxu1rY63OjkqvyDU7UEph+4FFp1gnauB+BbRxHdWIVUU3RI6EdV
7eKSThEf6Nq4S8agMJSjbiDokasQkqCY5dKszF4SqDhkby/uIOz3axiXRmFf8GlQ0Xk/q+mC
zDqnoz+1btOl0zUQ8JjqZWebTE2Inj3PZitZxWKvbYWcwK1qdAYuAfxbtlPzs49fmfo+gXcl
mLlNN0TCt/fR2NcOK9BeGZi2A0/Byk3NpPp7</vt:lpwstr>
  </property>
  <property fmtid="{D5CDD505-2E9C-101B-9397-08002B2CF9AE}" pid="4" name="_2015_ms_pID_7253432">
    <vt:lpwstr>MmNr4cETP7hYb6uBaJjyV7A=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1557925672</vt:lpwstr>
  </property>
</Properties>
</file>