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84" r:id="rId3"/>
    <p:sldId id="281" r:id="rId4"/>
    <p:sldId id="282" r:id="rId5"/>
    <p:sldId id="279" r:id="rId6"/>
    <p:sldId id="280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teven Chen" initials="SC" lastIdx="2" clrIdx="0">
    <p:extLst>
      <p:ext uri="{19B8F6BF-5375-455C-9EA6-DF929625EA0E}">
        <p15:presenceInfo xmlns:p15="http://schemas.microsoft.com/office/powerpoint/2012/main" userId="S-1-5-21-147214757-305610072-1517763936-62870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09" autoAdjust="0"/>
    <p:restoredTop sz="94660"/>
  </p:normalViewPr>
  <p:slideViewPr>
    <p:cSldViewPr snapToGrid="0">
      <p:cViewPr varScale="1">
        <p:scale>
          <a:sx n="91" d="100"/>
          <a:sy n="91" d="100"/>
        </p:scale>
        <p:origin x="87" y="423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4158FE-0EBB-4452-8C58-F7BF9369F2DC}" type="datetimeFigureOut">
              <a:rPr lang="en-US" smtClean="0"/>
              <a:t>5/17/2019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7F47E4-DE76-4AB4-A7B5-98E248AB27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3959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1427A-8983-49CB-AC5B-7F0AC8E7503A}" type="datetimeFigureOut">
              <a:rPr lang="en-US" smtClean="0"/>
              <a:pPr/>
              <a:t>5/17/2019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550B-8B66-4E91-A9B4-81DAA1D545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81268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1427A-8983-49CB-AC5B-7F0AC8E7503A}" type="datetimeFigureOut">
              <a:rPr lang="en-US" smtClean="0"/>
              <a:pPr/>
              <a:t>5/17/2019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550B-8B66-4E91-A9B4-81DAA1D545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35736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1427A-8983-49CB-AC5B-7F0AC8E7503A}" type="datetimeFigureOut">
              <a:rPr lang="en-US" smtClean="0"/>
              <a:pPr/>
              <a:t>5/17/2019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550B-8B66-4E91-A9B4-81DAA1D545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38924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1427A-8983-49CB-AC5B-7F0AC8E7503A}" type="datetimeFigureOut">
              <a:rPr lang="en-US" smtClean="0"/>
              <a:pPr/>
              <a:t>5/17/2019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550B-8B66-4E91-A9B4-81DAA1D545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04720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1427A-8983-49CB-AC5B-7F0AC8E7503A}" type="datetimeFigureOut">
              <a:rPr lang="en-US" smtClean="0"/>
              <a:pPr/>
              <a:t>5/17/2019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550B-8B66-4E91-A9B4-81DAA1D545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71843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1427A-8983-49CB-AC5B-7F0AC8E7503A}" type="datetimeFigureOut">
              <a:rPr lang="en-US" smtClean="0"/>
              <a:pPr/>
              <a:t>5/17/2019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550B-8B66-4E91-A9B4-81DAA1D545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350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1427A-8983-49CB-AC5B-7F0AC8E7503A}" type="datetimeFigureOut">
              <a:rPr lang="en-US" smtClean="0"/>
              <a:pPr/>
              <a:t>5/17/2019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550B-8B66-4E91-A9B4-81DAA1D545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4250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1427A-8983-49CB-AC5B-7F0AC8E7503A}" type="datetimeFigureOut">
              <a:rPr lang="en-US" smtClean="0"/>
              <a:pPr/>
              <a:t>5/17/2019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550B-8B66-4E91-A9B4-81DAA1D545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9569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1427A-8983-49CB-AC5B-7F0AC8E7503A}" type="datetimeFigureOut">
              <a:rPr lang="en-US" smtClean="0"/>
              <a:pPr/>
              <a:t>5/17/2019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550B-8B66-4E91-A9B4-81DAA1D545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5387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1427A-8983-49CB-AC5B-7F0AC8E7503A}" type="datetimeFigureOut">
              <a:rPr lang="en-US" smtClean="0"/>
              <a:pPr/>
              <a:t>5/17/2019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550B-8B66-4E91-A9B4-81DAA1D545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7460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1427A-8983-49CB-AC5B-7F0AC8E7503A}" type="datetimeFigureOut">
              <a:rPr lang="en-US" smtClean="0"/>
              <a:pPr/>
              <a:t>5/17/2019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550B-8B66-4E91-A9B4-81DAA1D545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90634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31427A-8983-49CB-AC5B-7F0AC8E7503A}" type="datetimeFigureOut">
              <a:rPr lang="en-US" smtClean="0"/>
              <a:pPr/>
              <a:t>5/17/2019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E2550B-8B66-4E91-A9B4-81DAA1D545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4636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package" Target="../embeddings/Microsoft_Word_Document1.docx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13793" y="1122363"/>
            <a:ext cx="9611710" cy="2387600"/>
          </a:xfrm>
        </p:spPr>
        <p:txBody>
          <a:bodyPr>
            <a:normAutofit/>
          </a:bodyPr>
          <a:lstStyle/>
          <a:p>
            <a:r>
              <a:rPr lang="en-US" sz="4800" dirty="0"/>
              <a:t>On PDCCH blind detection for NR-DC: </a:t>
            </a:r>
            <a:br>
              <a:rPr lang="en-US" sz="4800" dirty="0"/>
            </a:br>
            <a:r>
              <a:rPr lang="en-US" sz="4800" dirty="0"/>
              <a:t>Comparison between Alt 1 and Alt 2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Huawei, HiSilicon</a:t>
            </a:r>
            <a:endParaRPr lang="en-US" dirty="0"/>
          </a:p>
        </p:txBody>
      </p:sp>
      <p:sp>
        <p:nvSpPr>
          <p:cNvPr id="6" name="テキスト ボックス 3"/>
          <p:cNvSpPr txBox="1"/>
          <p:nvPr/>
        </p:nvSpPr>
        <p:spPr>
          <a:xfrm>
            <a:off x="107504" y="188639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kumimoji="1" lang="en-US" altLang="ja-JP" b="1" kern="0" dirty="0">
                <a:solidFill>
                  <a:prstClr val="black"/>
                </a:solidFill>
              </a:rPr>
              <a:t>3GPP TSG RAN WG1 Meeting #97</a:t>
            </a:r>
            <a:r>
              <a:rPr kumimoji="1" lang="en-US" altLang="ja-JP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	</a:t>
            </a:r>
            <a:endParaRPr kumimoji="1" lang="ja-JP" altLang="ja-JP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lvl="0">
              <a:defRPr/>
            </a:pPr>
            <a:r>
              <a:rPr kumimoji="1" lang="en-US" altLang="ja-JP" b="1" kern="0" dirty="0">
                <a:solidFill>
                  <a:prstClr val="black"/>
                </a:solidFill>
              </a:rPr>
              <a:t>Reno, USA, May 13th – 17th, 2019</a:t>
            </a:r>
            <a:endParaRPr kumimoji="1" lang="ja-JP" altLang="ja-JP" sz="1800" b="1" i="1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7" name="正方形/長方形 4"/>
          <p:cNvSpPr/>
          <p:nvPr/>
        </p:nvSpPr>
        <p:spPr>
          <a:xfrm>
            <a:off x="7877503" y="188639"/>
            <a:ext cx="39571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defRPr/>
            </a:pPr>
            <a:r>
              <a:rPr kumimoji="1" lang="en-US" altLang="ja-JP" b="1" kern="0" smtClean="0">
                <a:solidFill>
                  <a:prstClr val="black"/>
                </a:solidFill>
              </a:rPr>
              <a:t>R</a:t>
            </a:r>
            <a:r>
              <a:rPr kumimoji="1" lang="en-US" altLang="zh-CN" b="1" kern="0" smtClean="0">
                <a:solidFill>
                  <a:prstClr val="black"/>
                </a:solidFill>
              </a:rPr>
              <a:t>1-1907943</a:t>
            </a:r>
            <a:r>
              <a:rPr kumimoji="1" lang="en-US" altLang="ja-JP" b="1" kern="0" smtClean="0">
                <a:solidFill>
                  <a:prstClr val="black"/>
                </a:solidFill>
              </a:rPr>
              <a:t> </a:t>
            </a:r>
            <a:endParaRPr kumimoji="1" lang="en-US" altLang="ja-JP" sz="18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8" name="正方形/長方形 4"/>
          <p:cNvSpPr/>
          <p:nvPr/>
        </p:nvSpPr>
        <p:spPr>
          <a:xfrm>
            <a:off x="107504" y="799197"/>
            <a:ext cx="43646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Agenda Item: 	</a:t>
            </a:r>
            <a:r>
              <a:rPr kumimoji="1" lang="en-US" altLang="ja-JP" sz="180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7.1.3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Document for:</a:t>
            </a:r>
            <a:r>
              <a:rPr kumimoji="1" lang="en-US" altLang="ja-JP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	Discussion &amp; Decision</a:t>
            </a:r>
            <a:endParaRPr kumimoji="1" lang="ja-JP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1438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Table 17"/>
          <p:cNvGraphicFramePr>
            <a:graphicFrameLocks noGrp="1"/>
          </p:cNvGraphicFramePr>
          <p:nvPr/>
        </p:nvGraphicFramePr>
        <p:xfrm>
          <a:off x="1028433" y="1210253"/>
          <a:ext cx="10154182" cy="508033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77091"/>
                <a:gridCol w="5077091"/>
              </a:tblGrid>
              <a:tr h="4714612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16" marR="91416" marT="45702" marB="45702"/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16" marR="91416" marT="45702" marB="45702"/>
                </a:tc>
              </a:tr>
              <a:tr h="365653">
                <a:tc gridSpan="2"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16" marR="91416" marT="45702" marB="45702"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09388" y="1238821"/>
            <a:ext cx="5039001" cy="4840614"/>
          </a:xfrm>
        </p:spPr>
        <p:txBody>
          <a:bodyPr/>
          <a:lstStyle/>
          <a:p>
            <a:pPr>
              <a:lnSpc>
                <a:spcPct val="140000"/>
              </a:lnSpc>
              <a:spcBef>
                <a:spcPct val="0"/>
              </a:spcBef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r>
              <a:rPr lang="en-US" altLang="zh-CN" sz="16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Alt 1</a:t>
            </a:r>
            <a:r>
              <a:rPr lang="zh-CN" altLang="en-US" sz="16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：</a:t>
            </a:r>
            <a:r>
              <a:rPr lang="en-US" altLang="zh-CN" sz="1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both </a:t>
            </a:r>
            <a:r>
              <a:rPr lang="en-US" altLang="zh-CN" sz="1400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pdcch-BlindDetectionMCG</a:t>
            </a:r>
            <a:r>
              <a:rPr lang="en-US" altLang="zh-CN" sz="1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and </a:t>
            </a:r>
            <a:r>
              <a:rPr lang="en-US" altLang="zh-CN" sz="1400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pdcch-BlindDetectionSCG</a:t>
            </a:r>
            <a:r>
              <a:rPr lang="en-US" altLang="zh-CN" sz="1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are always configured and not larger than UE capability </a:t>
            </a:r>
            <a:r>
              <a:rPr lang="en-US" altLang="zh-CN" sz="1400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pdcch</a:t>
            </a:r>
            <a:r>
              <a:rPr lang="en-US" altLang="zh-CN" sz="1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-</a:t>
            </a:r>
            <a:r>
              <a:rPr lang="en-US" altLang="zh-CN" sz="1400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BlindDetectionMCG</a:t>
            </a:r>
            <a:r>
              <a:rPr lang="en-US" altLang="zh-CN" sz="1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-UE and </a:t>
            </a:r>
            <a:r>
              <a:rPr lang="en-US" altLang="zh-CN" sz="1400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pdcch</a:t>
            </a:r>
            <a:r>
              <a:rPr lang="en-US" altLang="zh-CN" sz="1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-</a:t>
            </a:r>
            <a:r>
              <a:rPr lang="en-US" altLang="zh-CN" sz="1400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BlindDetectionSCG</a:t>
            </a:r>
            <a:r>
              <a:rPr lang="en-US" altLang="zh-CN" sz="1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-UE, respectively. Resulting in different NR-CA operation with MCG BC which is derived from NR-DC</a:t>
            </a:r>
          </a:p>
          <a:p>
            <a:pPr marL="271382" lvl="1" indent="-271382"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endParaRPr lang="en-US" altLang="zh-CN" sz="1400" b="1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271382" lvl="1" indent="-271382"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endParaRPr lang="en-US" altLang="zh-CN" sz="1400" b="1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271382" lvl="1" indent="-271382"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r>
              <a:rPr lang="en-US" altLang="zh-CN" sz="13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Consequence: </a:t>
            </a:r>
            <a:r>
              <a:rPr lang="en-US" altLang="zh-CN" sz="1300" dirty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UE gains nothing but can limit PDCCH BD configuration by reporting </a:t>
            </a:r>
            <a:r>
              <a:rPr lang="en-US" altLang="zh-CN" sz="1300" dirty="0" err="1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BlindDetectionMCG</a:t>
            </a:r>
            <a:r>
              <a:rPr lang="en-US" altLang="zh-CN" sz="1300" dirty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-UE (e.g. </a:t>
            </a:r>
            <a:r>
              <a:rPr lang="en-US" altLang="zh-CN" sz="1300" dirty="0" smtClean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1) </a:t>
            </a:r>
            <a:r>
              <a:rPr lang="en-US" altLang="zh-CN" sz="1300" dirty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less than the # of CCs in MCG, so does to SCG with </a:t>
            </a:r>
            <a:r>
              <a:rPr lang="en-US" altLang="zh-CN" sz="1300" dirty="0" err="1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BlindDetectionSCG</a:t>
            </a:r>
            <a:r>
              <a:rPr lang="en-US" altLang="zh-CN" sz="1300" dirty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-UE (e.g. </a:t>
            </a:r>
            <a:r>
              <a:rPr lang="en-US" altLang="zh-CN" sz="1300" dirty="0" smtClean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2), </a:t>
            </a:r>
            <a:r>
              <a:rPr lang="en-US" altLang="zh-CN" sz="1300" dirty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even total # of BD &lt; 4</a:t>
            </a:r>
          </a:p>
          <a:p>
            <a:pPr marL="271382" lvl="1" indent="-271382"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r>
              <a:rPr lang="en-US" altLang="zh-CN" sz="13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E.g. Before SCG addition, </a:t>
            </a:r>
            <a:r>
              <a:rPr lang="en-US" altLang="zh-CN" sz="1300" dirty="0" smtClean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</a:t>
            </a:r>
            <a:r>
              <a:rPr lang="en-US" altLang="zh-CN" sz="13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r>
              <a:rPr lang="en-US" altLang="zh-CN" sz="13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BDs for MCG as NR-CA</a:t>
            </a:r>
          </a:p>
          <a:p>
            <a:pPr marL="271382" lvl="1" indent="-271382"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r>
              <a:rPr lang="en-US" altLang="zh-CN" sz="13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     After SCG addition, </a:t>
            </a:r>
            <a:r>
              <a:rPr lang="en-US" altLang="zh-CN" sz="1300" dirty="0" smtClean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</a:t>
            </a:r>
            <a:r>
              <a:rPr lang="en-US" altLang="zh-CN" sz="13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r>
              <a:rPr lang="en-US" altLang="zh-CN" sz="13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BDs for MCG, 1 BD for SCG (total # of BD &lt; 4)</a:t>
            </a:r>
          </a:p>
          <a:p>
            <a:pPr marL="271382" lvl="1" indent="-271382"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r>
              <a:rPr lang="en-US" altLang="zh-CN" sz="13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     After SCG release, </a:t>
            </a:r>
            <a:r>
              <a:rPr lang="en-US" altLang="zh-CN" sz="1300" dirty="0" smtClean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</a:t>
            </a:r>
            <a:r>
              <a:rPr lang="en-US" altLang="zh-CN" sz="13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r>
              <a:rPr lang="en-US" altLang="zh-CN" sz="13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BDs for MCG</a:t>
            </a:r>
          </a:p>
          <a:p>
            <a:pPr marL="0" lvl="1" indent="0">
              <a:buClr>
                <a:srgbClr val="777777"/>
              </a:buClr>
              <a:buSzPct val="60000"/>
              <a:buNone/>
              <a:defRPr/>
            </a:pPr>
            <a:endParaRPr lang="en-US" altLang="zh-CN" dirty="0" smtClean="0"/>
          </a:p>
          <a:p>
            <a:pPr>
              <a:defRPr/>
            </a:pPr>
            <a:endParaRPr lang="zh-CN" altLang="en-US" dirty="0"/>
          </a:p>
        </p:txBody>
      </p:sp>
      <p:sp>
        <p:nvSpPr>
          <p:cNvPr id="6" name="内容占位符 2"/>
          <p:cNvSpPr txBox="1">
            <a:spLocks/>
          </p:cNvSpPr>
          <p:nvPr/>
        </p:nvSpPr>
        <p:spPr bwMode="auto">
          <a:xfrm>
            <a:off x="6048389" y="1238821"/>
            <a:ext cx="5086612" cy="48406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0121" tIns="40060" rIns="80121" bIns="40060"/>
          <a:lstStyle>
            <a:lvl1pPr marL="342900" indent="-342900" algn="l" rtl="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>
                <a:srgbClr val="777777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FrutigerNext LT Regular" pitchFamily="34" charset="0"/>
                <a:ea typeface="黑体" pitchFamily="49" charset="-122"/>
                <a:cs typeface="+mn-cs"/>
              </a:defRPr>
            </a:lvl1pPr>
            <a:lvl2pPr marL="742950" indent="-285750" algn="l" rtl="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SzPct val="50000"/>
              <a:buFont typeface="Wingdings" pitchFamily="2" charset="2"/>
              <a:buChar char="p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SzPct val="50000"/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FrutigerNext LT Regular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–"/>
              <a:defRPr sz="1400">
                <a:solidFill>
                  <a:schemeClr val="tx1"/>
                </a:solidFill>
                <a:latin typeface="FrutigerNext LT Regular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Arial" charset="0"/>
              <a:buChar char="~"/>
              <a:defRPr sz="1200">
                <a:solidFill>
                  <a:schemeClr val="tx1"/>
                </a:solidFill>
                <a:latin typeface="FrutigerNext LT Regular" pitchFamily="34" charset="0"/>
                <a:ea typeface="+mn-ea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CN" sz="160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Alt 2</a:t>
            </a:r>
            <a:r>
              <a:rPr lang="zh-CN" altLang="en-US" sz="1600" b="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：</a:t>
            </a:r>
            <a:r>
              <a:rPr lang="en-US" altLang="zh-CN" sz="1400" b="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A UE supporting NR-DC is </a:t>
            </a:r>
            <a:r>
              <a:rPr lang="en-US" altLang="zh-CN" sz="1400" b="0" kern="0" dirty="0">
                <a:solidFill>
                  <a:srgbClr val="0070C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not</a:t>
            </a:r>
            <a:r>
              <a:rPr lang="en-US" altLang="zh-CN" sz="1400" b="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configured with </a:t>
            </a:r>
            <a:r>
              <a:rPr lang="en-US" altLang="zh-CN" sz="1400" b="0" kern="0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pdcch-BlindDetectionMCG</a:t>
            </a:r>
            <a:r>
              <a:rPr lang="en-US" altLang="zh-CN" sz="1400" b="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nor </a:t>
            </a:r>
            <a:r>
              <a:rPr lang="en-US" altLang="zh-CN" sz="1400" b="0" kern="0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pdcch-BlindDetectionSCG</a:t>
            </a:r>
            <a:r>
              <a:rPr lang="en-US" altLang="zh-CN" sz="1400" b="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, as same behavior as NR-CA</a:t>
            </a:r>
            <a:endParaRPr lang="en-US" altLang="zh-CN" sz="1400" kern="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>
              <a:defRPr/>
            </a:pPr>
            <a:endParaRPr lang="en-US" altLang="zh-CN" sz="1400" kern="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271382" indent="-271382">
              <a:defRPr/>
            </a:pPr>
            <a:endParaRPr lang="en-US" altLang="zh-CN" sz="1400" kern="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271382" indent="-271382">
              <a:defRPr/>
            </a:pPr>
            <a:endParaRPr lang="en-US" altLang="zh-CN" sz="1300" kern="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271382" indent="-271382">
              <a:defRPr/>
            </a:pPr>
            <a:endParaRPr lang="en-US" altLang="zh-CN" sz="1300" kern="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271382" indent="-271382">
              <a:defRPr/>
            </a:pPr>
            <a:endParaRPr lang="en-US" altLang="zh-CN" sz="1300" kern="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271382" indent="-271382">
              <a:defRPr/>
            </a:pPr>
            <a:r>
              <a:rPr lang="en-US" altLang="zh-CN" sz="130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Consequence</a:t>
            </a:r>
            <a:r>
              <a:rPr lang="en-US" altLang="zh-CN" sz="1300" b="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: </a:t>
            </a:r>
            <a:r>
              <a:rPr lang="en-US" altLang="zh-CN" sz="1300" b="0" kern="0" dirty="0">
                <a:solidFill>
                  <a:srgbClr val="00B05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in line with NR-CA in term of PDCCH BD configuration.</a:t>
            </a:r>
          </a:p>
          <a:p>
            <a:pPr marL="271382" indent="-271382">
              <a:defRPr/>
            </a:pPr>
            <a:r>
              <a:rPr lang="en-US" altLang="zh-CN" sz="1300" b="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E.g. Before SCG addition, </a:t>
            </a:r>
            <a:r>
              <a:rPr lang="en-US" altLang="zh-CN" sz="1300" b="0" kern="0" dirty="0" smtClean="0">
                <a:solidFill>
                  <a:srgbClr val="00B05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</a:t>
            </a:r>
            <a:r>
              <a:rPr lang="en-US" altLang="zh-CN" sz="1300" b="0" kern="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r>
              <a:rPr lang="en-US" altLang="zh-CN" sz="1300" b="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BDs for MCG as NR-CA</a:t>
            </a:r>
          </a:p>
          <a:p>
            <a:pPr marL="271382" indent="-271382">
              <a:defRPr/>
            </a:pPr>
            <a:r>
              <a:rPr lang="en-US" altLang="zh-CN" sz="1300" b="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     After SCG addition, </a:t>
            </a:r>
            <a:r>
              <a:rPr lang="en-US" altLang="zh-CN" sz="1300" b="0" kern="0" dirty="0" smtClean="0">
                <a:solidFill>
                  <a:srgbClr val="00B05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</a:t>
            </a:r>
            <a:r>
              <a:rPr lang="en-US" altLang="zh-CN" sz="1300" b="0" kern="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r>
              <a:rPr lang="en-US" altLang="zh-CN" sz="1300" b="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BDs for MCG, 1 BD for SCG</a:t>
            </a:r>
          </a:p>
          <a:p>
            <a:pPr marL="271382" indent="-271382">
              <a:defRPr/>
            </a:pPr>
            <a:r>
              <a:rPr lang="en-US" altLang="zh-CN" sz="1300" b="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     After SCG release, </a:t>
            </a:r>
            <a:r>
              <a:rPr lang="en-US" altLang="zh-CN" sz="1300" b="0" kern="0" dirty="0" smtClean="0">
                <a:solidFill>
                  <a:srgbClr val="00B05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</a:t>
            </a:r>
            <a:r>
              <a:rPr lang="en-US" altLang="zh-CN" sz="1300" b="0" kern="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r>
              <a:rPr lang="en-US" altLang="zh-CN" sz="1300" b="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BDs for MCG</a:t>
            </a:r>
          </a:p>
          <a:p>
            <a:pPr marL="0" indent="0">
              <a:buNone/>
              <a:defRPr/>
            </a:pPr>
            <a:endParaRPr lang="en-US" altLang="zh-CN" sz="1300" b="0" kern="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lvl="1">
              <a:defRPr/>
            </a:pPr>
            <a:endParaRPr lang="en-US" altLang="zh-CN" sz="1799" kern="0" dirty="0"/>
          </a:p>
          <a:p>
            <a:pPr>
              <a:defRPr/>
            </a:pPr>
            <a:endParaRPr lang="zh-CN" altLang="en-US" sz="1999" kern="0" dirty="0"/>
          </a:p>
        </p:txBody>
      </p:sp>
      <p:sp>
        <p:nvSpPr>
          <p:cNvPr id="14" name="Title 2"/>
          <p:cNvSpPr txBox="1">
            <a:spLocks/>
          </p:cNvSpPr>
          <p:nvPr/>
        </p:nvSpPr>
        <p:spPr bwMode="auto">
          <a:xfrm>
            <a:off x="293613" y="105483"/>
            <a:ext cx="6766596" cy="492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bIns="0" anchor="ctr"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Arial" charset="0"/>
                <a:ea typeface="黑体" pitchFamily="2" charset="-122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Arial" charset="0"/>
                <a:ea typeface="黑体" pitchFamily="2" charset="-122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Arial" charset="0"/>
                <a:ea typeface="黑体" pitchFamily="2" charset="-122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Arial" charset="0"/>
                <a:ea typeface="黑体" pitchFamily="2" charset="-122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9pPr>
          </a:lstStyle>
          <a:p>
            <a:pPr defTabSz="912539">
              <a:defRPr/>
            </a:pPr>
            <a:r>
              <a:rPr lang="en-US" altLang="zh-CN" sz="3199" dirty="0">
                <a:solidFill>
                  <a:schemeClr val="tx1"/>
                </a:solidFill>
              </a:rPr>
              <a:t>PDCCH blind detection for NR-DC</a:t>
            </a:r>
            <a:endParaRPr lang="zh-CN" altLang="en-US" sz="3199" kern="0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19471" name="矩形 1"/>
          <p:cNvSpPr>
            <a:spLocks noChangeArrowheads="1"/>
          </p:cNvSpPr>
          <p:nvPr/>
        </p:nvSpPr>
        <p:spPr bwMode="auto">
          <a:xfrm>
            <a:off x="6457857" y="5958817"/>
            <a:ext cx="5653203" cy="2761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200" dirty="0" smtClean="0">
                <a:solidFill>
                  <a:srgbClr val="00B0F0"/>
                </a:solidFill>
                <a:cs typeface="Arial" panose="020B0604020202020204" pitchFamily="34" charset="0"/>
              </a:rPr>
              <a:t>[1] R1-1907490 </a:t>
            </a:r>
            <a:r>
              <a:rPr lang="en-US" altLang="zh-CN" sz="1200" dirty="0">
                <a:solidFill>
                  <a:srgbClr val="00B0F0"/>
                </a:solidFill>
                <a:cs typeface="Arial" panose="020B0604020202020204" pitchFamily="34" charset="0"/>
              </a:rPr>
              <a:t>Discussion on PDCCH monitoring for NR-DC</a:t>
            </a:r>
            <a:endParaRPr lang="zh-CN" altLang="en-US" sz="1200" dirty="0">
              <a:solidFill>
                <a:srgbClr val="00B0F0"/>
              </a:solidFill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96718" y="823004"/>
            <a:ext cx="8343951" cy="36920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274556" indent="-274556">
              <a:spcBef>
                <a:spcPts val="600"/>
              </a:spcBef>
              <a:buClr>
                <a:schemeClr val="bg1">
                  <a:lumMod val="50000"/>
                </a:schemeClr>
              </a:buClr>
              <a:buSzPct val="80000"/>
              <a:buFont typeface="Wingdings" pitchFamily="2" charset="2"/>
              <a:buChar char="l"/>
              <a:defRPr/>
            </a:pPr>
            <a:r>
              <a:rPr lang="en-US" altLang="zh-CN" sz="1799" dirty="0">
                <a:ea typeface="华文细黑" pitchFamily="2" charset="-122"/>
                <a:cs typeface="Arial" pitchFamily="34" charset="0"/>
              </a:rPr>
              <a:t>If </a:t>
            </a:r>
            <a:r>
              <a:rPr lang="en-US" altLang="zh-CN" sz="1799" dirty="0" err="1">
                <a:ea typeface="华文细黑" pitchFamily="2" charset="-122"/>
                <a:cs typeface="Arial" pitchFamily="34" charset="0"/>
              </a:rPr>
              <a:t>pdcch-BlindDetectionCA</a:t>
            </a:r>
            <a:r>
              <a:rPr lang="en-US" altLang="zh-CN" sz="1799" dirty="0">
                <a:ea typeface="华文细黑" pitchFamily="2" charset="-122"/>
                <a:cs typeface="Arial" pitchFamily="34" charset="0"/>
              </a:rPr>
              <a:t> </a:t>
            </a:r>
            <a:r>
              <a:rPr lang="en-US" altLang="zh-CN" sz="1799" dirty="0">
                <a:solidFill>
                  <a:srgbClr val="0070C0"/>
                </a:solidFill>
                <a:ea typeface="华文细黑" pitchFamily="2" charset="-122"/>
                <a:cs typeface="Arial" pitchFamily="34" charset="0"/>
              </a:rPr>
              <a:t>is not reported</a:t>
            </a:r>
            <a:r>
              <a:rPr lang="en-US" altLang="zh-CN" sz="1799" dirty="0">
                <a:ea typeface="华文细黑" pitchFamily="2" charset="-122"/>
                <a:cs typeface="Arial" pitchFamily="34" charset="0"/>
              </a:rPr>
              <a:t>, e.g. for a NR-DC BC {MCG </a:t>
            </a:r>
            <a:r>
              <a:rPr lang="en-US" altLang="zh-CN" sz="1799" dirty="0" smtClean="0">
                <a:solidFill>
                  <a:srgbClr val="C00000"/>
                </a:solidFill>
                <a:ea typeface="华文细黑" pitchFamily="2" charset="-122"/>
                <a:cs typeface="Arial" pitchFamily="34" charset="0"/>
              </a:rPr>
              <a:t>2</a:t>
            </a:r>
            <a:r>
              <a:rPr lang="en-US" altLang="zh-CN" sz="1799" dirty="0" smtClean="0">
                <a:ea typeface="华文细黑" pitchFamily="2" charset="-122"/>
                <a:cs typeface="Arial" pitchFamily="34" charset="0"/>
              </a:rPr>
              <a:t>CCs</a:t>
            </a:r>
            <a:r>
              <a:rPr lang="en-US" altLang="zh-CN" sz="1799" dirty="0">
                <a:ea typeface="华文细黑" pitchFamily="2" charset="-122"/>
                <a:cs typeface="Arial" pitchFamily="34" charset="0"/>
              </a:rPr>
              <a:t>, SCG 1CC</a:t>
            </a:r>
            <a:r>
              <a:rPr lang="en-US" altLang="zh-CN" sz="1799" dirty="0" smtClean="0">
                <a:ea typeface="华文细黑" pitchFamily="2" charset="-122"/>
                <a:cs typeface="Arial" pitchFamily="34" charset="0"/>
              </a:rPr>
              <a:t>}</a:t>
            </a:r>
            <a:endParaRPr lang="zh-CN" altLang="en-US" sz="1799" dirty="0" err="1">
              <a:ea typeface="华文细黑" pitchFamily="2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9256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0"/>
    </mc:Choice>
    <mc:Fallback xmlns="">
      <p:transition spd="slow" advClick="0" advTm="8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2"/>
          <p:cNvSpPr txBox="1">
            <a:spLocks/>
          </p:cNvSpPr>
          <p:nvPr/>
        </p:nvSpPr>
        <p:spPr bwMode="auto">
          <a:xfrm>
            <a:off x="293613" y="105482"/>
            <a:ext cx="1937846" cy="492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bIns="0" anchor="ctr"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Arial" charset="0"/>
                <a:ea typeface="黑体" pitchFamily="2" charset="-122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Arial" charset="0"/>
                <a:ea typeface="黑体" pitchFamily="2" charset="-122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Arial" charset="0"/>
                <a:ea typeface="黑体" pitchFamily="2" charset="-122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Arial" charset="0"/>
                <a:ea typeface="黑体" pitchFamily="2" charset="-122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9pPr>
          </a:lstStyle>
          <a:p>
            <a:pPr defTabSz="912539">
              <a:defRPr/>
            </a:pPr>
            <a:r>
              <a:rPr lang="en-US" altLang="zh-CN" sz="3199" dirty="0">
                <a:solidFill>
                  <a:schemeClr val="tx1"/>
                </a:solidFill>
              </a:rPr>
              <a:t>Proposal</a:t>
            </a:r>
            <a:endParaRPr lang="zh-CN" altLang="en-US" sz="3199" kern="0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96718" y="823003"/>
            <a:ext cx="10338283" cy="16466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buClr>
                <a:schemeClr val="bg1">
                  <a:lumMod val="50000"/>
                </a:schemeClr>
              </a:buClr>
              <a:buSzPct val="80000"/>
              <a:defRPr/>
            </a:pPr>
            <a:r>
              <a:rPr lang="en-US" altLang="zh-CN" sz="2400" b="1" i="1" dirty="0"/>
              <a:t>Proposal</a:t>
            </a:r>
            <a:r>
              <a:rPr lang="en-US" altLang="zh-CN" sz="2400" i="1" dirty="0"/>
              <a:t>: For Rel-15 NR-DC, a UE supporting NR-DC without reporting </a:t>
            </a:r>
            <a:r>
              <a:rPr lang="en-US" altLang="zh-CN" sz="2400" i="1" dirty="0" err="1"/>
              <a:t>pdcch-BlindDetectionCA</a:t>
            </a:r>
            <a:r>
              <a:rPr lang="en-US" altLang="zh-CN" sz="2400" i="1" dirty="0"/>
              <a:t> is configured with neither </a:t>
            </a:r>
            <a:r>
              <a:rPr lang="en-US" altLang="zh-CN" sz="2400" i="1" dirty="0" err="1" smtClean="0"/>
              <a:t>pdcch-BlindDetectionMCG</a:t>
            </a:r>
            <a:r>
              <a:rPr lang="en-US" altLang="zh-CN" sz="2400" i="1" dirty="0" smtClean="0"/>
              <a:t> </a:t>
            </a:r>
            <a:r>
              <a:rPr lang="en-US" altLang="zh-CN" sz="2400" dirty="0"/>
              <a:t>nor </a:t>
            </a:r>
            <a:r>
              <a:rPr lang="en-US" altLang="zh-CN" sz="2400" i="1" dirty="0" err="1" smtClean="0"/>
              <a:t>pdcch-BlindDetectionSCG</a:t>
            </a:r>
            <a:r>
              <a:rPr lang="en-US" altLang="zh-CN" sz="2400" i="1" dirty="0" smtClean="0"/>
              <a:t>.</a:t>
            </a:r>
          </a:p>
          <a:p>
            <a:pPr marL="800100" lvl="1" indent="-342900">
              <a:spcBef>
                <a:spcPts val="600"/>
              </a:spcBef>
              <a:buClr>
                <a:schemeClr val="bg1">
                  <a:lumMod val="50000"/>
                </a:schemeClr>
              </a:buClr>
              <a:buSzPct val="80000"/>
              <a:buFont typeface="Calibri" panose="020F0502020204030204" pitchFamily="34" charset="0"/>
              <a:buChar char="­"/>
              <a:defRPr/>
            </a:pPr>
            <a:r>
              <a:rPr lang="en-US" altLang="zh-CN" sz="2400" i="1" dirty="0" smtClean="0">
                <a:ea typeface="华文细黑" pitchFamily="2" charset="-122"/>
                <a:cs typeface="Arial" pitchFamily="34" charset="0"/>
              </a:rPr>
              <a:t>Send an LS to inform RAN2 (CC: RAN3)</a:t>
            </a:r>
            <a:endParaRPr lang="zh-CN" altLang="en-US" sz="2400" dirty="0" err="1">
              <a:ea typeface="华文细黑" pitchFamily="2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7734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0"/>
    </mc:Choice>
    <mc:Fallback xmlns="">
      <p:transition spd="slow" advClick="0" advTm="8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2"/>
          <p:cNvSpPr txBox="1">
            <a:spLocks/>
          </p:cNvSpPr>
          <p:nvPr/>
        </p:nvSpPr>
        <p:spPr bwMode="auto">
          <a:xfrm>
            <a:off x="293612" y="105482"/>
            <a:ext cx="1436238" cy="492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bIns="0" anchor="ctr"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Arial" charset="0"/>
                <a:ea typeface="黑体" pitchFamily="2" charset="-122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Arial" charset="0"/>
                <a:ea typeface="黑体" pitchFamily="2" charset="-122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Arial" charset="0"/>
                <a:ea typeface="黑体" pitchFamily="2" charset="-122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Arial" charset="0"/>
                <a:ea typeface="黑体" pitchFamily="2" charset="-122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9pPr>
          </a:lstStyle>
          <a:p>
            <a:pPr defTabSz="912539">
              <a:defRPr/>
            </a:pPr>
            <a:r>
              <a:rPr lang="en-US" altLang="zh-CN" sz="3199" dirty="0">
                <a:solidFill>
                  <a:schemeClr val="tx1"/>
                </a:solidFill>
              </a:rPr>
              <a:t>Annex</a:t>
            </a:r>
            <a:endParaRPr lang="zh-CN" altLang="en-US" sz="3199" kern="0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96718" y="823004"/>
            <a:ext cx="10338283" cy="3692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74556" indent="-274556">
              <a:spcBef>
                <a:spcPts val="600"/>
              </a:spcBef>
              <a:buClr>
                <a:schemeClr val="bg1">
                  <a:lumMod val="50000"/>
                </a:schemeClr>
              </a:buClr>
              <a:buSzPct val="80000"/>
              <a:buFont typeface="Wingdings" pitchFamily="2" charset="2"/>
              <a:buChar char="l"/>
              <a:defRPr/>
            </a:pPr>
            <a:r>
              <a:rPr lang="en-US" altLang="zh-CN" sz="1799" dirty="0">
                <a:ea typeface="华文细黑" pitchFamily="2" charset="-122"/>
                <a:cs typeface="Arial" pitchFamily="34" charset="0"/>
              </a:rPr>
              <a:t>Corresponding update to FFS in previous agreement with Alt 2:</a:t>
            </a:r>
            <a:endParaRPr lang="zh-CN" altLang="en-US" sz="1799" dirty="0" err="1">
              <a:ea typeface="华文细黑" pitchFamily="2" charset="-122"/>
              <a:cs typeface="Arial" pitchFamily="34" charset="0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1371244" y="1286433"/>
          <a:ext cx="9882789" cy="48422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Document" r:id="rId4" imgW="15857495" imgH="7746771" progId="Word.Document.12">
                  <p:embed/>
                </p:oleObj>
              </mc:Choice>
              <mc:Fallback>
                <p:oleObj name="Document" r:id="rId4" imgW="15857495" imgH="774677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371244" y="1286433"/>
                        <a:ext cx="9882789" cy="48422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76307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0"/>
    </mc:Choice>
    <mc:Fallback xmlns="">
      <p:transition spd="slow" advClick="0" advTm="8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Table 17"/>
          <p:cNvGraphicFramePr>
            <a:graphicFrameLocks noGrp="1"/>
          </p:cNvGraphicFramePr>
          <p:nvPr/>
        </p:nvGraphicFramePr>
        <p:xfrm>
          <a:off x="1028433" y="1210253"/>
          <a:ext cx="10154182" cy="508033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77091"/>
                <a:gridCol w="5077091"/>
              </a:tblGrid>
              <a:tr h="4714612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16" marR="91416" marT="45702" marB="45702"/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16" marR="91416" marT="45702" marB="45702"/>
                </a:tc>
              </a:tr>
              <a:tr h="365653">
                <a:tc gridSpan="2"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16" marR="91416" marT="45702" marB="45702"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09388" y="1238821"/>
            <a:ext cx="5039001" cy="4840614"/>
          </a:xfrm>
        </p:spPr>
        <p:txBody>
          <a:bodyPr/>
          <a:lstStyle/>
          <a:p>
            <a:pPr>
              <a:lnSpc>
                <a:spcPct val="140000"/>
              </a:lnSpc>
              <a:spcBef>
                <a:spcPct val="0"/>
              </a:spcBef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r>
              <a:rPr lang="en-US" altLang="zh-CN" sz="16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Alt 1</a:t>
            </a:r>
            <a:r>
              <a:rPr lang="zh-CN" altLang="en-US" sz="16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：</a:t>
            </a:r>
            <a:r>
              <a:rPr lang="en-US" altLang="zh-CN" sz="1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both </a:t>
            </a:r>
            <a:r>
              <a:rPr lang="en-US" altLang="zh-CN" sz="1400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pdcch-BlindDetectionMCG</a:t>
            </a:r>
            <a:r>
              <a:rPr lang="en-US" altLang="zh-CN" sz="1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and </a:t>
            </a:r>
            <a:r>
              <a:rPr lang="en-US" altLang="zh-CN" sz="1400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pdcch-BlindDetectionSCG</a:t>
            </a:r>
            <a:r>
              <a:rPr lang="en-US" altLang="zh-CN" sz="1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are always configured and not larger than UE capability </a:t>
            </a:r>
            <a:r>
              <a:rPr lang="en-US" altLang="zh-CN" sz="1400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pdcch</a:t>
            </a:r>
            <a:r>
              <a:rPr lang="en-US" altLang="zh-CN" sz="1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-</a:t>
            </a:r>
            <a:r>
              <a:rPr lang="en-US" altLang="zh-CN" sz="1400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BlindDetectionMCG</a:t>
            </a:r>
            <a:r>
              <a:rPr lang="en-US" altLang="zh-CN" sz="1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-UE and </a:t>
            </a:r>
            <a:r>
              <a:rPr lang="en-US" altLang="zh-CN" sz="1400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pdcch</a:t>
            </a:r>
            <a:r>
              <a:rPr lang="en-US" altLang="zh-CN" sz="1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-</a:t>
            </a:r>
            <a:r>
              <a:rPr lang="en-US" altLang="zh-CN" sz="1400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BlindDetectionSCG</a:t>
            </a:r>
            <a:r>
              <a:rPr lang="en-US" altLang="zh-CN" sz="1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-UE, respectively. Resulting in different NR-CA operation with MCG BC which is derived from NR-DC</a:t>
            </a:r>
          </a:p>
          <a:p>
            <a:pPr marL="271382" lvl="1" indent="-271382"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endParaRPr lang="en-US" altLang="zh-CN" sz="1400" b="1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271382" lvl="1" indent="-271382"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endParaRPr lang="en-US" altLang="zh-CN" sz="1400" b="1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271382" lvl="1" indent="-271382"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r>
              <a:rPr lang="en-US" altLang="zh-CN" sz="13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Consequence: </a:t>
            </a:r>
            <a:r>
              <a:rPr lang="en-US" altLang="zh-CN" sz="1300" dirty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UE gains nothing but can limit PDCCH BD configuration by reporting </a:t>
            </a:r>
            <a:r>
              <a:rPr lang="en-US" altLang="zh-CN" sz="1300" dirty="0" err="1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BlindDetectionMCG</a:t>
            </a:r>
            <a:r>
              <a:rPr lang="en-US" altLang="zh-CN" sz="1300" dirty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-UE (e.g. 2) less than the # of CCs in MCG, so does to SCG with </a:t>
            </a:r>
            <a:r>
              <a:rPr lang="en-US" altLang="zh-CN" sz="1300" dirty="0" err="1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BlindDetectionSCG</a:t>
            </a:r>
            <a:r>
              <a:rPr lang="en-US" altLang="zh-CN" sz="1300" dirty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-UE (e.g. </a:t>
            </a:r>
            <a:r>
              <a:rPr lang="en-US" altLang="zh-CN" sz="1300" dirty="0" smtClean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2), </a:t>
            </a:r>
            <a:r>
              <a:rPr lang="en-US" altLang="zh-CN" sz="1300" dirty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even total # of BD &lt; 4</a:t>
            </a:r>
          </a:p>
          <a:p>
            <a:pPr marL="271382" lvl="1" indent="-271382"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r>
              <a:rPr lang="en-US" altLang="zh-CN" sz="13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E.g. Before SCG addition, </a:t>
            </a:r>
            <a:r>
              <a:rPr lang="en-US" altLang="zh-CN" sz="1300" dirty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</a:t>
            </a:r>
            <a:r>
              <a:rPr lang="en-US" altLang="zh-CN" sz="13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BDs for MCG as NR-CA</a:t>
            </a:r>
          </a:p>
          <a:p>
            <a:pPr marL="271382" lvl="1" indent="-271382"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r>
              <a:rPr lang="en-US" altLang="zh-CN" sz="13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     After SCG addition, </a:t>
            </a:r>
            <a:r>
              <a:rPr lang="en-US" altLang="zh-CN" sz="1300" dirty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</a:t>
            </a:r>
            <a:r>
              <a:rPr lang="en-US" altLang="zh-CN" sz="13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BDs for MCG, 1 BD for SCG (total # of BD &lt; 4)</a:t>
            </a:r>
          </a:p>
          <a:p>
            <a:pPr marL="271382" lvl="1" indent="-271382"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r>
              <a:rPr lang="en-US" altLang="zh-CN" sz="13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     After SCG release, </a:t>
            </a:r>
            <a:r>
              <a:rPr lang="en-US" altLang="zh-CN" sz="1300" dirty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</a:t>
            </a:r>
            <a:r>
              <a:rPr lang="en-US" altLang="zh-CN" sz="13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BDs for MCG</a:t>
            </a:r>
          </a:p>
          <a:p>
            <a:pPr marL="0" lvl="1" indent="0">
              <a:buClr>
                <a:srgbClr val="777777"/>
              </a:buClr>
              <a:buSzPct val="60000"/>
              <a:buNone/>
              <a:defRPr/>
            </a:pPr>
            <a:endParaRPr lang="en-US" altLang="zh-CN" dirty="0" smtClean="0"/>
          </a:p>
          <a:p>
            <a:pPr>
              <a:defRPr/>
            </a:pPr>
            <a:endParaRPr lang="zh-CN" altLang="en-US" dirty="0"/>
          </a:p>
        </p:txBody>
      </p:sp>
      <p:sp>
        <p:nvSpPr>
          <p:cNvPr id="6" name="内容占位符 2"/>
          <p:cNvSpPr txBox="1">
            <a:spLocks/>
          </p:cNvSpPr>
          <p:nvPr/>
        </p:nvSpPr>
        <p:spPr bwMode="auto">
          <a:xfrm>
            <a:off x="6048389" y="1238821"/>
            <a:ext cx="5086612" cy="48406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0121" tIns="40060" rIns="80121" bIns="40060"/>
          <a:lstStyle>
            <a:lvl1pPr marL="342900" indent="-342900" algn="l" rtl="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>
                <a:srgbClr val="777777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FrutigerNext LT Regular" pitchFamily="34" charset="0"/>
                <a:ea typeface="黑体" pitchFamily="49" charset="-122"/>
                <a:cs typeface="+mn-cs"/>
              </a:defRPr>
            </a:lvl1pPr>
            <a:lvl2pPr marL="742950" indent="-285750" algn="l" rtl="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SzPct val="50000"/>
              <a:buFont typeface="Wingdings" pitchFamily="2" charset="2"/>
              <a:buChar char="p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SzPct val="50000"/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FrutigerNext LT Regular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–"/>
              <a:defRPr sz="1400">
                <a:solidFill>
                  <a:schemeClr val="tx1"/>
                </a:solidFill>
                <a:latin typeface="FrutigerNext LT Regular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Arial" charset="0"/>
              <a:buChar char="~"/>
              <a:defRPr sz="1200">
                <a:solidFill>
                  <a:schemeClr val="tx1"/>
                </a:solidFill>
                <a:latin typeface="FrutigerNext LT Regular" pitchFamily="34" charset="0"/>
                <a:ea typeface="+mn-ea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CN" sz="160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Alt 2</a:t>
            </a:r>
            <a:r>
              <a:rPr lang="zh-CN" altLang="en-US" sz="1600" b="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：</a:t>
            </a:r>
            <a:r>
              <a:rPr lang="en-US" altLang="zh-CN" sz="1400" b="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A UE supporting NR-DC is </a:t>
            </a:r>
            <a:r>
              <a:rPr lang="en-US" altLang="zh-CN" sz="1400" b="0" kern="0" dirty="0">
                <a:solidFill>
                  <a:srgbClr val="0070C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not</a:t>
            </a:r>
            <a:r>
              <a:rPr lang="en-US" altLang="zh-CN" sz="1400" b="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configured with </a:t>
            </a:r>
            <a:r>
              <a:rPr lang="en-US" altLang="zh-CN" sz="1400" b="0" kern="0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pdcch-BlindDetectionMCG</a:t>
            </a:r>
            <a:r>
              <a:rPr lang="en-US" altLang="zh-CN" sz="1400" b="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nor </a:t>
            </a:r>
            <a:r>
              <a:rPr lang="en-US" altLang="zh-CN" sz="1400" b="0" kern="0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pdcch-BlindDetectionSCG</a:t>
            </a:r>
            <a:r>
              <a:rPr lang="en-US" altLang="zh-CN" sz="1400" b="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, as same behavior as NR-CA</a:t>
            </a:r>
            <a:endParaRPr lang="en-US" altLang="zh-CN" sz="1400" kern="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>
              <a:defRPr/>
            </a:pPr>
            <a:endParaRPr lang="en-US" altLang="zh-CN" sz="1400" kern="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271382" indent="-271382">
              <a:defRPr/>
            </a:pPr>
            <a:endParaRPr lang="en-US" altLang="zh-CN" sz="1400" kern="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271382" indent="-271382">
              <a:defRPr/>
            </a:pPr>
            <a:endParaRPr lang="en-US" altLang="zh-CN" sz="1300" kern="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271382" indent="-271382">
              <a:defRPr/>
            </a:pPr>
            <a:endParaRPr lang="en-US" altLang="zh-CN" sz="1300" kern="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271382" indent="-271382">
              <a:defRPr/>
            </a:pPr>
            <a:endParaRPr lang="en-US" altLang="zh-CN" sz="1300" kern="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271382" indent="-271382">
              <a:defRPr/>
            </a:pPr>
            <a:r>
              <a:rPr lang="en-US" altLang="zh-CN" sz="130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Consequence</a:t>
            </a:r>
            <a:r>
              <a:rPr lang="en-US" altLang="zh-CN" sz="1300" b="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: </a:t>
            </a:r>
            <a:r>
              <a:rPr lang="en-US" altLang="zh-CN" sz="1300" b="0" kern="0" dirty="0">
                <a:solidFill>
                  <a:srgbClr val="00B05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in line with NR-CA in term of PDCCH BD configuration.</a:t>
            </a:r>
          </a:p>
          <a:p>
            <a:pPr marL="271382" indent="-271382">
              <a:defRPr/>
            </a:pPr>
            <a:r>
              <a:rPr lang="en-US" altLang="zh-CN" sz="1300" b="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E.g. Before SCG addition, </a:t>
            </a:r>
            <a:r>
              <a:rPr lang="en-US" altLang="zh-CN" sz="1300" b="0" kern="0" dirty="0">
                <a:solidFill>
                  <a:srgbClr val="00B05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</a:t>
            </a:r>
            <a:r>
              <a:rPr lang="en-US" altLang="zh-CN" sz="1300" b="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BDs for MCG as NR-CA</a:t>
            </a:r>
          </a:p>
          <a:p>
            <a:pPr marL="271382" indent="-271382">
              <a:defRPr/>
            </a:pPr>
            <a:r>
              <a:rPr lang="en-US" altLang="zh-CN" sz="1300" b="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     After SCG addition, </a:t>
            </a:r>
            <a:r>
              <a:rPr lang="en-US" altLang="zh-CN" sz="1300" b="0" kern="0" dirty="0">
                <a:solidFill>
                  <a:srgbClr val="00B05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</a:t>
            </a:r>
            <a:r>
              <a:rPr lang="en-US" altLang="zh-CN" sz="1300" b="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BDs for MCG, 1 BD for SCG</a:t>
            </a:r>
          </a:p>
          <a:p>
            <a:pPr marL="271382" indent="-271382">
              <a:defRPr/>
            </a:pPr>
            <a:r>
              <a:rPr lang="en-US" altLang="zh-CN" sz="1300" b="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     After SCG release, </a:t>
            </a:r>
            <a:r>
              <a:rPr lang="en-US" altLang="zh-CN" sz="1300" b="0" kern="0" dirty="0">
                <a:solidFill>
                  <a:srgbClr val="00B05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</a:t>
            </a:r>
            <a:r>
              <a:rPr lang="en-US" altLang="zh-CN" sz="1300" b="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BDs for MCG</a:t>
            </a:r>
          </a:p>
          <a:p>
            <a:pPr marL="0" indent="0">
              <a:buNone/>
              <a:defRPr/>
            </a:pPr>
            <a:endParaRPr lang="en-US" altLang="zh-CN" sz="1300" b="0" kern="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lvl="1">
              <a:defRPr/>
            </a:pPr>
            <a:endParaRPr lang="en-US" altLang="zh-CN" sz="1799" kern="0" dirty="0"/>
          </a:p>
          <a:p>
            <a:pPr>
              <a:defRPr/>
            </a:pPr>
            <a:endParaRPr lang="zh-CN" altLang="en-US" sz="1999" kern="0" dirty="0"/>
          </a:p>
        </p:txBody>
      </p:sp>
      <p:sp>
        <p:nvSpPr>
          <p:cNvPr id="14" name="Title 2"/>
          <p:cNvSpPr txBox="1">
            <a:spLocks/>
          </p:cNvSpPr>
          <p:nvPr/>
        </p:nvSpPr>
        <p:spPr bwMode="auto">
          <a:xfrm>
            <a:off x="293613" y="105482"/>
            <a:ext cx="11392093" cy="492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bIns="0" anchor="ctr"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Arial" charset="0"/>
                <a:ea typeface="黑体" pitchFamily="2" charset="-122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Arial" charset="0"/>
                <a:ea typeface="黑体" pitchFamily="2" charset="-122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Arial" charset="0"/>
                <a:ea typeface="黑体" pitchFamily="2" charset="-122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Arial" charset="0"/>
                <a:ea typeface="黑体" pitchFamily="2" charset="-122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9pPr>
          </a:lstStyle>
          <a:p>
            <a:pPr defTabSz="912539">
              <a:defRPr/>
            </a:pPr>
            <a:r>
              <a:rPr lang="en-US" altLang="zh-CN" sz="3199" dirty="0" smtClean="0">
                <a:solidFill>
                  <a:schemeClr val="tx1"/>
                </a:solidFill>
              </a:rPr>
              <a:t>Example#2 </a:t>
            </a:r>
            <a:r>
              <a:rPr lang="en-US" altLang="zh-CN" sz="3199" dirty="0">
                <a:solidFill>
                  <a:schemeClr val="tx1"/>
                </a:solidFill>
              </a:rPr>
              <a:t>when </a:t>
            </a:r>
            <a:r>
              <a:rPr lang="en-US" altLang="zh-CN" sz="3199" dirty="0" err="1">
                <a:solidFill>
                  <a:schemeClr val="tx1"/>
                </a:solidFill>
              </a:rPr>
              <a:t>pdcch-BlindDetectionCA</a:t>
            </a:r>
            <a:r>
              <a:rPr lang="en-US" altLang="zh-CN" sz="3199" dirty="0">
                <a:solidFill>
                  <a:schemeClr val="tx1"/>
                </a:solidFill>
              </a:rPr>
              <a:t> is </a:t>
            </a:r>
            <a:r>
              <a:rPr lang="en-US" altLang="zh-CN" sz="3199" dirty="0">
                <a:solidFill>
                  <a:srgbClr val="C00000"/>
                </a:solidFill>
              </a:rPr>
              <a:t>not</a:t>
            </a:r>
            <a:r>
              <a:rPr lang="en-US" altLang="zh-CN" sz="3199" dirty="0">
                <a:solidFill>
                  <a:schemeClr val="tx1"/>
                </a:solidFill>
              </a:rPr>
              <a:t> </a:t>
            </a:r>
            <a:r>
              <a:rPr lang="en-US" altLang="zh-CN" sz="3199" dirty="0" smtClean="0">
                <a:solidFill>
                  <a:schemeClr val="tx1"/>
                </a:solidFill>
              </a:rPr>
              <a:t>reported</a:t>
            </a:r>
            <a:endParaRPr lang="zh-CN" altLang="en-US" sz="3199" kern="0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19471" name="矩形 1"/>
          <p:cNvSpPr>
            <a:spLocks noChangeArrowheads="1"/>
          </p:cNvSpPr>
          <p:nvPr/>
        </p:nvSpPr>
        <p:spPr bwMode="auto">
          <a:xfrm>
            <a:off x="6457857" y="5958817"/>
            <a:ext cx="5653203" cy="2761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200" dirty="0" smtClean="0">
                <a:solidFill>
                  <a:srgbClr val="00B0F0"/>
                </a:solidFill>
                <a:cs typeface="Arial" panose="020B0604020202020204" pitchFamily="34" charset="0"/>
              </a:rPr>
              <a:t>[1] R1-1907490 </a:t>
            </a:r>
            <a:r>
              <a:rPr lang="en-US" altLang="zh-CN" sz="1200" dirty="0">
                <a:solidFill>
                  <a:srgbClr val="00B0F0"/>
                </a:solidFill>
                <a:cs typeface="Arial" panose="020B0604020202020204" pitchFamily="34" charset="0"/>
              </a:rPr>
              <a:t>Discussion on PDCCH monitoring for NR-DC</a:t>
            </a:r>
            <a:endParaRPr lang="zh-CN" altLang="en-US" sz="1200" dirty="0">
              <a:solidFill>
                <a:srgbClr val="00B0F0"/>
              </a:solidFill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96718" y="823004"/>
            <a:ext cx="8341779" cy="3691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274556" indent="-274556">
              <a:spcBef>
                <a:spcPts val="600"/>
              </a:spcBef>
              <a:buClr>
                <a:schemeClr val="bg1">
                  <a:lumMod val="50000"/>
                </a:schemeClr>
              </a:buClr>
              <a:buSzPct val="80000"/>
              <a:buFont typeface="Wingdings" pitchFamily="2" charset="2"/>
              <a:buChar char="l"/>
              <a:defRPr/>
            </a:pPr>
            <a:r>
              <a:rPr lang="en-US" altLang="zh-CN" sz="1799" dirty="0">
                <a:ea typeface="华文细黑" pitchFamily="2" charset="-122"/>
                <a:cs typeface="Arial" pitchFamily="34" charset="0"/>
              </a:rPr>
              <a:t>If </a:t>
            </a:r>
            <a:r>
              <a:rPr lang="en-US" altLang="zh-CN" sz="1799" dirty="0" err="1">
                <a:ea typeface="华文细黑" pitchFamily="2" charset="-122"/>
                <a:cs typeface="Arial" pitchFamily="34" charset="0"/>
              </a:rPr>
              <a:t>pdcch-BlindDetectionCA</a:t>
            </a:r>
            <a:r>
              <a:rPr lang="en-US" altLang="zh-CN" sz="1799" dirty="0">
                <a:ea typeface="华文细黑" pitchFamily="2" charset="-122"/>
                <a:cs typeface="Arial" pitchFamily="34" charset="0"/>
              </a:rPr>
              <a:t> </a:t>
            </a:r>
            <a:r>
              <a:rPr lang="en-US" altLang="zh-CN" sz="1799" dirty="0">
                <a:solidFill>
                  <a:srgbClr val="0070C0"/>
                </a:solidFill>
                <a:ea typeface="华文细黑" pitchFamily="2" charset="-122"/>
                <a:cs typeface="Arial" pitchFamily="34" charset="0"/>
              </a:rPr>
              <a:t>is not reported</a:t>
            </a:r>
            <a:r>
              <a:rPr lang="en-US" altLang="zh-CN" sz="1799" dirty="0">
                <a:ea typeface="华文细黑" pitchFamily="2" charset="-122"/>
                <a:cs typeface="Arial" pitchFamily="34" charset="0"/>
              </a:rPr>
              <a:t>, e.g. for a NR-DC BC {MCG 3CCs, SCG 1CC}</a:t>
            </a:r>
            <a:endParaRPr lang="zh-CN" altLang="en-US" sz="1799" dirty="0" err="1">
              <a:ea typeface="华文细黑" pitchFamily="2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0119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0"/>
    </mc:Choice>
    <mc:Fallback xmlns="">
      <p:transition spd="slow" advClick="0" advTm="8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Table 17"/>
          <p:cNvGraphicFramePr>
            <a:graphicFrameLocks noGrp="1"/>
          </p:cNvGraphicFramePr>
          <p:nvPr/>
        </p:nvGraphicFramePr>
        <p:xfrm>
          <a:off x="1028433" y="1210253"/>
          <a:ext cx="10154182" cy="508033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77091"/>
                <a:gridCol w="5077091"/>
              </a:tblGrid>
              <a:tr h="4714612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16" marR="91416" marT="45702" marB="45702"/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16" marR="91416" marT="45702" marB="45702"/>
                </a:tc>
              </a:tr>
              <a:tr h="365653">
                <a:tc gridSpan="2"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16" marR="91416" marT="45702" marB="45702"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09388" y="1238821"/>
            <a:ext cx="5039001" cy="4840614"/>
          </a:xfrm>
        </p:spPr>
        <p:txBody>
          <a:bodyPr/>
          <a:lstStyle/>
          <a:p>
            <a:pPr>
              <a:lnSpc>
                <a:spcPct val="140000"/>
              </a:lnSpc>
              <a:spcBef>
                <a:spcPct val="0"/>
              </a:spcBef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r>
              <a:rPr lang="en-US" altLang="zh-CN" sz="16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Alt 1</a:t>
            </a:r>
            <a:r>
              <a:rPr lang="zh-CN" altLang="en-US" sz="16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：</a:t>
            </a:r>
            <a:r>
              <a:rPr lang="en-US" altLang="zh-CN" sz="1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both </a:t>
            </a:r>
            <a:r>
              <a:rPr lang="en-US" altLang="zh-CN" sz="1400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pdcch-BlindDetectionMCG</a:t>
            </a:r>
            <a:r>
              <a:rPr lang="en-US" altLang="zh-CN" sz="1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and </a:t>
            </a:r>
            <a:r>
              <a:rPr lang="en-US" altLang="zh-CN" sz="1400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pdcch-BlindDetectionSCG</a:t>
            </a:r>
            <a:r>
              <a:rPr lang="en-US" altLang="zh-CN" sz="1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are always configured and not larger than UE capability </a:t>
            </a:r>
            <a:r>
              <a:rPr lang="en-US" altLang="zh-CN" sz="1400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pdcch</a:t>
            </a:r>
            <a:r>
              <a:rPr lang="en-US" altLang="zh-CN" sz="1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-</a:t>
            </a:r>
            <a:r>
              <a:rPr lang="en-US" altLang="zh-CN" sz="1400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BlindDetectionMCG</a:t>
            </a:r>
            <a:r>
              <a:rPr lang="en-US" altLang="zh-CN" sz="1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-UE and </a:t>
            </a:r>
            <a:r>
              <a:rPr lang="en-US" altLang="zh-CN" sz="1400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pdcch</a:t>
            </a:r>
            <a:r>
              <a:rPr lang="en-US" altLang="zh-CN" sz="1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-</a:t>
            </a:r>
            <a:r>
              <a:rPr lang="en-US" altLang="zh-CN" sz="1400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BlindDetectionSCG</a:t>
            </a:r>
            <a:r>
              <a:rPr lang="en-US" altLang="zh-CN" sz="1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-UE, respectively. </a:t>
            </a:r>
            <a:endParaRPr lang="en-US" altLang="zh-CN" sz="1400" b="1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271382" lvl="1" indent="-271382"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endParaRPr lang="en-US" altLang="zh-CN" sz="1400" b="1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271382" lvl="1" indent="-271382"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r>
              <a:rPr lang="en-US" altLang="zh-CN" sz="13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Example:</a:t>
            </a:r>
            <a:r>
              <a:rPr lang="en-US" altLang="zh-CN" sz="1300" dirty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</a:p>
          <a:p>
            <a:pPr marL="271382" lvl="1" indent="-271382"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r>
              <a:rPr lang="en-US" altLang="zh-CN" sz="13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E.g. Before SCG addition, </a:t>
            </a:r>
            <a:r>
              <a:rPr lang="en-US" altLang="zh-CN" sz="1300" dirty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</a:t>
            </a:r>
            <a:r>
              <a:rPr lang="en-US" altLang="zh-CN" sz="13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BDs for MCG as NR-CA</a:t>
            </a:r>
          </a:p>
          <a:p>
            <a:pPr marL="271382" lvl="1" indent="-271382"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r>
              <a:rPr lang="en-US" altLang="zh-CN" sz="13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     After SCG addition, </a:t>
            </a:r>
            <a:r>
              <a:rPr lang="en-US" altLang="zh-CN" sz="1300" dirty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</a:t>
            </a:r>
            <a:r>
              <a:rPr lang="en-US" altLang="zh-CN" sz="13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BDs for MCG, 2 BD for SCG (</a:t>
            </a:r>
            <a:r>
              <a:rPr lang="en-US" altLang="zh-CN" sz="1300" dirty="0">
                <a:solidFill>
                  <a:srgbClr val="0070C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full # of BD</a:t>
            </a:r>
            <a:r>
              <a:rPr lang="en-US" altLang="zh-CN" sz="13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is used)</a:t>
            </a:r>
          </a:p>
          <a:p>
            <a:pPr marL="271382" lvl="1" indent="-271382"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r>
              <a:rPr lang="en-US" altLang="zh-CN" sz="13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     After SCG release, </a:t>
            </a:r>
            <a:r>
              <a:rPr lang="en-US" altLang="zh-CN" sz="1300" dirty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</a:t>
            </a:r>
            <a:r>
              <a:rPr lang="en-US" altLang="zh-CN" sz="13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BDs for MCG</a:t>
            </a:r>
          </a:p>
          <a:p>
            <a:pPr marL="0" lvl="1" indent="0">
              <a:buClr>
                <a:srgbClr val="777777"/>
              </a:buClr>
              <a:buSzPct val="60000"/>
              <a:buNone/>
              <a:defRPr/>
            </a:pPr>
            <a:endParaRPr lang="en-US" altLang="zh-CN" dirty="0" smtClean="0"/>
          </a:p>
          <a:p>
            <a:pPr>
              <a:defRPr/>
            </a:pPr>
            <a:endParaRPr lang="zh-CN" altLang="en-US" dirty="0"/>
          </a:p>
        </p:txBody>
      </p:sp>
      <p:sp>
        <p:nvSpPr>
          <p:cNvPr id="6" name="内容占位符 2"/>
          <p:cNvSpPr txBox="1">
            <a:spLocks/>
          </p:cNvSpPr>
          <p:nvPr/>
        </p:nvSpPr>
        <p:spPr bwMode="auto">
          <a:xfrm>
            <a:off x="6048389" y="1238821"/>
            <a:ext cx="5086612" cy="48406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0121" tIns="40060" rIns="80121" bIns="40060"/>
          <a:lstStyle>
            <a:lvl1pPr marL="342900" indent="-342900" algn="l" rtl="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>
                <a:srgbClr val="777777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FrutigerNext LT Regular" pitchFamily="34" charset="0"/>
                <a:ea typeface="黑体" pitchFamily="49" charset="-122"/>
                <a:cs typeface="+mn-cs"/>
              </a:defRPr>
            </a:lvl1pPr>
            <a:lvl2pPr marL="742950" indent="-285750" algn="l" rtl="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SzPct val="50000"/>
              <a:buFont typeface="Wingdings" pitchFamily="2" charset="2"/>
              <a:buChar char="p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SzPct val="50000"/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FrutigerNext LT Regular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–"/>
              <a:defRPr sz="1400">
                <a:solidFill>
                  <a:schemeClr val="tx1"/>
                </a:solidFill>
                <a:latin typeface="FrutigerNext LT Regular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Arial" charset="0"/>
              <a:buChar char="~"/>
              <a:defRPr sz="1200">
                <a:solidFill>
                  <a:schemeClr val="tx1"/>
                </a:solidFill>
                <a:latin typeface="FrutigerNext LT Regular" pitchFamily="34" charset="0"/>
                <a:ea typeface="+mn-ea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063" lvl="1" indent="0">
              <a:buNone/>
              <a:defRPr/>
            </a:pPr>
            <a:endParaRPr lang="en-US" altLang="zh-CN" sz="1799" kern="0" dirty="0"/>
          </a:p>
          <a:p>
            <a:pPr>
              <a:defRPr/>
            </a:pPr>
            <a:endParaRPr lang="zh-CN" altLang="en-US" sz="1999" kern="0" dirty="0"/>
          </a:p>
        </p:txBody>
      </p:sp>
      <p:sp>
        <p:nvSpPr>
          <p:cNvPr id="14" name="Title 2"/>
          <p:cNvSpPr txBox="1">
            <a:spLocks/>
          </p:cNvSpPr>
          <p:nvPr/>
        </p:nvSpPr>
        <p:spPr bwMode="auto">
          <a:xfrm>
            <a:off x="293612" y="105483"/>
            <a:ext cx="10641888" cy="492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bIns="0" anchor="ctr"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Arial" charset="0"/>
                <a:ea typeface="黑体" pitchFamily="2" charset="-122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Arial" charset="0"/>
                <a:ea typeface="黑体" pitchFamily="2" charset="-122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Arial" charset="0"/>
                <a:ea typeface="黑体" pitchFamily="2" charset="-122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Arial" charset="0"/>
                <a:ea typeface="黑体" pitchFamily="2" charset="-122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9pPr>
          </a:lstStyle>
          <a:p>
            <a:pPr defTabSz="912539">
              <a:defRPr/>
            </a:pPr>
            <a:r>
              <a:rPr lang="en-US" altLang="zh-CN" sz="3199" dirty="0" smtClean="0">
                <a:solidFill>
                  <a:schemeClr val="tx1"/>
                </a:solidFill>
              </a:rPr>
              <a:t>Example#1 </a:t>
            </a:r>
            <a:r>
              <a:rPr lang="en-US" altLang="zh-CN" sz="3199" dirty="0">
                <a:solidFill>
                  <a:schemeClr val="tx1"/>
                </a:solidFill>
              </a:rPr>
              <a:t>when </a:t>
            </a:r>
            <a:r>
              <a:rPr lang="en-US" altLang="zh-CN" sz="3199" dirty="0" err="1">
                <a:solidFill>
                  <a:schemeClr val="tx1"/>
                </a:solidFill>
              </a:rPr>
              <a:t>pdcch-BlindDetectionCA</a:t>
            </a:r>
            <a:r>
              <a:rPr lang="en-US" altLang="zh-CN" sz="3199" dirty="0">
                <a:solidFill>
                  <a:schemeClr val="tx1"/>
                </a:solidFill>
              </a:rPr>
              <a:t> is reported</a:t>
            </a:r>
            <a:endParaRPr lang="zh-CN" altLang="en-US" sz="3199" kern="0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96718" y="823004"/>
            <a:ext cx="8391459" cy="3691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274556" indent="-274556">
              <a:spcBef>
                <a:spcPts val="600"/>
              </a:spcBef>
              <a:buClr>
                <a:schemeClr val="bg1">
                  <a:lumMod val="50000"/>
                </a:schemeClr>
              </a:buClr>
              <a:buSzPct val="80000"/>
              <a:buFont typeface="Wingdings" pitchFamily="2" charset="2"/>
              <a:buChar char="l"/>
              <a:defRPr/>
            </a:pPr>
            <a:r>
              <a:rPr lang="en-US" altLang="zh-CN" sz="1799" dirty="0">
                <a:ea typeface="华文细黑" pitchFamily="2" charset="-122"/>
                <a:cs typeface="Arial" pitchFamily="34" charset="0"/>
              </a:rPr>
              <a:t>If </a:t>
            </a:r>
            <a:r>
              <a:rPr lang="en-US" altLang="zh-CN" sz="1799" dirty="0" err="1">
                <a:ea typeface="华文细黑" pitchFamily="2" charset="-122"/>
                <a:cs typeface="Arial" pitchFamily="34" charset="0"/>
              </a:rPr>
              <a:t>pdcch-BlindDetectionCA</a:t>
            </a:r>
            <a:r>
              <a:rPr lang="en-US" altLang="zh-CN" sz="1799" dirty="0">
                <a:ea typeface="华文细黑" pitchFamily="2" charset="-122"/>
                <a:cs typeface="Arial" pitchFamily="34" charset="0"/>
              </a:rPr>
              <a:t> </a:t>
            </a:r>
            <a:r>
              <a:rPr lang="en-US" altLang="zh-CN" sz="1799" dirty="0">
                <a:solidFill>
                  <a:srgbClr val="0070C0"/>
                </a:solidFill>
                <a:ea typeface="华文细黑" pitchFamily="2" charset="-122"/>
                <a:cs typeface="Arial" pitchFamily="34" charset="0"/>
              </a:rPr>
              <a:t>is reported as 4</a:t>
            </a:r>
            <a:r>
              <a:rPr lang="en-US" altLang="zh-CN" sz="1799" dirty="0">
                <a:ea typeface="华文细黑" pitchFamily="2" charset="-122"/>
                <a:cs typeface="Arial" pitchFamily="34" charset="0"/>
              </a:rPr>
              <a:t>, e.g. for a NR-DC BC {MCG </a:t>
            </a:r>
            <a:r>
              <a:rPr lang="en-US" altLang="zh-CN" sz="1799" dirty="0">
                <a:solidFill>
                  <a:srgbClr val="0070C0"/>
                </a:solidFill>
                <a:ea typeface="华文细黑" pitchFamily="2" charset="-122"/>
                <a:cs typeface="Arial" pitchFamily="34" charset="0"/>
              </a:rPr>
              <a:t>3</a:t>
            </a:r>
            <a:r>
              <a:rPr lang="en-US" altLang="zh-CN" sz="1799" dirty="0">
                <a:ea typeface="华文细黑" pitchFamily="2" charset="-122"/>
                <a:cs typeface="Arial" pitchFamily="34" charset="0"/>
              </a:rPr>
              <a:t>CCs, SCG </a:t>
            </a:r>
            <a:r>
              <a:rPr lang="en-US" altLang="zh-CN" sz="1799" dirty="0">
                <a:solidFill>
                  <a:srgbClr val="0070C0"/>
                </a:solidFill>
                <a:ea typeface="华文细黑" pitchFamily="2" charset="-122"/>
                <a:cs typeface="Arial" pitchFamily="34" charset="0"/>
              </a:rPr>
              <a:t>2</a:t>
            </a:r>
            <a:r>
              <a:rPr lang="en-US" altLang="zh-CN" sz="1799" dirty="0">
                <a:ea typeface="华文细黑" pitchFamily="2" charset="-122"/>
                <a:cs typeface="Arial" pitchFamily="34" charset="0"/>
              </a:rPr>
              <a:t>CC}</a:t>
            </a:r>
            <a:endParaRPr lang="zh-CN" altLang="en-US" sz="1799" dirty="0" err="1">
              <a:ea typeface="华文细黑" pitchFamily="2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9526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0"/>
    </mc:Choice>
    <mc:Fallback xmlns="">
      <p:transition spd="slow" advClick="0" advTm="800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3264</TotalTime>
  <Words>611</Words>
  <Application>Microsoft Office PowerPoint</Application>
  <PresentationFormat>Widescreen</PresentationFormat>
  <Paragraphs>62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9" baseType="lpstr">
      <vt:lpstr>Arial Unicode MS</vt:lpstr>
      <vt:lpstr>FrutigerNext LT Regular</vt:lpstr>
      <vt:lpstr>MS PGothic</vt:lpstr>
      <vt:lpstr>华文细黑</vt:lpstr>
      <vt:lpstr>宋体</vt:lpstr>
      <vt:lpstr>微软雅黑</vt:lpstr>
      <vt:lpstr>黑体</vt:lpstr>
      <vt:lpstr>Arial</vt:lpstr>
      <vt:lpstr>Calibri</vt:lpstr>
      <vt:lpstr>Calibri Light</vt:lpstr>
      <vt:lpstr>Wingdings</vt:lpstr>
      <vt:lpstr>Office Theme</vt:lpstr>
      <vt:lpstr>Document</vt:lpstr>
      <vt:lpstr>On PDCCH blind detection for NR-DC:  Comparison between Alt 1 and Alt 2 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LTE/NR UL subcarrier alignment</dc:title>
  <dc:creator>Steven Chen</dc:creator>
  <cp:lastModifiedBy>Huawei v3</cp:lastModifiedBy>
  <cp:revision>152</cp:revision>
  <dcterms:created xsi:type="dcterms:W3CDTF">2017-09-18T02:04:50Z</dcterms:created>
  <dcterms:modified xsi:type="dcterms:W3CDTF">2019-05-17T20:17:23Z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(3)Bey/PNU0Ujwt+lf3T4yZaVNV/CPUbtQ+2oRKG5FnxR2y3RRLvLk4xdZ7h9Pwbrim00atmwxF
YOOhOba0VbZzWnAxDh5MASy1tmpZUcGY9vN2+o0H2GIg6hkkcOAYKjhMaMHHSuJir0ABfwRS
8YtKd6hAEJ8Ww5U0NplR+FjEJVYU5Sg+azfPhq4vP+0kkLNbyFHMr811/9f8RnzGSM7kQD2C
jijmPJkpVxWQh3u363</vt:lpwstr>
  </property>
  <property fmtid="{D5CDD505-2E9C-101B-9397-08002B2CF9AE}" pid="3" name="_2015_ms_pID_7253431">
    <vt:lpwstr>An7Yxu1rY63OjkqvyDU7UEph+4FFp1gnauB+BbRxHdWIVUU3RI6EdV
7eKSThEf6Nq4S8agMJSjbiDokasQkqCY5dKszF4SqDhkby/uIOz3axiXRmFf8GlQ0Xk/q+mC
zDqnoz+1btOl0zUQ8JjqZWebTE2Inj3PZitZxWKvbYWcwK1qdAYuAfxbtlPzs49fmfo+gXcl
mLlNN0TCt/fR2NcOK9BeGZi2A0/Byk3NpPp7</vt:lpwstr>
  </property>
  <property fmtid="{D5CDD505-2E9C-101B-9397-08002B2CF9AE}" pid="4" name="_2015_ms_pID_7253432">
    <vt:lpwstr>MmNr4cETP7hYb6uBaJjyV7A=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1557925672</vt:lpwstr>
  </property>
</Properties>
</file>