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4" r:id="rId3"/>
    <p:sldId id="281" r:id="rId4"/>
    <p:sldId id="282" r:id="rId5"/>
    <p:sldId id="279" r:id="rId6"/>
    <p:sldId id="28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ven Chen" initials="SC" lastIdx="2" clrIdx="0">
    <p:extLst>
      <p:ext uri="{19B8F6BF-5375-455C-9EA6-DF929625EA0E}">
        <p15:presenceInfo xmlns:p15="http://schemas.microsoft.com/office/powerpoint/2012/main" userId="S-1-5-21-147214757-305610072-1517763936-6287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9" autoAdjust="0"/>
    <p:restoredTop sz="94660"/>
  </p:normalViewPr>
  <p:slideViewPr>
    <p:cSldViewPr snapToGrid="0">
      <p:cViewPr varScale="1">
        <p:scale>
          <a:sx n="91" d="100"/>
          <a:sy n="91" d="100"/>
        </p:scale>
        <p:origin x="87" y="42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158FE-0EBB-4452-8C58-F7BF9369F2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F47E4-DE76-4AB4-A7B5-98E248AB2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95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26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73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89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472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184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5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425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5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53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460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063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46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793" y="1122363"/>
            <a:ext cx="961171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On PDCCH blind detection for NR-DC: </a:t>
            </a:r>
            <a:br>
              <a:rPr lang="en-US" sz="4800" dirty="0"/>
            </a:br>
            <a:r>
              <a:rPr lang="en-US" sz="4800" dirty="0"/>
              <a:t>Comparison between Alt 1 and Alt 2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1" lang="en-US" altLang="ja-JP" b="1" kern="0" dirty="0">
                <a:solidFill>
                  <a:prstClr val="black"/>
                </a:solidFill>
              </a:rPr>
              <a:t>3GPP TSG RAN WG1 Meeting #97</a:t>
            </a:r>
            <a:r>
              <a:rPr kumimoji="1" lang="en-US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</a:t>
            </a:r>
            <a:endParaRPr kumimoji="1" lang="ja-JP" altLang="ja-JP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>
              <a:defRPr/>
            </a:pPr>
            <a:r>
              <a:rPr kumimoji="1" lang="en-US" altLang="ja-JP" b="1" kern="0" dirty="0">
                <a:solidFill>
                  <a:prstClr val="black"/>
                </a:solidFill>
              </a:rPr>
              <a:t>Reno, USA, May 13th – 17th, 2019</a:t>
            </a:r>
            <a:endParaRPr kumimoji="1" lang="ja-JP" altLang="ja-JP" sz="1800" b="1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正方形/長方形 4"/>
          <p:cNvSpPr/>
          <p:nvPr/>
        </p:nvSpPr>
        <p:spPr>
          <a:xfrm>
            <a:off x="7877503" y="188639"/>
            <a:ext cx="3957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b="1" kern="0" dirty="0" smtClean="0">
                <a:solidFill>
                  <a:prstClr val="black"/>
                </a:solidFill>
              </a:rPr>
              <a:t>R</a:t>
            </a:r>
            <a:r>
              <a:rPr kumimoji="1" lang="en-US" altLang="zh-CN" b="1" kern="0" dirty="0" smtClean="0">
                <a:solidFill>
                  <a:prstClr val="black"/>
                </a:solidFill>
              </a:rPr>
              <a:t>1-1907922</a:t>
            </a:r>
            <a:r>
              <a:rPr kumimoji="1" lang="en-US" altLang="ja-JP" b="1" kern="0" dirty="0" smtClean="0">
                <a:solidFill>
                  <a:prstClr val="black"/>
                </a:solidFill>
              </a:rPr>
              <a:t> </a:t>
            </a:r>
            <a:endParaRPr kumimoji="1" lang="en-US" altLang="ja-JP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正方形/長方形 4"/>
          <p:cNvSpPr/>
          <p:nvPr/>
        </p:nvSpPr>
        <p:spPr>
          <a:xfrm>
            <a:off x="107504" y="799197"/>
            <a:ext cx="4364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Agenda Item: 	</a:t>
            </a:r>
            <a:r>
              <a:rPr kumimoji="1" lang="en-US" altLang="ja-JP" sz="18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7.1.3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Document </a:t>
            </a:r>
            <a:r>
              <a:rPr kumimoji="1" lang="en-US" altLang="ja-JP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for:</a:t>
            </a: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</a:t>
            </a:r>
            <a:r>
              <a: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Discussion &amp; Decision</a:t>
            </a:r>
            <a:endParaRPr kumimoji="1" lang="ja-JP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43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028433" y="1210253"/>
          <a:ext cx="10154182" cy="5080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77091"/>
                <a:gridCol w="5077091"/>
              </a:tblGrid>
              <a:tr h="471461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</a:tr>
              <a:tr h="365653">
                <a:tc gridSpan="2"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388" y="1238821"/>
            <a:ext cx="5039001" cy="4840614"/>
          </a:xfrm>
        </p:spPr>
        <p:txBody>
          <a:bodyPr/>
          <a:lstStyle/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1</a:t>
            </a:r>
            <a:r>
              <a:rPr lang="zh-CN" altLang="en-US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both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are always configured and not larger than UE capability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-UE, respectively. Resulting in different NR-CA operation with MCG BC which is derived from NR-DC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Consequence: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gains nothing but can limit PDCCH BD configuration by reporting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1)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less than the # of CCs in MCG, so does to SCG with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2),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even total # of BD &lt; 4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r>
              <a:rPr lang="en-US" altLang="zh-CN" sz="13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MCG, 1 BD for SCG (total # of BD &lt; 4)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</a:t>
            </a: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endParaRPr lang="en-US" altLang="zh-CN" dirty="0" smtClean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048389" y="1238821"/>
            <a:ext cx="5086612" cy="484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1" tIns="40060" rIns="80121" bIns="40060"/>
          <a:lstStyle>
            <a:lvl1pPr marL="342900" indent="-3429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FrutigerNext LT Regular" pitchFamily="34" charset="0"/>
                <a:ea typeface="黑体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12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6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2</a:t>
            </a:r>
            <a:r>
              <a:rPr lang="zh-CN" altLang="en-US" sz="16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 UE supporting NR-DC is </a:t>
            </a:r>
            <a:r>
              <a:rPr lang="en-US" altLang="zh-CN" sz="1400" b="0" kern="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not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configured with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nor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as same behavior as NR-CA</a:t>
            </a: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r>
              <a:rPr lang="en-US" altLang="zh-CN" sz="13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: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 line with NR-CA in term of PDCCH BD configuration.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b="0" kern="0" dirty="0" smtClean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b="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 as NR-CA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b="0" kern="0" dirty="0" smtClean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b="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MCG, 1 BD for SCG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b="0" kern="0" dirty="0" smtClean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b="0" kern="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BDs for MCG</a:t>
            </a:r>
          </a:p>
          <a:p>
            <a:pPr marL="0" indent="0">
              <a:buNone/>
              <a:defRPr/>
            </a:pPr>
            <a:endParaRPr lang="en-US" altLang="zh-CN" sz="1300" b="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lvl="1">
              <a:defRPr/>
            </a:pPr>
            <a:endParaRPr lang="en-US" altLang="zh-CN" sz="1799" kern="0" dirty="0"/>
          </a:p>
          <a:p>
            <a:pPr>
              <a:defRPr/>
            </a:pPr>
            <a:endParaRPr lang="zh-CN" altLang="en-US" sz="1999" kern="0" dirty="0"/>
          </a:p>
        </p:txBody>
      </p:sp>
      <p:sp>
        <p:nvSpPr>
          <p:cNvPr id="14" name="Title 2"/>
          <p:cNvSpPr txBox="1">
            <a:spLocks/>
          </p:cNvSpPr>
          <p:nvPr/>
        </p:nvSpPr>
        <p:spPr bwMode="auto">
          <a:xfrm>
            <a:off x="293613" y="105483"/>
            <a:ext cx="6766596" cy="49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PDCCH blind detection for NR-DC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9471" name="矩形 1"/>
          <p:cNvSpPr>
            <a:spLocks noChangeArrowheads="1"/>
          </p:cNvSpPr>
          <p:nvPr/>
        </p:nvSpPr>
        <p:spPr bwMode="auto">
          <a:xfrm>
            <a:off x="6457857" y="5958817"/>
            <a:ext cx="5653203" cy="27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 smtClean="0">
                <a:solidFill>
                  <a:srgbClr val="00B0F0"/>
                </a:solidFill>
                <a:cs typeface="Arial" panose="020B0604020202020204" pitchFamily="34" charset="0"/>
              </a:rPr>
              <a:t>[1] R1-1907490 </a:t>
            </a:r>
            <a:r>
              <a:rPr lang="en-US" altLang="zh-CN" sz="1200" dirty="0">
                <a:solidFill>
                  <a:srgbClr val="00B0F0"/>
                </a:solidFill>
                <a:cs typeface="Arial" panose="020B0604020202020204" pitchFamily="34" charset="0"/>
              </a:rPr>
              <a:t>Discussion on PDCCH monitoring for NR-DC</a:t>
            </a:r>
            <a:endParaRPr lang="zh-CN" altLang="en-US" sz="1200" dirty="0">
              <a:solidFill>
                <a:srgbClr val="00B0F0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8343951" cy="36920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If </a:t>
            </a:r>
            <a:r>
              <a:rPr lang="en-US" altLang="zh-CN" sz="1799" dirty="0" err="1">
                <a:ea typeface="华文细黑" pitchFamily="2" charset="-122"/>
                <a:cs typeface="Arial" pitchFamily="34" charset="0"/>
              </a:rPr>
              <a:t>pdcch-BlindDetectionCA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is not reported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e.g. for a NR-DC BC {MCG </a:t>
            </a:r>
            <a:r>
              <a:rPr lang="en-US" altLang="zh-CN" sz="1799" dirty="0" smtClean="0">
                <a:solidFill>
                  <a:srgbClr val="C00000"/>
                </a:solidFill>
                <a:ea typeface="华文细黑" pitchFamily="2" charset="-122"/>
                <a:cs typeface="Arial" pitchFamily="34" charset="0"/>
              </a:rPr>
              <a:t>2</a:t>
            </a:r>
            <a:r>
              <a:rPr lang="en-US" altLang="zh-CN" sz="1799" dirty="0" smtClean="0">
                <a:ea typeface="华文细黑" pitchFamily="2" charset="-122"/>
                <a:cs typeface="Arial" pitchFamily="34" charset="0"/>
              </a:rPr>
              <a:t>CCs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SCG 1CC</a:t>
            </a:r>
            <a:r>
              <a:rPr lang="en-US" altLang="zh-CN" sz="1799" dirty="0" smtClean="0">
                <a:ea typeface="华文细黑" pitchFamily="2" charset="-122"/>
                <a:cs typeface="Arial" pitchFamily="34" charset="0"/>
              </a:rPr>
              <a:t>}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25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/>
          <p:cNvSpPr txBox="1">
            <a:spLocks/>
          </p:cNvSpPr>
          <p:nvPr/>
        </p:nvSpPr>
        <p:spPr bwMode="auto">
          <a:xfrm>
            <a:off x="293613" y="105482"/>
            <a:ext cx="1937846" cy="49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Proposal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3"/>
            <a:ext cx="10338283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defRPr/>
            </a:pPr>
            <a:r>
              <a:rPr lang="en-US" altLang="zh-CN" sz="2400" b="1" i="1" dirty="0"/>
              <a:t>Proposal</a:t>
            </a:r>
            <a:r>
              <a:rPr lang="en-US" altLang="zh-CN" sz="2400" i="1" dirty="0"/>
              <a:t>: For Rel-15 NR-DC, a UE supporting NR-DC without reporting </a:t>
            </a:r>
            <a:r>
              <a:rPr lang="en-US" altLang="zh-CN" sz="2400" i="1" dirty="0" err="1"/>
              <a:t>pdcch-BlindDetectionCA</a:t>
            </a:r>
            <a:r>
              <a:rPr lang="en-US" altLang="zh-CN" sz="2400" i="1" dirty="0"/>
              <a:t> is configured with neither </a:t>
            </a:r>
            <a:r>
              <a:rPr lang="en-US" altLang="zh-CN" sz="2400" i="1" dirty="0" err="1"/>
              <a:t>pdcch</a:t>
            </a:r>
            <a:r>
              <a:rPr lang="en-US" altLang="zh-CN" sz="2400" i="1" dirty="0"/>
              <a:t>-</a:t>
            </a:r>
            <a:r>
              <a:rPr lang="en-US" altLang="zh-CN" sz="2400" i="1" dirty="0" err="1"/>
              <a:t>BlindDetectionMCG</a:t>
            </a:r>
            <a:r>
              <a:rPr lang="en-US" altLang="zh-CN" sz="2400" i="1" dirty="0"/>
              <a:t>-UE </a:t>
            </a:r>
            <a:r>
              <a:rPr lang="en-US" altLang="zh-CN" sz="2400" dirty="0"/>
              <a:t>nor </a:t>
            </a:r>
            <a:r>
              <a:rPr lang="en-US" altLang="zh-CN" sz="2400" i="1" dirty="0" err="1"/>
              <a:t>pdcch</a:t>
            </a:r>
            <a:r>
              <a:rPr lang="en-US" altLang="zh-CN" sz="2400" i="1" dirty="0"/>
              <a:t>-</a:t>
            </a:r>
            <a:r>
              <a:rPr lang="en-US" altLang="zh-CN" sz="2400" i="1" dirty="0" err="1"/>
              <a:t>BlindDetectionSCG</a:t>
            </a:r>
            <a:r>
              <a:rPr lang="en-US" altLang="zh-CN" sz="2400" i="1" dirty="0"/>
              <a:t>-UE</a:t>
            </a:r>
            <a:r>
              <a:rPr lang="en-US" altLang="zh-CN" sz="2400" i="1" dirty="0" smtClean="0"/>
              <a:t>.</a:t>
            </a:r>
          </a:p>
          <a:p>
            <a:pPr marL="800100" lvl="1" indent="-342900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Calibri" panose="020F0502020204030204" pitchFamily="34" charset="0"/>
              <a:buChar char="­"/>
              <a:defRPr/>
            </a:pPr>
            <a:r>
              <a:rPr lang="en-US" altLang="zh-CN" sz="2400" i="1" dirty="0" smtClean="0">
                <a:ea typeface="华文细黑" pitchFamily="2" charset="-122"/>
                <a:cs typeface="Arial" pitchFamily="34" charset="0"/>
              </a:rPr>
              <a:t>Send an LS to inform RAN2 (CC: RAN3)</a:t>
            </a:r>
            <a:endParaRPr lang="zh-CN" altLang="en-US" sz="2400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73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/>
          <p:cNvSpPr txBox="1">
            <a:spLocks/>
          </p:cNvSpPr>
          <p:nvPr/>
        </p:nvSpPr>
        <p:spPr bwMode="auto">
          <a:xfrm>
            <a:off x="293612" y="105482"/>
            <a:ext cx="1436238" cy="49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Annex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10338283" cy="369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Corresponding update to FFS in previous agreement with Alt 2: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371244" y="1286433"/>
          <a:ext cx="9882789" cy="4842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Document" r:id="rId3" imgW="15857495" imgH="7746771" progId="Word.Document.12">
                  <p:embed/>
                </p:oleObj>
              </mc:Choice>
              <mc:Fallback>
                <p:oleObj name="Document" r:id="rId3" imgW="15857495" imgH="77467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1244" y="1286433"/>
                        <a:ext cx="9882789" cy="48422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630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028433" y="1210253"/>
          <a:ext cx="10154182" cy="5080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77091"/>
                <a:gridCol w="5077091"/>
              </a:tblGrid>
              <a:tr h="471461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</a:tr>
              <a:tr h="365653">
                <a:tc gridSpan="2"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388" y="1238821"/>
            <a:ext cx="5039001" cy="4840614"/>
          </a:xfrm>
        </p:spPr>
        <p:txBody>
          <a:bodyPr/>
          <a:lstStyle/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1</a:t>
            </a:r>
            <a:r>
              <a:rPr lang="zh-CN" altLang="en-US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both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are always configured and not larger than UE capability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-UE, respectively. Resulting in different NR-CA operation with MCG BC which is derived from NR-DC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Consequence: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gains nothing but can limit PDCCH BD configuration by reporting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2) less than the # of CCs in MCG, so does to SCG with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</a:t>
            </a:r>
            <a:r>
              <a:rPr lang="en-US" altLang="zh-CN" sz="13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2),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even total # of BD &lt; 4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1 BD for SCG (total # of BD &lt; 4)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endParaRPr lang="en-US" altLang="zh-CN" dirty="0" smtClean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048389" y="1238821"/>
            <a:ext cx="5086612" cy="484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1" tIns="40060" rIns="80121" bIns="40060"/>
          <a:lstStyle>
            <a:lvl1pPr marL="342900" indent="-3429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FrutigerNext LT Regular" pitchFamily="34" charset="0"/>
                <a:ea typeface="黑体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12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6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2</a:t>
            </a:r>
            <a:r>
              <a:rPr lang="zh-CN" altLang="en-US" sz="16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 UE supporting NR-DC is </a:t>
            </a:r>
            <a:r>
              <a:rPr lang="en-US" altLang="zh-CN" sz="1400" b="0" kern="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not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configured with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nor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as same behavior as NR-CA</a:t>
            </a: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r>
              <a:rPr lang="en-US" altLang="zh-CN" sz="13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: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 line with NR-CA in term of PDCCH BD configuration.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1 BD for SCG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indent="0">
              <a:buNone/>
              <a:defRPr/>
            </a:pPr>
            <a:endParaRPr lang="en-US" altLang="zh-CN" sz="1300" b="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lvl="1">
              <a:defRPr/>
            </a:pPr>
            <a:endParaRPr lang="en-US" altLang="zh-CN" sz="1799" kern="0" dirty="0"/>
          </a:p>
          <a:p>
            <a:pPr>
              <a:defRPr/>
            </a:pPr>
            <a:endParaRPr lang="zh-CN" altLang="en-US" sz="1999" kern="0" dirty="0"/>
          </a:p>
        </p:txBody>
      </p:sp>
      <p:sp>
        <p:nvSpPr>
          <p:cNvPr id="14" name="Title 2"/>
          <p:cNvSpPr txBox="1">
            <a:spLocks/>
          </p:cNvSpPr>
          <p:nvPr/>
        </p:nvSpPr>
        <p:spPr bwMode="auto">
          <a:xfrm>
            <a:off x="293613" y="105482"/>
            <a:ext cx="11392093" cy="49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 smtClean="0">
                <a:solidFill>
                  <a:schemeClr val="tx1"/>
                </a:solidFill>
              </a:rPr>
              <a:t>Example#2 </a:t>
            </a:r>
            <a:r>
              <a:rPr lang="en-US" altLang="zh-CN" sz="3199" dirty="0">
                <a:solidFill>
                  <a:schemeClr val="tx1"/>
                </a:solidFill>
              </a:rPr>
              <a:t>when </a:t>
            </a:r>
            <a:r>
              <a:rPr lang="en-US" altLang="zh-CN" sz="3199" dirty="0" err="1">
                <a:solidFill>
                  <a:schemeClr val="tx1"/>
                </a:solidFill>
              </a:rPr>
              <a:t>pdcch-BlindDetectionCA</a:t>
            </a:r>
            <a:r>
              <a:rPr lang="en-US" altLang="zh-CN" sz="3199" dirty="0">
                <a:solidFill>
                  <a:schemeClr val="tx1"/>
                </a:solidFill>
              </a:rPr>
              <a:t> is </a:t>
            </a:r>
            <a:r>
              <a:rPr lang="en-US" altLang="zh-CN" sz="3199" dirty="0">
                <a:solidFill>
                  <a:srgbClr val="C00000"/>
                </a:solidFill>
              </a:rPr>
              <a:t>not</a:t>
            </a:r>
            <a:r>
              <a:rPr lang="en-US" altLang="zh-CN" sz="3199" dirty="0">
                <a:solidFill>
                  <a:schemeClr val="tx1"/>
                </a:solidFill>
              </a:rPr>
              <a:t> </a:t>
            </a:r>
            <a:r>
              <a:rPr lang="en-US" altLang="zh-CN" sz="3199" dirty="0" smtClean="0">
                <a:solidFill>
                  <a:schemeClr val="tx1"/>
                </a:solidFill>
              </a:rPr>
              <a:t>reported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9471" name="矩形 1"/>
          <p:cNvSpPr>
            <a:spLocks noChangeArrowheads="1"/>
          </p:cNvSpPr>
          <p:nvPr/>
        </p:nvSpPr>
        <p:spPr bwMode="auto">
          <a:xfrm>
            <a:off x="6457857" y="5958817"/>
            <a:ext cx="5653203" cy="27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 smtClean="0">
                <a:solidFill>
                  <a:srgbClr val="00B0F0"/>
                </a:solidFill>
                <a:cs typeface="Arial" panose="020B0604020202020204" pitchFamily="34" charset="0"/>
              </a:rPr>
              <a:t>[1] R1-1907490 </a:t>
            </a:r>
            <a:r>
              <a:rPr lang="en-US" altLang="zh-CN" sz="1200" dirty="0">
                <a:solidFill>
                  <a:srgbClr val="00B0F0"/>
                </a:solidFill>
                <a:cs typeface="Arial" panose="020B0604020202020204" pitchFamily="34" charset="0"/>
              </a:rPr>
              <a:t>Discussion on PDCCH monitoring for NR-DC</a:t>
            </a:r>
            <a:endParaRPr lang="zh-CN" altLang="en-US" sz="1200" dirty="0">
              <a:solidFill>
                <a:srgbClr val="00B0F0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8341779" cy="369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If </a:t>
            </a:r>
            <a:r>
              <a:rPr lang="en-US" altLang="zh-CN" sz="1799" dirty="0" err="1">
                <a:ea typeface="华文细黑" pitchFamily="2" charset="-122"/>
                <a:cs typeface="Arial" pitchFamily="34" charset="0"/>
              </a:rPr>
              <a:t>pdcch-BlindDetectionCA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is not reported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e.g. for a NR-DC BC {MCG 3CCs, SCG 1CC}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11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028433" y="1210253"/>
          <a:ext cx="10154182" cy="5080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77091"/>
                <a:gridCol w="5077091"/>
              </a:tblGrid>
              <a:tr h="471461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</a:tr>
              <a:tr h="365653">
                <a:tc gridSpan="2"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388" y="1238821"/>
            <a:ext cx="5039001" cy="4840614"/>
          </a:xfrm>
        </p:spPr>
        <p:txBody>
          <a:bodyPr/>
          <a:lstStyle/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1</a:t>
            </a:r>
            <a:r>
              <a:rPr lang="zh-CN" altLang="en-US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both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are always configured and not larger than UE capability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-UE, respectively. </a:t>
            </a: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Example: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2 BD for SCG (</a:t>
            </a:r>
            <a:r>
              <a:rPr lang="en-US" altLang="zh-CN" sz="130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full # of BD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is used)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endParaRPr lang="en-US" altLang="zh-CN" dirty="0" smtClean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048389" y="1238821"/>
            <a:ext cx="5086612" cy="484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1" tIns="40060" rIns="80121" bIns="40060"/>
          <a:lstStyle>
            <a:lvl1pPr marL="342900" indent="-3429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FrutigerNext LT Regular" pitchFamily="34" charset="0"/>
                <a:ea typeface="黑体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12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063" lvl="1" indent="0">
              <a:buNone/>
              <a:defRPr/>
            </a:pPr>
            <a:endParaRPr lang="en-US" altLang="zh-CN" sz="1799" kern="0" dirty="0"/>
          </a:p>
          <a:p>
            <a:pPr>
              <a:defRPr/>
            </a:pPr>
            <a:endParaRPr lang="zh-CN" altLang="en-US" sz="1999" kern="0" dirty="0"/>
          </a:p>
        </p:txBody>
      </p:sp>
      <p:sp>
        <p:nvSpPr>
          <p:cNvPr id="14" name="Title 2"/>
          <p:cNvSpPr txBox="1">
            <a:spLocks/>
          </p:cNvSpPr>
          <p:nvPr/>
        </p:nvSpPr>
        <p:spPr bwMode="auto">
          <a:xfrm>
            <a:off x="293612" y="105483"/>
            <a:ext cx="10641888" cy="49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 smtClean="0">
                <a:solidFill>
                  <a:schemeClr val="tx1"/>
                </a:solidFill>
              </a:rPr>
              <a:t>Example#1 </a:t>
            </a:r>
            <a:r>
              <a:rPr lang="en-US" altLang="zh-CN" sz="3199" dirty="0">
                <a:solidFill>
                  <a:schemeClr val="tx1"/>
                </a:solidFill>
              </a:rPr>
              <a:t>when </a:t>
            </a:r>
            <a:r>
              <a:rPr lang="en-US" altLang="zh-CN" sz="3199" dirty="0" err="1">
                <a:solidFill>
                  <a:schemeClr val="tx1"/>
                </a:solidFill>
              </a:rPr>
              <a:t>pdcch-BlindDetectionCA</a:t>
            </a:r>
            <a:r>
              <a:rPr lang="en-US" altLang="zh-CN" sz="3199" dirty="0">
                <a:solidFill>
                  <a:schemeClr val="tx1"/>
                </a:solidFill>
              </a:rPr>
              <a:t> is reported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8391459" cy="369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If </a:t>
            </a:r>
            <a:r>
              <a:rPr lang="en-US" altLang="zh-CN" sz="1799" dirty="0" err="1">
                <a:ea typeface="华文细黑" pitchFamily="2" charset="-122"/>
                <a:cs typeface="Arial" pitchFamily="34" charset="0"/>
              </a:rPr>
              <a:t>pdcch-BlindDetectionCA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is reported as 4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e.g. for a NR-DC BC {MCG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3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CCs, SCG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2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CC}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52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3264</TotalTime>
  <Words>611</Words>
  <Application>Microsoft Office PowerPoint</Application>
  <PresentationFormat>Widescreen</PresentationFormat>
  <Paragraphs>62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Arial Unicode MS</vt:lpstr>
      <vt:lpstr>FrutigerNext LT Regular</vt:lpstr>
      <vt:lpstr>MS PGothic</vt:lpstr>
      <vt:lpstr>华文细黑</vt:lpstr>
      <vt:lpstr>宋体</vt:lpstr>
      <vt:lpstr>微软雅黑</vt:lpstr>
      <vt:lpstr>黑体</vt:lpstr>
      <vt:lpstr>Arial</vt:lpstr>
      <vt:lpstr>Calibri</vt:lpstr>
      <vt:lpstr>Calibri Light</vt:lpstr>
      <vt:lpstr>Wingdings</vt:lpstr>
      <vt:lpstr>Office Theme</vt:lpstr>
      <vt:lpstr>Document</vt:lpstr>
      <vt:lpstr>On PDCCH blind detection for NR-DC:  Comparison between Alt 1 and Alt 2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LTE/NR UL subcarrier alignment</dc:title>
  <dc:creator>Steven Chen</dc:creator>
  <cp:lastModifiedBy>Huawei v3</cp:lastModifiedBy>
  <cp:revision>150</cp:revision>
  <dcterms:created xsi:type="dcterms:W3CDTF">2017-09-18T02:04:50Z</dcterms:created>
  <dcterms:modified xsi:type="dcterms:W3CDTF">2019-05-17T15:06:46Z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(3)XLTqn1f33BfPGlm0a80P/R0e6jLnYDBXo3oHEi7dMWWdYOGJxY2IanKN6hfGJFTvIy+UmiJq
Tk6MwX0kmGIES/PMGk33WNRTm/DfXGKR8ZXGjXq1kb7VQ65Vb33MyvD4cK04MhAB+0fhyj9N
I9KUshzlUO/BF01iOXQKUhr/XSumeeSURh6WtiqZhH66o70/74i6VJ1Sst+azVvHVWlGo2bw
t5MIpaHf7OBtHdhEFt</vt:lpwstr>
  </property>
  <property fmtid="{D5CDD505-2E9C-101B-9397-08002B2CF9AE}" pid="3" name="_2015_ms_pID_7253431">
    <vt:lpwstr>LvouxzCRljKWZ645JYRvmDAPYg5KEURiYF/SKQKyqe6nG3z5fi+Ebw
vFTNThQwmlTPN5bnKUhyWqwQeOSVwwsrigs05X92BS6O9B9i/C/S65m+cnTg8zpYhiaZKH4u
OuApoI5EsaKX5kvtlnMLkt4CtNL3/GEibTjDYeZjBPo9zBsNIYfma7s/T9/Azu4KFH1IzSmf
24TGO2uS2+eOfVHadHmsHsYhPYacC4h82mkm</vt:lpwstr>
  </property>
  <property fmtid="{D5CDD505-2E9C-101B-9397-08002B2CF9AE}" pid="4" name="_2015_ms_pID_7253432">
    <vt:lpwstr>Aw==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1557925672</vt:lpwstr>
  </property>
</Properties>
</file>