
<file path=[Content_Types].xml><?xml version="1.0" encoding="utf-8"?>
<Types xmlns="http://schemas.openxmlformats.org/package/2006/content-types">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1" r:id="rId6"/>
    <p:sldId id="260" r:id="rId7"/>
    <p:sldId id="262" r:id="rId8"/>
    <p:sldId id="263" r:id="rId9"/>
    <p:sldId id="264" r:id="rId10"/>
    <p:sldId id="265"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559" autoAdjust="0"/>
  </p:normalViewPr>
  <p:slideViewPr>
    <p:cSldViewPr snapToGrid="0">
      <p:cViewPr varScale="1">
        <p:scale>
          <a:sx n="114" d="100"/>
          <a:sy n="114" d="100"/>
        </p:scale>
        <p:origin x="438"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AF5DF6-19C7-4DD6-A630-6CD6683E6FB7}" type="datetimeFigureOut">
              <a:rPr lang="en-US" smtClean="0"/>
              <a:t>5/15/2019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A647BA-876E-4F55-B096-A0CFE100A1F3}" type="slidenum">
              <a:rPr lang="en-US" smtClean="0"/>
              <a:t>‹#›</a:t>
            </a:fld>
            <a:endParaRPr lang="en-US"/>
          </a:p>
        </p:txBody>
      </p:sp>
    </p:spTree>
    <p:extLst>
      <p:ext uri="{BB962C8B-B14F-4D97-AF65-F5344CB8AC3E}">
        <p14:creationId xmlns:p14="http://schemas.microsoft.com/office/powerpoint/2010/main" val="28669482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15F22A-0A92-4A5B-ABA3-F535F9DF8C8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AE62ECC-D6F0-402B-9472-7EA811AAAC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9A531E8-2139-4719-A238-9285DF0BEC18}"/>
              </a:ext>
            </a:extLst>
          </p:cNvPr>
          <p:cNvSpPr>
            <a:spLocks noGrp="1"/>
          </p:cNvSpPr>
          <p:nvPr>
            <p:ph type="dt" sz="half" idx="10"/>
          </p:nvPr>
        </p:nvSpPr>
        <p:spPr/>
        <p:txBody>
          <a:bodyPr/>
          <a:lstStyle/>
          <a:p>
            <a:fld id="{CB5AC676-01F7-4B31-84FF-A64240831074}" type="datetimeFigureOut">
              <a:rPr lang="en-US" smtClean="0"/>
              <a:t>5/15/2019</a:t>
            </a:fld>
            <a:endParaRPr lang="en-US"/>
          </a:p>
        </p:txBody>
      </p:sp>
      <p:sp>
        <p:nvSpPr>
          <p:cNvPr id="5" name="Footer Placeholder 4">
            <a:extLst>
              <a:ext uri="{FF2B5EF4-FFF2-40B4-BE49-F238E27FC236}">
                <a16:creationId xmlns:a16="http://schemas.microsoft.com/office/drawing/2014/main" id="{849D49D0-EF2A-4F0F-9599-EDB99C7ADC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015030-8841-43CD-9F61-33C9681B0E08}"/>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3037688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47318-0931-466E-988B-BE8C8343501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2BBA628-B97B-4A7A-B1E7-8BA2DD0E5CD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0B51C81-2F92-4D22-9730-CF4007186B6F}"/>
              </a:ext>
            </a:extLst>
          </p:cNvPr>
          <p:cNvSpPr>
            <a:spLocks noGrp="1"/>
          </p:cNvSpPr>
          <p:nvPr>
            <p:ph type="dt" sz="half" idx="10"/>
          </p:nvPr>
        </p:nvSpPr>
        <p:spPr/>
        <p:txBody>
          <a:bodyPr/>
          <a:lstStyle/>
          <a:p>
            <a:fld id="{CB5AC676-01F7-4B31-84FF-A64240831074}" type="datetimeFigureOut">
              <a:rPr lang="en-US" smtClean="0"/>
              <a:t>5/15/2019</a:t>
            </a:fld>
            <a:endParaRPr lang="en-US"/>
          </a:p>
        </p:txBody>
      </p:sp>
      <p:sp>
        <p:nvSpPr>
          <p:cNvPr id="5" name="Footer Placeholder 4">
            <a:extLst>
              <a:ext uri="{FF2B5EF4-FFF2-40B4-BE49-F238E27FC236}">
                <a16:creationId xmlns:a16="http://schemas.microsoft.com/office/drawing/2014/main" id="{23BFB44B-D0E3-483F-99FC-1BA6F9E28B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323B40-D636-48AF-9B23-E6F3D852C7F3}"/>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1855860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1F1CF2-80C4-4BC4-93EA-1DFE9E65230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FA6EABE-596D-4B98-B1C2-C5798CD65E3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9DC04E-446B-4DF6-90DB-208AA5BBFB90}"/>
              </a:ext>
            </a:extLst>
          </p:cNvPr>
          <p:cNvSpPr>
            <a:spLocks noGrp="1"/>
          </p:cNvSpPr>
          <p:nvPr>
            <p:ph type="dt" sz="half" idx="10"/>
          </p:nvPr>
        </p:nvSpPr>
        <p:spPr/>
        <p:txBody>
          <a:bodyPr/>
          <a:lstStyle/>
          <a:p>
            <a:fld id="{CB5AC676-01F7-4B31-84FF-A64240831074}" type="datetimeFigureOut">
              <a:rPr lang="en-US" smtClean="0"/>
              <a:t>5/15/2019</a:t>
            </a:fld>
            <a:endParaRPr lang="en-US"/>
          </a:p>
        </p:txBody>
      </p:sp>
      <p:sp>
        <p:nvSpPr>
          <p:cNvPr id="5" name="Footer Placeholder 4">
            <a:extLst>
              <a:ext uri="{FF2B5EF4-FFF2-40B4-BE49-F238E27FC236}">
                <a16:creationId xmlns:a16="http://schemas.microsoft.com/office/drawing/2014/main" id="{9C2DFB35-8D69-4BB0-BDB7-34DE037767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DD47C5-A279-40D8-80A1-F2345E2ECC2D}"/>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2141080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128B1-663A-4B25-AD9C-6B2791554B3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431D7B9-FFEF-4230-B128-E25E774BC01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53D32E-6E51-442E-8219-52FB30945838}"/>
              </a:ext>
            </a:extLst>
          </p:cNvPr>
          <p:cNvSpPr>
            <a:spLocks noGrp="1"/>
          </p:cNvSpPr>
          <p:nvPr>
            <p:ph type="dt" sz="half" idx="10"/>
          </p:nvPr>
        </p:nvSpPr>
        <p:spPr/>
        <p:txBody>
          <a:bodyPr/>
          <a:lstStyle/>
          <a:p>
            <a:fld id="{CB5AC676-01F7-4B31-84FF-A64240831074}" type="datetimeFigureOut">
              <a:rPr lang="en-US" smtClean="0"/>
              <a:t>5/15/2019</a:t>
            </a:fld>
            <a:endParaRPr lang="en-US"/>
          </a:p>
        </p:txBody>
      </p:sp>
      <p:sp>
        <p:nvSpPr>
          <p:cNvPr id="5" name="Footer Placeholder 4">
            <a:extLst>
              <a:ext uri="{FF2B5EF4-FFF2-40B4-BE49-F238E27FC236}">
                <a16:creationId xmlns:a16="http://schemas.microsoft.com/office/drawing/2014/main" id="{9FA76FBE-EA3F-47D0-832F-B92279E491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9FBC3E-D54C-4FCD-941A-116CDC14255F}"/>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2082491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3A4C1-C770-4C0B-BFFD-529A729834E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6E29BC-EA9A-42E5-A187-3EB77C7EF1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7AC119D-99CF-4C0C-9518-49C02225C5B8}"/>
              </a:ext>
            </a:extLst>
          </p:cNvPr>
          <p:cNvSpPr>
            <a:spLocks noGrp="1"/>
          </p:cNvSpPr>
          <p:nvPr>
            <p:ph type="dt" sz="half" idx="10"/>
          </p:nvPr>
        </p:nvSpPr>
        <p:spPr/>
        <p:txBody>
          <a:bodyPr/>
          <a:lstStyle/>
          <a:p>
            <a:fld id="{CB5AC676-01F7-4B31-84FF-A64240831074}" type="datetimeFigureOut">
              <a:rPr lang="en-US" smtClean="0"/>
              <a:t>5/15/2019</a:t>
            </a:fld>
            <a:endParaRPr lang="en-US"/>
          </a:p>
        </p:txBody>
      </p:sp>
      <p:sp>
        <p:nvSpPr>
          <p:cNvPr id="5" name="Footer Placeholder 4">
            <a:extLst>
              <a:ext uri="{FF2B5EF4-FFF2-40B4-BE49-F238E27FC236}">
                <a16:creationId xmlns:a16="http://schemas.microsoft.com/office/drawing/2014/main" id="{002DD1D8-D64C-43C3-A1B5-675983D793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4BEE11-CFCE-45AC-99A2-A2D161251EE0}"/>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41522118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2B1E4-499E-447E-AFCC-4091EA9125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7720C2-C7C1-4CB1-908C-74183C089E5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5B6485F-B73A-42C0-A260-AB4FE242829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F6EC19-A25A-4DDC-99D3-E6F438B06800}"/>
              </a:ext>
            </a:extLst>
          </p:cNvPr>
          <p:cNvSpPr>
            <a:spLocks noGrp="1"/>
          </p:cNvSpPr>
          <p:nvPr>
            <p:ph type="dt" sz="half" idx="10"/>
          </p:nvPr>
        </p:nvSpPr>
        <p:spPr/>
        <p:txBody>
          <a:bodyPr/>
          <a:lstStyle/>
          <a:p>
            <a:fld id="{CB5AC676-01F7-4B31-84FF-A64240831074}" type="datetimeFigureOut">
              <a:rPr lang="en-US" smtClean="0"/>
              <a:t>5/15/2019</a:t>
            </a:fld>
            <a:endParaRPr lang="en-US"/>
          </a:p>
        </p:txBody>
      </p:sp>
      <p:sp>
        <p:nvSpPr>
          <p:cNvPr id="6" name="Footer Placeholder 5">
            <a:extLst>
              <a:ext uri="{FF2B5EF4-FFF2-40B4-BE49-F238E27FC236}">
                <a16:creationId xmlns:a16="http://schemas.microsoft.com/office/drawing/2014/main" id="{6E38566C-7C99-4436-A8C3-E60673950B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E1E3202-982E-4A20-8891-2514B25D67B7}"/>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21339119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5AC71-5DC5-43F9-BA93-BB72DD7DE7F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CE89B4C-AD41-4B74-8E2F-E0853DC0397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9A749B7-62E7-4D23-99FA-C54C19F9B64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BE18B89-E60B-48CB-8EC2-28A931FC107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1EE1ED9-ECC1-4325-A925-0F61BF42CEB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C25CB1B-3834-487E-9092-D6FC4D75BE4C}"/>
              </a:ext>
            </a:extLst>
          </p:cNvPr>
          <p:cNvSpPr>
            <a:spLocks noGrp="1"/>
          </p:cNvSpPr>
          <p:nvPr>
            <p:ph type="dt" sz="half" idx="10"/>
          </p:nvPr>
        </p:nvSpPr>
        <p:spPr/>
        <p:txBody>
          <a:bodyPr/>
          <a:lstStyle/>
          <a:p>
            <a:fld id="{CB5AC676-01F7-4B31-84FF-A64240831074}" type="datetimeFigureOut">
              <a:rPr lang="en-US" smtClean="0"/>
              <a:t>5/15/2019</a:t>
            </a:fld>
            <a:endParaRPr lang="en-US"/>
          </a:p>
        </p:txBody>
      </p:sp>
      <p:sp>
        <p:nvSpPr>
          <p:cNvPr id="8" name="Footer Placeholder 7">
            <a:extLst>
              <a:ext uri="{FF2B5EF4-FFF2-40B4-BE49-F238E27FC236}">
                <a16:creationId xmlns:a16="http://schemas.microsoft.com/office/drawing/2014/main" id="{915FC863-A3AF-4D8C-80E8-166FAB4324A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DB3125A-AA15-402D-B93A-18EB04A3E78A}"/>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3017472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3C150-68B3-471A-BEF5-CAE301166FB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219B49C-E309-430E-82C8-FDB1B1C7C460}"/>
              </a:ext>
            </a:extLst>
          </p:cNvPr>
          <p:cNvSpPr>
            <a:spLocks noGrp="1"/>
          </p:cNvSpPr>
          <p:nvPr>
            <p:ph type="dt" sz="half" idx="10"/>
          </p:nvPr>
        </p:nvSpPr>
        <p:spPr/>
        <p:txBody>
          <a:bodyPr/>
          <a:lstStyle/>
          <a:p>
            <a:fld id="{CB5AC676-01F7-4B31-84FF-A64240831074}" type="datetimeFigureOut">
              <a:rPr lang="en-US" smtClean="0"/>
              <a:t>5/15/2019</a:t>
            </a:fld>
            <a:endParaRPr lang="en-US"/>
          </a:p>
        </p:txBody>
      </p:sp>
      <p:sp>
        <p:nvSpPr>
          <p:cNvPr id="4" name="Footer Placeholder 3">
            <a:extLst>
              <a:ext uri="{FF2B5EF4-FFF2-40B4-BE49-F238E27FC236}">
                <a16:creationId xmlns:a16="http://schemas.microsoft.com/office/drawing/2014/main" id="{E152D667-F3E3-41B3-8DB0-AFAC55EC46C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C072EAC-349F-4D46-A269-68B10DF9FA2C}"/>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3468372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BC7FD14-9CF3-4F2B-B2A6-DBB7A6745C30}"/>
              </a:ext>
            </a:extLst>
          </p:cNvPr>
          <p:cNvSpPr>
            <a:spLocks noGrp="1"/>
          </p:cNvSpPr>
          <p:nvPr>
            <p:ph type="dt" sz="half" idx="10"/>
          </p:nvPr>
        </p:nvSpPr>
        <p:spPr/>
        <p:txBody>
          <a:bodyPr/>
          <a:lstStyle/>
          <a:p>
            <a:fld id="{CB5AC676-01F7-4B31-84FF-A64240831074}" type="datetimeFigureOut">
              <a:rPr lang="en-US" smtClean="0"/>
              <a:t>5/15/2019</a:t>
            </a:fld>
            <a:endParaRPr lang="en-US"/>
          </a:p>
        </p:txBody>
      </p:sp>
      <p:sp>
        <p:nvSpPr>
          <p:cNvPr id="3" name="Footer Placeholder 2">
            <a:extLst>
              <a:ext uri="{FF2B5EF4-FFF2-40B4-BE49-F238E27FC236}">
                <a16:creationId xmlns:a16="http://schemas.microsoft.com/office/drawing/2014/main" id="{C9CBE43C-E9A9-44A1-BF9E-4162E1985BB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73E8E21-22C0-4142-9B83-49F8F72A52FB}"/>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27891654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E9ECE5-3A28-47EF-8144-60315EB9917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F9378FE-4997-47F0-AF54-EC1794ADEF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0933B73-2FE6-4D4F-B364-372558FE45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376CE71-A1D0-4C09-BC76-FF4EB567A229}"/>
              </a:ext>
            </a:extLst>
          </p:cNvPr>
          <p:cNvSpPr>
            <a:spLocks noGrp="1"/>
          </p:cNvSpPr>
          <p:nvPr>
            <p:ph type="dt" sz="half" idx="10"/>
          </p:nvPr>
        </p:nvSpPr>
        <p:spPr/>
        <p:txBody>
          <a:bodyPr/>
          <a:lstStyle/>
          <a:p>
            <a:fld id="{CB5AC676-01F7-4B31-84FF-A64240831074}" type="datetimeFigureOut">
              <a:rPr lang="en-US" smtClean="0"/>
              <a:t>5/15/2019</a:t>
            </a:fld>
            <a:endParaRPr lang="en-US"/>
          </a:p>
        </p:txBody>
      </p:sp>
      <p:sp>
        <p:nvSpPr>
          <p:cNvPr id="6" name="Footer Placeholder 5">
            <a:extLst>
              <a:ext uri="{FF2B5EF4-FFF2-40B4-BE49-F238E27FC236}">
                <a16:creationId xmlns:a16="http://schemas.microsoft.com/office/drawing/2014/main" id="{7B9EAB4A-128F-4AC1-B619-5737B4A0FC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F12B8B-9AA6-4F39-8BED-4FF258ECFA3D}"/>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2787472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0DBA2-C044-4001-9EC4-9E3E0DB8D9F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93A56CF-2D79-49C8-8E14-D92946FFF37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2955685-EDA0-4519-BFC8-8526C61F90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6DE6542-C033-461C-A70E-35C6A485E76D}"/>
              </a:ext>
            </a:extLst>
          </p:cNvPr>
          <p:cNvSpPr>
            <a:spLocks noGrp="1"/>
          </p:cNvSpPr>
          <p:nvPr>
            <p:ph type="dt" sz="half" idx="10"/>
          </p:nvPr>
        </p:nvSpPr>
        <p:spPr/>
        <p:txBody>
          <a:bodyPr/>
          <a:lstStyle/>
          <a:p>
            <a:fld id="{CB5AC676-01F7-4B31-84FF-A64240831074}" type="datetimeFigureOut">
              <a:rPr lang="en-US" smtClean="0"/>
              <a:t>5/15/2019</a:t>
            </a:fld>
            <a:endParaRPr lang="en-US"/>
          </a:p>
        </p:txBody>
      </p:sp>
      <p:sp>
        <p:nvSpPr>
          <p:cNvPr id="6" name="Footer Placeholder 5">
            <a:extLst>
              <a:ext uri="{FF2B5EF4-FFF2-40B4-BE49-F238E27FC236}">
                <a16:creationId xmlns:a16="http://schemas.microsoft.com/office/drawing/2014/main" id="{CDE541BB-29B1-4CE5-B1EF-6D6FE651E96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9D21DF1-849E-4E07-9459-ED70AD76A831}"/>
              </a:ext>
            </a:extLst>
          </p:cNvPr>
          <p:cNvSpPr>
            <a:spLocks noGrp="1"/>
          </p:cNvSpPr>
          <p:nvPr>
            <p:ph type="sldNum" sz="quarter" idx="12"/>
          </p:nvPr>
        </p:nvSpPr>
        <p:spPr/>
        <p:txBody>
          <a:bodyPr/>
          <a:lstStyle/>
          <a:p>
            <a:fld id="{0A64A4F0-1BB1-4A98-9CDC-1BFB15A210E4}" type="slidenum">
              <a:rPr lang="en-US" smtClean="0"/>
              <a:t>‹#›</a:t>
            </a:fld>
            <a:endParaRPr lang="en-US"/>
          </a:p>
        </p:txBody>
      </p:sp>
    </p:spTree>
    <p:extLst>
      <p:ext uri="{BB962C8B-B14F-4D97-AF65-F5344CB8AC3E}">
        <p14:creationId xmlns:p14="http://schemas.microsoft.com/office/powerpoint/2010/main" val="8489520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0198A1A-D864-4CA9-B3EB-26E628AEA4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DFABA1E-B1A7-4144-9F78-521F0742C0E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094C68-52BA-4732-943E-3B9D5FAF3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5AC676-01F7-4B31-84FF-A64240831074}" type="datetimeFigureOut">
              <a:rPr lang="en-US" smtClean="0"/>
              <a:t>5/15/2019</a:t>
            </a:fld>
            <a:endParaRPr lang="en-US"/>
          </a:p>
        </p:txBody>
      </p:sp>
      <p:sp>
        <p:nvSpPr>
          <p:cNvPr id="5" name="Footer Placeholder 4">
            <a:extLst>
              <a:ext uri="{FF2B5EF4-FFF2-40B4-BE49-F238E27FC236}">
                <a16:creationId xmlns:a16="http://schemas.microsoft.com/office/drawing/2014/main" id="{D27FBA93-D1FD-4A72-9020-75F4FEB6B2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34D6107-ECF0-4CD1-80B5-C1A9BB8796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64A4F0-1BB1-4A98-9CDC-1BFB15A210E4}" type="slidenum">
              <a:rPr lang="en-US" smtClean="0"/>
              <a:t>‹#›</a:t>
            </a:fld>
            <a:endParaRPr lang="en-US"/>
          </a:p>
        </p:txBody>
      </p:sp>
    </p:spTree>
    <p:extLst>
      <p:ext uri="{BB962C8B-B14F-4D97-AF65-F5344CB8AC3E}">
        <p14:creationId xmlns:p14="http://schemas.microsoft.com/office/powerpoint/2010/main" val="34633755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8F763-FAEC-41B4-9D8F-5CE9BA6307E5}"/>
              </a:ext>
            </a:extLst>
          </p:cNvPr>
          <p:cNvSpPr>
            <a:spLocks noGrp="1"/>
          </p:cNvSpPr>
          <p:nvPr>
            <p:ph type="ctrTitle"/>
          </p:nvPr>
        </p:nvSpPr>
        <p:spPr>
          <a:xfrm>
            <a:off x="1524000" y="1557870"/>
            <a:ext cx="9144000" cy="2387600"/>
          </a:xfrm>
        </p:spPr>
        <p:txBody>
          <a:bodyPr>
            <a:normAutofit fontScale="90000"/>
          </a:bodyPr>
          <a:lstStyle/>
          <a:p>
            <a:r>
              <a:rPr lang="en-US" dirty="0"/>
              <a:t>Summary of Email discussion regarding the out-of-order HARQ issue </a:t>
            </a:r>
          </a:p>
        </p:txBody>
      </p:sp>
      <p:sp>
        <p:nvSpPr>
          <p:cNvPr id="3" name="Subtitle 2">
            <a:extLst>
              <a:ext uri="{FF2B5EF4-FFF2-40B4-BE49-F238E27FC236}">
                <a16:creationId xmlns:a16="http://schemas.microsoft.com/office/drawing/2014/main" id="{2FF80D23-05AE-4969-87F6-D721959B088A}"/>
              </a:ext>
            </a:extLst>
          </p:cNvPr>
          <p:cNvSpPr>
            <a:spLocks noGrp="1"/>
          </p:cNvSpPr>
          <p:nvPr>
            <p:ph type="subTitle" idx="1"/>
          </p:nvPr>
        </p:nvSpPr>
        <p:spPr>
          <a:xfrm>
            <a:off x="3415323" y="4274162"/>
            <a:ext cx="6330462" cy="1655762"/>
          </a:xfrm>
        </p:spPr>
        <p:txBody>
          <a:bodyPr>
            <a:normAutofit fontScale="85000" lnSpcReduction="20000"/>
          </a:bodyPr>
          <a:lstStyle/>
          <a:p>
            <a:pPr algn="l"/>
            <a:r>
              <a:rPr lang="en-GB" b="1" dirty="0"/>
              <a:t>Agenda item:	7.2.6.4</a:t>
            </a:r>
            <a:endParaRPr lang="en-US" dirty="0"/>
          </a:p>
          <a:p>
            <a:pPr algn="l"/>
            <a:r>
              <a:rPr lang="en-GB" b="1" dirty="0"/>
              <a:t>Source:	Qualcomm Incorporated</a:t>
            </a:r>
            <a:endParaRPr lang="en-US" dirty="0"/>
          </a:p>
          <a:p>
            <a:pPr algn="l"/>
            <a:r>
              <a:rPr lang="en-GB" b="1" dirty="0"/>
              <a:t>Title:	</a:t>
            </a:r>
            <a:r>
              <a:rPr lang="en-US" b="1" dirty="0"/>
              <a:t>Summary of Email discussion regarding the out-of-order HARQ issue </a:t>
            </a:r>
          </a:p>
          <a:p>
            <a:pPr algn="l"/>
            <a:r>
              <a:rPr lang="en-GB" b="1" dirty="0"/>
              <a:t>Document for:	Discussion</a:t>
            </a:r>
            <a:endParaRPr lang="en-US" dirty="0"/>
          </a:p>
        </p:txBody>
      </p:sp>
      <p:sp>
        <p:nvSpPr>
          <p:cNvPr id="4" name="Rectangle 3">
            <a:extLst>
              <a:ext uri="{FF2B5EF4-FFF2-40B4-BE49-F238E27FC236}">
                <a16:creationId xmlns:a16="http://schemas.microsoft.com/office/drawing/2014/main" id="{2905E2C1-E409-449C-AA56-386548DF75AB}"/>
              </a:ext>
            </a:extLst>
          </p:cNvPr>
          <p:cNvSpPr/>
          <p:nvPr/>
        </p:nvSpPr>
        <p:spPr>
          <a:xfrm>
            <a:off x="343877" y="221958"/>
            <a:ext cx="4173415" cy="923330"/>
          </a:xfrm>
          <a:prstGeom prst="rect">
            <a:avLst/>
          </a:prstGeom>
        </p:spPr>
        <p:txBody>
          <a:bodyPr wrap="square">
            <a:spAutoFit/>
          </a:bodyPr>
          <a:lstStyle/>
          <a:p>
            <a:pPr>
              <a:tabLst>
                <a:tab pos="6120765" algn="r"/>
              </a:tabLst>
            </a:pPr>
            <a:r>
              <a:rPr lang="en-GB" b="1" dirty="0">
                <a:latin typeface="Arial" panose="020B0604020202020204" pitchFamily="34" charset="0"/>
                <a:ea typeface="Times New Roman" panose="02020603050405020304" pitchFamily="18" charset="0"/>
                <a:cs typeface="Times New Roman" panose="02020603050405020304" pitchFamily="18" charset="0"/>
              </a:rPr>
              <a:t>3GPP TSG-RAN WG1 Meeting #96b</a:t>
            </a:r>
            <a:endParaRPr lang="en-US" sz="1200" dirty="0">
              <a:latin typeface="Times New Roman" panose="02020603050405020304" pitchFamily="18" charset="0"/>
              <a:ea typeface="SimSun" panose="02010600030101010101" pitchFamily="2" charset="-122"/>
            </a:endParaRPr>
          </a:p>
          <a:p>
            <a:r>
              <a:rPr lang="en-GB" b="1" dirty="0">
                <a:latin typeface="Arial" panose="020B0604020202020204" pitchFamily="34" charset="0"/>
                <a:ea typeface="MS Mincho" panose="02020609040205080304" pitchFamily="49" charset="-128"/>
                <a:cs typeface="Times New Roman" panose="02020603050405020304" pitchFamily="18" charset="0"/>
              </a:rPr>
              <a:t>April 8th - 12</a:t>
            </a:r>
            <a:r>
              <a:rPr lang="en-GB" b="1" baseline="30000" dirty="0">
                <a:latin typeface="Arial" panose="020B0604020202020204" pitchFamily="34" charset="0"/>
                <a:ea typeface="MS Mincho" panose="02020609040205080304" pitchFamily="49" charset="-128"/>
                <a:cs typeface="Times New Roman" panose="02020603050405020304" pitchFamily="18" charset="0"/>
              </a:rPr>
              <a:t>th</a:t>
            </a:r>
            <a:r>
              <a:rPr lang="en-GB" b="1" dirty="0">
                <a:latin typeface="Arial" panose="020B0604020202020204" pitchFamily="34" charset="0"/>
                <a:ea typeface="MS Mincho" panose="02020609040205080304" pitchFamily="49" charset="-128"/>
                <a:cs typeface="Times New Roman" panose="02020603050405020304" pitchFamily="18" charset="0"/>
              </a:rPr>
              <a:t>, 2019</a:t>
            </a:r>
          </a:p>
          <a:p>
            <a:r>
              <a:rPr lang="en-GB" b="1" dirty="0">
                <a:latin typeface="Arial" panose="020B0604020202020204" pitchFamily="34" charset="0"/>
                <a:ea typeface="MS Mincho" panose="02020609040205080304" pitchFamily="49" charset="-128"/>
                <a:cs typeface="Times New Roman" panose="02020603050405020304" pitchFamily="18" charset="0"/>
              </a:rPr>
              <a:t>Xi’an, China</a:t>
            </a:r>
            <a:endParaRPr lang="en-US" dirty="0"/>
          </a:p>
        </p:txBody>
      </p:sp>
      <p:sp>
        <p:nvSpPr>
          <p:cNvPr id="5" name="Rectangle 4">
            <a:extLst>
              <a:ext uri="{FF2B5EF4-FFF2-40B4-BE49-F238E27FC236}">
                <a16:creationId xmlns:a16="http://schemas.microsoft.com/office/drawing/2014/main" id="{A57955B9-D7E0-4D7B-ADC4-D655D96E7175}"/>
              </a:ext>
            </a:extLst>
          </p:cNvPr>
          <p:cNvSpPr/>
          <p:nvPr/>
        </p:nvSpPr>
        <p:spPr>
          <a:xfrm>
            <a:off x="10456985" y="221958"/>
            <a:ext cx="1461477" cy="369332"/>
          </a:xfrm>
          <a:prstGeom prst="rect">
            <a:avLst/>
          </a:prstGeom>
        </p:spPr>
        <p:txBody>
          <a:bodyPr wrap="square">
            <a:spAutoFit/>
          </a:bodyPr>
          <a:lstStyle/>
          <a:p>
            <a:pPr>
              <a:tabLst>
                <a:tab pos="6120765" algn="r"/>
              </a:tabLst>
            </a:pPr>
            <a:r>
              <a:rPr lang="en-GB" b="1">
                <a:latin typeface="Arial" panose="020B0604020202020204" pitchFamily="34" charset="0"/>
                <a:ea typeface="Times New Roman" panose="02020603050405020304" pitchFamily="18" charset="0"/>
                <a:cs typeface="Times New Roman" panose="02020603050405020304" pitchFamily="18" charset="0"/>
              </a:rPr>
              <a:t>R1-1907787</a:t>
            </a:r>
            <a:endParaRPr lang="en-US" sz="1200" dirty="0">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6756148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B4D93-023E-4FA9-8573-C9320663DF11}"/>
              </a:ext>
            </a:extLst>
          </p:cNvPr>
          <p:cNvSpPr>
            <a:spLocks noGrp="1"/>
          </p:cNvSpPr>
          <p:nvPr>
            <p:ph type="title"/>
          </p:nvPr>
        </p:nvSpPr>
        <p:spPr>
          <a:xfrm>
            <a:off x="838200" y="365126"/>
            <a:ext cx="10515600" cy="591220"/>
          </a:xfrm>
        </p:spPr>
        <p:txBody>
          <a:bodyPr>
            <a:normAutofit fontScale="90000"/>
          </a:bodyPr>
          <a:lstStyle/>
          <a:p>
            <a:r>
              <a:rPr lang="en-US" dirty="0"/>
              <a:t>PDSCH + PDSCH Collision</a:t>
            </a:r>
          </a:p>
        </p:txBody>
      </p:sp>
      <p:sp>
        <p:nvSpPr>
          <p:cNvPr id="3" name="Content Placeholder 2">
            <a:extLst>
              <a:ext uri="{FF2B5EF4-FFF2-40B4-BE49-F238E27FC236}">
                <a16:creationId xmlns:a16="http://schemas.microsoft.com/office/drawing/2014/main" id="{D14F8737-292F-44A3-AA08-024C6C965408}"/>
              </a:ext>
            </a:extLst>
          </p:cNvPr>
          <p:cNvSpPr>
            <a:spLocks noGrp="1"/>
          </p:cNvSpPr>
          <p:nvPr>
            <p:ph idx="1"/>
          </p:nvPr>
        </p:nvSpPr>
        <p:spPr>
          <a:xfrm>
            <a:off x="838200" y="1028670"/>
            <a:ext cx="10515600" cy="5464203"/>
          </a:xfrm>
        </p:spPr>
        <p:txBody>
          <a:bodyPr>
            <a:normAutofit/>
          </a:bodyPr>
          <a:lstStyle/>
          <a:p>
            <a:pPr algn="just"/>
            <a:r>
              <a:rPr lang="en-US" sz="2400" dirty="0"/>
              <a:t>Regardless of whether the PDSCH-to-PUCCH is in-order or out-of-order, the case of high priority unicast PDSCH overlapping with a low priority unicast PDSCH is allowed in Rel. 16.</a:t>
            </a:r>
          </a:p>
          <a:p>
            <a:pPr algn="just"/>
            <a:endParaRPr lang="en-US" sz="2400" dirty="0"/>
          </a:p>
          <a:p>
            <a:pPr algn="just"/>
            <a:r>
              <a:rPr lang="en-US" sz="2400" dirty="0"/>
              <a:t>Regardless of whether the processing timing capability of the two unicast PDSCHs are the same or different, the collision should be handled by the UE.</a:t>
            </a:r>
          </a:p>
          <a:p>
            <a:pPr algn="just"/>
            <a:endParaRPr lang="en-US" sz="2400" dirty="0"/>
          </a:p>
          <a:p>
            <a:pPr algn="just"/>
            <a:r>
              <a:rPr lang="en-US" sz="2400" dirty="0"/>
              <a:t>The applicability of the Solutions to PDSCH+PDSCH collision scenario:</a:t>
            </a:r>
          </a:p>
          <a:p>
            <a:pPr lvl="1" algn="just"/>
            <a:r>
              <a:rPr lang="en-US" sz="2000" dirty="0"/>
              <a:t>Solution 1 and 4-Alt1 allow for dropping the low priority PDSCH under both Scenario 1-1 and 1-2.</a:t>
            </a:r>
          </a:p>
          <a:p>
            <a:pPr lvl="1" algn="just"/>
            <a:r>
              <a:rPr lang="en-US" sz="2000" dirty="0"/>
              <a:t>Solution 2 does not address this scenario.</a:t>
            </a:r>
          </a:p>
          <a:p>
            <a:pPr lvl="1" algn="just"/>
            <a:r>
              <a:rPr lang="en-US" sz="2000" dirty="0"/>
              <a:t>Solution 4-Alt2 can address the issue if the scheduling condition is defined as “the UE drops the low priority PDSCH in case of collision” for both Scenario 1-1 and 1-2.</a:t>
            </a:r>
          </a:p>
          <a:p>
            <a:pPr lvl="1" algn="just"/>
            <a:r>
              <a:rPr lang="en-US" sz="2000" dirty="0"/>
              <a:t>Solution 3 addresses the collision scenario and allows the UE to process both PDSCHs without dropping under both Scenario 1-1 and 1-2. </a:t>
            </a:r>
          </a:p>
        </p:txBody>
      </p:sp>
    </p:spTree>
    <p:extLst>
      <p:ext uri="{BB962C8B-B14F-4D97-AF65-F5344CB8AC3E}">
        <p14:creationId xmlns:p14="http://schemas.microsoft.com/office/powerpoint/2010/main" val="38058140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35142-57CF-44FE-B0C2-5C1CAC0CFCA6}"/>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72D11D23-81BC-4FCB-A920-3F094605672B}"/>
              </a:ext>
            </a:extLst>
          </p:cNvPr>
          <p:cNvSpPr>
            <a:spLocks noGrp="1"/>
          </p:cNvSpPr>
          <p:nvPr>
            <p:ph idx="1"/>
          </p:nvPr>
        </p:nvSpPr>
        <p:spPr/>
        <p:txBody>
          <a:bodyPr>
            <a:normAutofit/>
          </a:bodyPr>
          <a:lstStyle/>
          <a:p>
            <a:r>
              <a:rPr lang="en-US" dirty="0"/>
              <a:t>This deck summarizes the Rel. 15 NR limitations that allow for perfect UE processing pipelining, and discusses the applicability of Solution 1-4 identified by RAN1 in case the limitations are maintained or relaxed. </a:t>
            </a:r>
          </a:p>
          <a:p>
            <a:pPr marL="0" indent="0">
              <a:buNone/>
            </a:pPr>
            <a:endParaRPr lang="en-US" dirty="0"/>
          </a:p>
        </p:txBody>
      </p:sp>
    </p:spTree>
    <p:extLst>
      <p:ext uri="{BB962C8B-B14F-4D97-AF65-F5344CB8AC3E}">
        <p14:creationId xmlns:p14="http://schemas.microsoft.com/office/powerpoint/2010/main" val="30070619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C1750-7FF1-4B6F-9047-56E50CE0725B}"/>
              </a:ext>
            </a:extLst>
          </p:cNvPr>
          <p:cNvSpPr>
            <a:spLocks noGrp="1"/>
          </p:cNvSpPr>
          <p:nvPr>
            <p:ph type="title"/>
          </p:nvPr>
        </p:nvSpPr>
        <p:spPr>
          <a:xfrm>
            <a:off x="838200" y="365126"/>
            <a:ext cx="10515600" cy="725444"/>
          </a:xfrm>
        </p:spPr>
        <p:txBody>
          <a:bodyPr>
            <a:normAutofit/>
          </a:bodyPr>
          <a:lstStyle/>
          <a:p>
            <a:r>
              <a:rPr lang="en-US" sz="3600" dirty="0"/>
              <a:t>Rel. 15 NR Configuration and Scheduling Limitations </a:t>
            </a:r>
          </a:p>
        </p:txBody>
      </p:sp>
      <p:sp>
        <p:nvSpPr>
          <p:cNvPr id="3" name="Content Placeholder 2">
            <a:extLst>
              <a:ext uri="{FF2B5EF4-FFF2-40B4-BE49-F238E27FC236}">
                <a16:creationId xmlns:a16="http://schemas.microsoft.com/office/drawing/2014/main" id="{1627471E-FF32-413E-8D20-EFAF64ABDE95}"/>
              </a:ext>
            </a:extLst>
          </p:cNvPr>
          <p:cNvSpPr>
            <a:spLocks noGrp="1"/>
          </p:cNvSpPr>
          <p:nvPr>
            <p:ph idx="1"/>
          </p:nvPr>
        </p:nvSpPr>
        <p:spPr>
          <a:xfrm>
            <a:off x="838200" y="1253331"/>
            <a:ext cx="10515600" cy="5172636"/>
          </a:xfrm>
        </p:spPr>
        <p:txBody>
          <a:bodyPr>
            <a:normAutofit lnSpcReduction="10000"/>
          </a:bodyPr>
          <a:lstStyle/>
          <a:p>
            <a:pPr algn="just"/>
            <a:r>
              <a:rPr lang="en-US" sz="2400" dirty="0"/>
              <a:t>The objective of Rel. 15 NR configuration and scheduling limitations was to allow for perfect processing pipelining at the UE.</a:t>
            </a:r>
          </a:p>
          <a:p>
            <a:pPr lvl="1" algn="just"/>
            <a:r>
              <a:rPr lang="en-US" sz="2000" dirty="0"/>
              <a:t>The perfect pipelining means that one processing block is used for processing of one channel at a time, while it is guaranteed that all channels can meet their timeline.</a:t>
            </a:r>
          </a:p>
          <a:p>
            <a:pPr lvl="1" algn="just"/>
            <a:endParaRPr lang="en-US" sz="2000" dirty="0"/>
          </a:p>
          <a:p>
            <a:pPr algn="just"/>
            <a:r>
              <a:rPr lang="en-US" sz="2400" dirty="0"/>
              <a:t>Some examples are as follows:</a:t>
            </a:r>
          </a:p>
          <a:p>
            <a:pPr lvl="1" algn="just"/>
            <a:r>
              <a:rPr lang="en-US" sz="2000" dirty="0"/>
              <a:t>If additional DMRS is “configured” on a given cell, all PDSCHs, regardless of their allocation length, i.e., whether the carry additional DMRS or not, will follow the PDSCH processing capability #1 with pos0 != 0. </a:t>
            </a:r>
          </a:p>
          <a:p>
            <a:pPr lvl="1" algn="just"/>
            <a:r>
              <a:rPr lang="en-US" sz="2000" dirty="0"/>
              <a:t>If PDSCH timing capability #2 is “configured” on a given cell: </a:t>
            </a:r>
          </a:p>
          <a:p>
            <a:pPr lvl="2" algn="just"/>
            <a:r>
              <a:rPr lang="en-US" sz="1800" dirty="0"/>
              <a:t>all PDSCHs should follow the associated cap#2 N1</a:t>
            </a:r>
          </a:p>
          <a:p>
            <a:pPr lvl="3" algn="just"/>
            <a:r>
              <a:rPr lang="en-US" sz="1600" dirty="0"/>
              <a:t>Note that the case of </a:t>
            </a:r>
            <a:r>
              <a:rPr lang="en-US" sz="1600" i="1" dirty="0"/>
              <a:t>pdsch-ProcessingType2-Limited </a:t>
            </a:r>
            <a:r>
              <a:rPr lang="en-US" sz="1600" dirty="0"/>
              <a:t>is an exception.</a:t>
            </a:r>
          </a:p>
          <a:p>
            <a:pPr lvl="2" algn="just"/>
            <a:r>
              <a:rPr lang="en-US" sz="1800" dirty="0"/>
              <a:t>Additional DMRS cannot be configured on the same serving cell.</a:t>
            </a:r>
          </a:p>
          <a:p>
            <a:pPr lvl="1" algn="just"/>
            <a:r>
              <a:rPr lang="en-US" sz="2200" dirty="0"/>
              <a:t>If additional DMRS is not configured on the same cell, both type-A and type-B PDSCH allocations will follow PDSCH processing capability #1; The N1 for type-B PDSCH (2-symb and 4-symb allocations) is padded in case PDCCH and PDSCH are overlapping.</a:t>
            </a:r>
          </a:p>
        </p:txBody>
      </p:sp>
    </p:spTree>
    <p:extLst>
      <p:ext uri="{BB962C8B-B14F-4D97-AF65-F5344CB8AC3E}">
        <p14:creationId xmlns:p14="http://schemas.microsoft.com/office/powerpoint/2010/main" val="9462959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6" name="Down Arrow 7">
            <a:extLst>
              <a:ext uri="{FF2B5EF4-FFF2-40B4-BE49-F238E27FC236}">
                <a16:creationId xmlns:a16="http://schemas.microsoft.com/office/drawing/2014/main" id="{73DE2CFE-42F2-48F0-8706-5264E012B1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88521" y="381403"/>
            <a:ext cx="2200313" cy="3342508"/>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B59C902-2149-4E12-95F8-65FE7F0BFE0C}"/>
              </a:ext>
            </a:extLst>
          </p:cNvPr>
          <p:cNvSpPr>
            <a:spLocks noGrp="1"/>
          </p:cNvSpPr>
          <p:nvPr>
            <p:ph type="title"/>
          </p:nvPr>
        </p:nvSpPr>
        <p:spPr>
          <a:xfrm>
            <a:off x="966952" y="1204108"/>
            <a:ext cx="2923913" cy="1781175"/>
          </a:xfrm>
        </p:spPr>
        <p:txBody>
          <a:bodyPr>
            <a:normAutofit/>
          </a:bodyPr>
          <a:lstStyle/>
          <a:p>
            <a:r>
              <a:rPr lang="en-US" sz="3200" dirty="0">
                <a:solidFill>
                  <a:srgbClr val="FFFFFF"/>
                </a:solidFill>
              </a:rPr>
              <a:t>Illustration of Rel. 15 Limitations </a:t>
            </a:r>
          </a:p>
        </p:txBody>
      </p:sp>
      <p:sp>
        <p:nvSpPr>
          <p:cNvPr id="3" name="Content Placeholder 2">
            <a:extLst>
              <a:ext uri="{FF2B5EF4-FFF2-40B4-BE49-F238E27FC236}">
                <a16:creationId xmlns:a16="http://schemas.microsoft.com/office/drawing/2014/main" id="{A187101B-BC86-4ED8-897F-362E3C6733FF}"/>
              </a:ext>
            </a:extLst>
          </p:cNvPr>
          <p:cNvSpPr>
            <a:spLocks noGrp="1"/>
          </p:cNvSpPr>
          <p:nvPr>
            <p:ph idx="1"/>
          </p:nvPr>
        </p:nvSpPr>
        <p:spPr>
          <a:xfrm>
            <a:off x="556404" y="3404422"/>
            <a:ext cx="7018855" cy="3197714"/>
          </a:xfrm>
        </p:spPr>
        <p:txBody>
          <a:bodyPr>
            <a:normAutofit/>
          </a:bodyPr>
          <a:lstStyle/>
          <a:p>
            <a:pPr algn="just"/>
            <a:r>
              <a:rPr lang="en-US" sz="2400" dirty="0"/>
              <a:t>Assuming SCS = 30KHz and additional DMRS on a given serving cell, the UE processing pipelining is illustrated in the figure.</a:t>
            </a:r>
          </a:p>
          <a:p>
            <a:pPr algn="just"/>
            <a:endParaRPr lang="en-US" sz="2400" dirty="0"/>
          </a:p>
          <a:p>
            <a:pPr algn="just"/>
            <a:r>
              <a:rPr lang="en-US" sz="2400" dirty="0"/>
              <a:t>As shown in the figure, N1 of PDSCH2 is selected such that the overall timeline allows for using each processing block to perform processing for one channel at a time, i.e., perfect pipelining is feasible.</a:t>
            </a:r>
          </a:p>
        </p:txBody>
      </p:sp>
      <p:pic>
        <p:nvPicPr>
          <p:cNvPr id="3074" name="Picture 2">
            <a:extLst>
              <a:ext uri="{FF2B5EF4-FFF2-40B4-BE49-F238E27FC236}">
                <a16:creationId xmlns:a16="http://schemas.microsoft.com/office/drawing/2014/main" id="{147D961F-52F4-46C3-9367-FBA1B49E114B}"/>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781974" y="168152"/>
            <a:ext cx="5323156" cy="627120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75734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2A5316D-ED2F-4F89-B4B4-8D9240B1A3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5372724-D9F7-40C8-8990-9D9EA8356CF9}"/>
              </a:ext>
            </a:extLst>
          </p:cNvPr>
          <p:cNvSpPr>
            <a:spLocks noGrp="1"/>
          </p:cNvSpPr>
          <p:nvPr>
            <p:ph type="title"/>
          </p:nvPr>
        </p:nvSpPr>
        <p:spPr>
          <a:xfrm>
            <a:off x="694510" y="1487272"/>
            <a:ext cx="2743200" cy="2743200"/>
          </a:xfrm>
          <a:prstGeom prst="ellipse">
            <a:avLst/>
          </a:prstGeom>
          <a:solidFill>
            <a:srgbClr val="262626"/>
          </a:solidFill>
          <a:ln w="174625" cmpd="thinThick">
            <a:solidFill>
              <a:srgbClr val="262626"/>
            </a:solidFill>
          </a:ln>
        </p:spPr>
        <p:txBody>
          <a:bodyPr>
            <a:normAutofit/>
          </a:bodyPr>
          <a:lstStyle/>
          <a:p>
            <a:pPr algn="ctr"/>
            <a:r>
              <a:rPr lang="en-US" sz="2600">
                <a:solidFill>
                  <a:srgbClr val="FFFFFF"/>
                </a:solidFill>
              </a:rPr>
              <a:t>Out-of-Order HARQ under Rel. 15 Limitations </a:t>
            </a:r>
          </a:p>
        </p:txBody>
      </p:sp>
      <p:sp>
        <p:nvSpPr>
          <p:cNvPr id="3" name="Content Placeholder 2">
            <a:extLst>
              <a:ext uri="{FF2B5EF4-FFF2-40B4-BE49-F238E27FC236}">
                <a16:creationId xmlns:a16="http://schemas.microsoft.com/office/drawing/2014/main" id="{20339C02-7749-46B5-A084-09589B58D023}"/>
              </a:ext>
            </a:extLst>
          </p:cNvPr>
          <p:cNvSpPr>
            <a:spLocks noGrp="1"/>
          </p:cNvSpPr>
          <p:nvPr>
            <p:ph idx="1"/>
          </p:nvPr>
        </p:nvSpPr>
        <p:spPr>
          <a:xfrm>
            <a:off x="2281646" y="5298202"/>
            <a:ext cx="9807487" cy="1292090"/>
          </a:xfrm>
        </p:spPr>
        <p:txBody>
          <a:bodyPr>
            <a:normAutofit lnSpcReduction="10000"/>
          </a:bodyPr>
          <a:lstStyle/>
          <a:p>
            <a:r>
              <a:rPr lang="en-US" sz="2000" dirty="0"/>
              <a:t>Under the Rel. 15 NR configuration and scheduling limitations, even if the transmissions are out of order, the UE pipelining is not impacted. </a:t>
            </a:r>
          </a:p>
          <a:p>
            <a:r>
              <a:rPr lang="en-US" sz="2000" dirty="0"/>
              <a:t>In case of out-of-order HARQ, the UE only needs to buffer the low priority HARQ-ACK and report it after the transmission of the high priority HARQ-ACK. </a:t>
            </a:r>
          </a:p>
        </p:txBody>
      </p:sp>
      <p:pic>
        <p:nvPicPr>
          <p:cNvPr id="5" name="Picture 4">
            <a:extLst>
              <a:ext uri="{FF2B5EF4-FFF2-40B4-BE49-F238E27FC236}">
                <a16:creationId xmlns:a16="http://schemas.microsoft.com/office/drawing/2014/main" id="{9C6328AD-8C7C-459B-9F69-ABD012102C83}"/>
              </a:ext>
            </a:extLst>
          </p:cNvPr>
          <p:cNvPicPr>
            <a:picLocks noChangeAspect="1"/>
          </p:cNvPicPr>
          <p:nvPr/>
        </p:nvPicPr>
        <p:blipFill>
          <a:blip r:embed="rId2"/>
          <a:stretch>
            <a:fillRect/>
          </a:stretch>
        </p:blipFill>
        <p:spPr>
          <a:xfrm>
            <a:off x="3288485" y="199953"/>
            <a:ext cx="8666426" cy="4760161"/>
          </a:xfrm>
          <a:prstGeom prst="rect">
            <a:avLst/>
          </a:prstGeom>
        </p:spPr>
      </p:pic>
    </p:spTree>
    <p:extLst>
      <p:ext uri="{BB962C8B-B14F-4D97-AF65-F5344CB8AC3E}">
        <p14:creationId xmlns:p14="http://schemas.microsoft.com/office/powerpoint/2010/main" val="32318993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5316D-ED2F-4F89-B4B4-8D9240B1A3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9BA1D1D-2207-43D8-944A-652A3249C0B6}"/>
              </a:ext>
            </a:extLst>
          </p:cNvPr>
          <p:cNvSpPr>
            <a:spLocks noGrp="1"/>
          </p:cNvSpPr>
          <p:nvPr>
            <p:ph type="title"/>
          </p:nvPr>
        </p:nvSpPr>
        <p:spPr>
          <a:xfrm>
            <a:off x="694510" y="1487272"/>
            <a:ext cx="2743200" cy="2743200"/>
          </a:xfrm>
          <a:prstGeom prst="ellipse">
            <a:avLst/>
          </a:prstGeom>
          <a:solidFill>
            <a:srgbClr val="262626"/>
          </a:solidFill>
          <a:ln w="174625" cmpd="thinThick">
            <a:solidFill>
              <a:srgbClr val="262626"/>
            </a:solidFill>
          </a:ln>
        </p:spPr>
        <p:txBody>
          <a:bodyPr>
            <a:normAutofit/>
          </a:bodyPr>
          <a:lstStyle/>
          <a:p>
            <a:pPr algn="ctr"/>
            <a:r>
              <a:rPr lang="en-US" sz="2600">
                <a:solidFill>
                  <a:srgbClr val="FFFFFF"/>
                </a:solidFill>
              </a:rPr>
              <a:t>What if the Rel. 15 Limitations are Relaxed?</a:t>
            </a:r>
          </a:p>
        </p:txBody>
      </p:sp>
      <p:pic>
        <p:nvPicPr>
          <p:cNvPr id="4" name="Picture 3">
            <a:extLst>
              <a:ext uri="{FF2B5EF4-FFF2-40B4-BE49-F238E27FC236}">
                <a16:creationId xmlns:a16="http://schemas.microsoft.com/office/drawing/2014/main" id="{42896BB1-C3A8-4188-B559-D377E74D3C76}"/>
              </a:ext>
            </a:extLst>
          </p:cNvPr>
          <p:cNvPicPr>
            <a:picLocks noChangeAspect="1"/>
          </p:cNvPicPr>
          <p:nvPr/>
        </p:nvPicPr>
        <p:blipFill>
          <a:blip r:embed="rId2"/>
          <a:stretch>
            <a:fillRect/>
          </a:stretch>
        </p:blipFill>
        <p:spPr>
          <a:xfrm>
            <a:off x="3774333" y="170001"/>
            <a:ext cx="7716731" cy="4913363"/>
          </a:xfrm>
          <a:prstGeom prst="rect">
            <a:avLst/>
          </a:prstGeom>
        </p:spPr>
      </p:pic>
      <p:sp>
        <p:nvSpPr>
          <p:cNvPr id="3" name="Content Placeholder 2">
            <a:extLst>
              <a:ext uri="{FF2B5EF4-FFF2-40B4-BE49-F238E27FC236}">
                <a16:creationId xmlns:a16="http://schemas.microsoft.com/office/drawing/2014/main" id="{D7FE5047-F3AD-4C67-A152-E0A1B476F761}"/>
              </a:ext>
            </a:extLst>
          </p:cNvPr>
          <p:cNvSpPr>
            <a:spLocks noGrp="1"/>
          </p:cNvSpPr>
          <p:nvPr>
            <p:ph idx="1"/>
          </p:nvPr>
        </p:nvSpPr>
        <p:spPr>
          <a:xfrm>
            <a:off x="2396412" y="5278546"/>
            <a:ext cx="9490788" cy="1292090"/>
          </a:xfrm>
        </p:spPr>
        <p:txBody>
          <a:bodyPr>
            <a:normAutofit lnSpcReduction="10000"/>
          </a:bodyPr>
          <a:lstStyle/>
          <a:p>
            <a:pPr algn="just"/>
            <a:r>
              <a:rPr lang="en-US" sz="1800" dirty="0"/>
              <a:t>If Rel. 15 limitations are relaxed, i.e., different processing timelines can be configured on the same cell for efficient multiplexing of channels with different priorities, the UE pipelining issues should be addressed. </a:t>
            </a:r>
          </a:p>
          <a:p>
            <a:pPr lvl="1" algn="just"/>
            <a:r>
              <a:rPr lang="en-US" sz="1600" dirty="0"/>
              <a:t>In such a case, perfect pipelining `may’ not be feasible regardless of whether the transmissions are in-order or out-of-order.</a:t>
            </a:r>
          </a:p>
        </p:txBody>
      </p:sp>
    </p:spTree>
    <p:extLst>
      <p:ext uri="{BB962C8B-B14F-4D97-AF65-F5344CB8AC3E}">
        <p14:creationId xmlns:p14="http://schemas.microsoft.com/office/powerpoint/2010/main" val="12233352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797E42-ACB8-477D-BB38-2C25FEADFEFE}"/>
              </a:ext>
            </a:extLst>
          </p:cNvPr>
          <p:cNvSpPr>
            <a:spLocks noGrp="1"/>
          </p:cNvSpPr>
          <p:nvPr>
            <p:ph type="title"/>
          </p:nvPr>
        </p:nvSpPr>
        <p:spPr>
          <a:xfrm>
            <a:off x="838200" y="365125"/>
            <a:ext cx="10515600" cy="666721"/>
          </a:xfrm>
        </p:spPr>
        <p:txBody>
          <a:bodyPr>
            <a:normAutofit/>
          </a:bodyPr>
          <a:lstStyle/>
          <a:p>
            <a:r>
              <a:rPr lang="en-US" sz="3600" dirty="0"/>
              <a:t>Description of the Solutions </a:t>
            </a:r>
          </a:p>
        </p:txBody>
      </p:sp>
      <p:sp>
        <p:nvSpPr>
          <p:cNvPr id="3" name="Content Placeholder 2">
            <a:extLst>
              <a:ext uri="{FF2B5EF4-FFF2-40B4-BE49-F238E27FC236}">
                <a16:creationId xmlns:a16="http://schemas.microsoft.com/office/drawing/2014/main" id="{83B04C94-4D3D-4DAC-BAEA-71A2E6E10D15}"/>
              </a:ext>
            </a:extLst>
          </p:cNvPr>
          <p:cNvSpPr>
            <a:spLocks noGrp="1"/>
          </p:cNvSpPr>
          <p:nvPr>
            <p:ph idx="1"/>
          </p:nvPr>
        </p:nvSpPr>
        <p:spPr>
          <a:xfrm>
            <a:off x="838200" y="1253330"/>
            <a:ext cx="10515600" cy="5147469"/>
          </a:xfrm>
        </p:spPr>
        <p:txBody>
          <a:bodyPr>
            <a:normAutofit/>
          </a:bodyPr>
          <a:lstStyle/>
          <a:p>
            <a:pPr algn="just"/>
            <a:r>
              <a:rPr lang="en-US" sz="2000" dirty="0"/>
              <a:t>First, based on the discussions so far, the following conclusions can be drawn: </a:t>
            </a:r>
          </a:p>
          <a:p>
            <a:pPr lvl="1" algn="just"/>
            <a:r>
              <a:rPr lang="en-US" sz="1800" dirty="0"/>
              <a:t>Case 1: If the Rel. 15 configuration/scheduling limitations are preserved, the UE pipelining is not impacted even if the transmissions are out-of-order.</a:t>
            </a:r>
          </a:p>
          <a:p>
            <a:pPr lvl="1" algn="just"/>
            <a:r>
              <a:rPr lang="en-US" sz="1800" dirty="0"/>
              <a:t>Case 2: If the Rel. 15 configuration/scheduling limitations are relaxed, the UE pipelining may be impacted regardless of whether the transmissions are in-order or out-of-order.</a:t>
            </a:r>
          </a:p>
          <a:p>
            <a:pPr algn="just"/>
            <a:endParaRPr lang="en-US" sz="2000" b="1" dirty="0"/>
          </a:p>
          <a:p>
            <a:pPr algn="just"/>
            <a:r>
              <a:rPr lang="en-US" sz="2000" b="1" dirty="0"/>
              <a:t>Solution 1: “The UE always processes the second PDSCH. The UE may or may not drop the processing of the first channel.”</a:t>
            </a:r>
          </a:p>
          <a:p>
            <a:pPr lvl="1" algn="just"/>
            <a:r>
              <a:rPr lang="en-US" sz="1600" dirty="0"/>
              <a:t>Applicable to Case 2.</a:t>
            </a:r>
          </a:p>
          <a:p>
            <a:pPr lvl="1" algn="just"/>
            <a:r>
              <a:rPr lang="en-US" sz="1600" dirty="0"/>
              <a:t>Allows the UE to terminate the processing of the low priority PDSCH in all cases, i.e., regardless of whether the transmissions are in-order or out-of-order. </a:t>
            </a:r>
          </a:p>
          <a:p>
            <a:endParaRPr lang="en-US" dirty="0"/>
          </a:p>
          <a:p>
            <a:r>
              <a:rPr lang="en-US" sz="2000" b="1" u="sng" dirty="0"/>
              <a:t>Solution 2</a:t>
            </a:r>
            <a:r>
              <a:rPr lang="en-US" sz="2000" b="1" dirty="0"/>
              <a:t>: “The UE processes both the first and second PDSCHs as a UE capability with no condition.”</a:t>
            </a:r>
          </a:p>
          <a:p>
            <a:pPr lvl="1"/>
            <a:r>
              <a:rPr lang="en-US" sz="1600" dirty="0"/>
              <a:t>Applicable to Case 1. </a:t>
            </a:r>
          </a:p>
          <a:p>
            <a:pPr lvl="1"/>
            <a:r>
              <a:rPr lang="en-US" sz="1600" dirty="0"/>
              <a:t>If Case 1 is agreed, no other solution is needed.</a:t>
            </a:r>
          </a:p>
          <a:p>
            <a:endParaRPr lang="en-US" dirty="0"/>
          </a:p>
        </p:txBody>
      </p:sp>
    </p:spTree>
    <p:extLst>
      <p:ext uri="{BB962C8B-B14F-4D97-AF65-F5344CB8AC3E}">
        <p14:creationId xmlns:p14="http://schemas.microsoft.com/office/powerpoint/2010/main" val="984446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Down Arrow 7">
            <a:extLst>
              <a:ext uri="{FF2B5EF4-FFF2-40B4-BE49-F238E27FC236}">
                <a16:creationId xmlns:a16="http://schemas.microsoft.com/office/drawing/2014/main" id="{73DE2CFE-42F2-48F0-8706-5264E012B1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88521" y="381403"/>
            <a:ext cx="2200313" cy="3342508"/>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317A429-7AE2-4490-8044-C1EC797572A5}"/>
              </a:ext>
            </a:extLst>
          </p:cNvPr>
          <p:cNvSpPr>
            <a:spLocks noGrp="1"/>
          </p:cNvSpPr>
          <p:nvPr>
            <p:ph type="title"/>
          </p:nvPr>
        </p:nvSpPr>
        <p:spPr>
          <a:xfrm>
            <a:off x="966952" y="1204108"/>
            <a:ext cx="2669406" cy="1781175"/>
          </a:xfrm>
        </p:spPr>
        <p:txBody>
          <a:bodyPr>
            <a:normAutofit/>
          </a:bodyPr>
          <a:lstStyle/>
          <a:p>
            <a:r>
              <a:rPr lang="en-US" sz="3200" dirty="0">
                <a:solidFill>
                  <a:srgbClr val="FFFFFF"/>
                </a:solidFill>
              </a:rPr>
              <a:t>Description of the Solutions </a:t>
            </a:r>
          </a:p>
        </p:txBody>
      </p:sp>
      <p:sp>
        <p:nvSpPr>
          <p:cNvPr id="3" name="Content Placeholder 2">
            <a:extLst>
              <a:ext uri="{FF2B5EF4-FFF2-40B4-BE49-F238E27FC236}">
                <a16:creationId xmlns:a16="http://schemas.microsoft.com/office/drawing/2014/main" id="{7FC5186E-803F-43E7-8B7C-0D0FD5271865}"/>
              </a:ext>
            </a:extLst>
          </p:cNvPr>
          <p:cNvSpPr>
            <a:spLocks noGrp="1"/>
          </p:cNvSpPr>
          <p:nvPr>
            <p:ph idx="1"/>
          </p:nvPr>
        </p:nvSpPr>
        <p:spPr>
          <a:xfrm>
            <a:off x="379720" y="3404422"/>
            <a:ext cx="5716279" cy="3306771"/>
          </a:xfrm>
        </p:spPr>
        <p:txBody>
          <a:bodyPr>
            <a:normAutofit/>
          </a:bodyPr>
          <a:lstStyle/>
          <a:p>
            <a:pPr algn="just"/>
            <a:r>
              <a:rPr lang="en-US" sz="2000" b="1" u="sng" dirty="0"/>
              <a:t>Solution 3</a:t>
            </a:r>
            <a:r>
              <a:rPr lang="en-US" sz="2000" b="1" dirty="0"/>
              <a:t>: “The UE processes both the first and second channels under some conditions, e.g. using the CA capability. The conditions are reported as a UE capability. If the conditions are not satisfied, the UE behavior is not defined.”</a:t>
            </a:r>
          </a:p>
          <a:p>
            <a:pPr lvl="1" algn="just"/>
            <a:r>
              <a:rPr lang="en-US" sz="1800" dirty="0"/>
              <a:t>Applicable to Case 2.</a:t>
            </a:r>
          </a:p>
          <a:p>
            <a:pPr lvl="1" algn="just"/>
            <a:r>
              <a:rPr lang="en-US" sz="1800" dirty="0"/>
              <a:t>Guarantees the processing of all PDSCHs regardless of whether they are in order or out of order.</a:t>
            </a:r>
          </a:p>
          <a:p>
            <a:pPr lvl="1" algn="just"/>
            <a:r>
              <a:rPr lang="en-US" sz="1800" dirty="0"/>
              <a:t>Applicable to UEs with or without the CA capability </a:t>
            </a:r>
          </a:p>
          <a:p>
            <a:endParaRPr lang="en-US" sz="1200" dirty="0"/>
          </a:p>
        </p:txBody>
      </p:sp>
      <p:pic>
        <p:nvPicPr>
          <p:cNvPr id="6" name="Picture 5">
            <a:extLst>
              <a:ext uri="{FF2B5EF4-FFF2-40B4-BE49-F238E27FC236}">
                <a16:creationId xmlns:a16="http://schemas.microsoft.com/office/drawing/2014/main" id="{CE09D636-A395-4333-84F1-D5A6C863CE37}"/>
              </a:ext>
            </a:extLst>
          </p:cNvPr>
          <p:cNvPicPr>
            <a:picLocks noChangeAspect="1"/>
          </p:cNvPicPr>
          <p:nvPr/>
        </p:nvPicPr>
        <p:blipFill>
          <a:blip r:embed="rId2"/>
          <a:stretch>
            <a:fillRect/>
          </a:stretch>
        </p:blipFill>
        <p:spPr>
          <a:xfrm>
            <a:off x="6312634" y="379263"/>
            <a:ext cx="5627440" cy="5775649"/>
          </a:xfrm>
          <a:prstGeom prst="rect">
            <a:avLst/>
          </a:prstGeom>
        </p:spPr>
      </p:pic>
    </p:spTree>
    <p:extLst>
      <p:ext uri="{BB962C8B-B14F-4D97-AF65-F5344CB8AC3E}">
        <p14:creationId xmlns:p14="http://schemas.microsoft.com/office/powerpoint/2010/main" val="1272441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70C38-85CF-45A6-970A-89FCD62298DF}"/>
              </a:ext>
            </a:extLst>
          </p:cNvPr>
          <p:cNvSpPr>
            <a:spLocks noGrp="1"/>
          </p:cNvSpPr>
          <p:nvPr>
            <p:ph type="title"/>
          </p:nvPr>
        </p:nvSpPr>
        <p:spPr>
          <a:xfrm>
            <a:off x="838200" y="365126"/>
            <a:ext cx="10515600" cy="759000"/>
          </a:xfrm>
        </p:spPr>
        <p:txBody>
          <a:bodyPr>
            <a:normAutofit/>
          </a:bodyPr>
          <a:lstStyle/>
          <a:p>
            <a:r>
              <a:rPr lang="en-US" sz="3600" dirty="0"/>
              <a:t>Description of the Solutions </a:t>
            </a:r>
          </a:p>
        </p:txBody>
      </p:sp>
      <p:sp>
        <p:nvSpPr>
          <p:cNvPr id="3" name="Content Placeholder 2">
            <a:extLst>
              <a:ext uri="{FF2B5EF4-FFF2-40B4-BE49-F238E27FC236}">
                <a16:creationId xmlns:a16="http://schemas.microsoft.com/office/drawing/2014/main" id="{48E99FA2-838C-4FC0-B18F-D09FBF1C0244}"/>
              </a:ext>
            </a:extLst>
          </p:cNvPr>
          <p:cNvSpPr>
            <a:spLocks noGrp="1"/>
          </p:cNvSpPr>
          <p:nvPr>
            <p:ph idx="1"/>
          </p:nvPr>
        </p:nvSpPr>
        <p:spPr>
          <a:xfrm>
            <a:off x="838200" y="1124126"/>
            <a:ext cx="10515600" cy="5153810"/>
          </a:xfrm>
        </p:spPr>
        <p:txBody>
          <a:bodyPr>
            <a:normAutofit/>
          </a:bodyPr>
          <a:lstStyle/>
          <a:p>
            <a:r>
              <a:rPr lang="en-US" sz="2000" b="1" u="sng" dirty="0"/>
              <a:t>Solution 4-Alt1</a:t>
            </a:r>
            <a:r>
              <a:rPr lang="en-US" sz="2000" b="1" dirty="0"/>
              <a:t>: “The UE always drops the first PDSCH”.</a:t>
            </a:r>
          </a:p>
          <a:p>
            <a:pPr lvl="1"/>
            <a:r>
              <a:rPr lang="en-US" sz="1600" dirty="0"/>
              <a:t>Applicable to Case 2.</a:t>
            </a:r>
          </a:p>
          <a:p>
            <a:endParaRPr lang="en-US" dirty="0"/>
          </a:p>
          <a:p>
            <a:pPr algn="just"/>
            <a:r>
              <a:rPr lang="en-US" sz="2000" b="1" u="sng" dirty="0"/>
              <a:t>Solution 4-Alt2</a:t>
            </a:r>
            <a:r>
              <a:rPr lang="en-US" sz="2000" b="1" dirty="0"/>
              <a:t>: “Some scheduling conditions should be defined. If not satisfied, the UE drops the processing of the first channel.”</a:t>
            </a:r>
          </a:p>
          <a:p>
            <a:pPr lvl="1" algn="just"/>
            <a:r>
              <a:rPr lang="en-US" sz="1800" dirty="0"/>
              <a:t>Applicable to Case 2.</a:t>
            </a:r>
          </a:p>
          <a:p>
            <a:pPr lvl="1" algn="just"/>
            <a:r>
              <a:rPr lang="en-US" sz="1800" dirty="0"/>
              <a:t>Defining the scheduling limitations based on #RBs/#layers/TBS is challenging. </a:t>
            </a:r>
          </a:p>
          <a:p>
            <a:pPr lvl="2" algn="just"/>
            <a:r>
              <a:rPr lang="en-US" sz="1600" dirty="0"/>
              <a:t>For each (#RBs,#</a:t>
            </a:r>
            <a:r>
              <a:rPr lang="en-US" sz="1600" dirty="0" err="1"/>
              <a:t>layers,TBS</a:t>
            </a:r>
            <a:r>
              <a:rPr lang="en-US" sz="1600" dirty="0"/>
              <a:t>), RAN1 should determine the number of symbols needed for processing the low priority channel. </a:t>
            </a:r>
          </a:p>
          <a:p>
            <a:pPr lvl="2" algn="just"/>
            <a:r>
              <a:rPr lang="en-US" sz="1600" dirty="0"/>
              <a:t>If for (#</a:t>
            </a:r>
            <a:r>
              <a:rPr lang="en-US" sz="1600" dirty="0" err="1"/>
              <a:t>RB_i</a:t>
            </a:r>
            <a:r>
              <a:rPr lang="en-US" sz="1600" dirty="0"/>
              <a:t>, #</a:t>
            </a:r>
            <a:r>
              <a:rPr lang="en-US" sz="1600" dirty="0" err="1"/>
              <a:t>layers_i,TBS_i</a:t>
            </a:r>
            <a:r>
              <a:rPr lang="en-US" sz="1600" dirty="0"/>
              <a:t>), </a:t>
            </a:r>
            <a:r>
              <a:rPr lang="en-US" sz="1600" dirty="0" err="1"/>
              <a:t>X_i</a:t>
            </a:r>
            <a:r>
              <a:rPr lang="en-US" sz="1600" dirty="0"/>
              <a:t> symbols is needed, then:</a:t>
            </a:r>
          </a:p>
          <a:p>
            <a:pPr lvl="3" algn="just"/>
            <a:r>
              <a:rPr lang="en-US" sz="1400" dirty="0"/>
              <a:t>The UE can process both the low and high priority channels if the gap between the two channels is </a:t>
            </a:r>
            <a:r>
              <a:rPr lang="en-US" sz="1400" dirty="0" err="1"/>
              <a:t>X_i</a:t>
            </a:r>
            <a:r>
              <a:rPr lang="en-US" sz="1400" dirty="0"/>
              <a:t> symbols.</a:t>
            </a:r>
          </a:p>
          <a:p>
            <a:pPr lvl="3" algn="just"/>
            <a:r>
              <a:rPr lang="en-US" sz="1400" dirty="0"/>
              <a:t>Otherwise, the UE can terminate the processing of the low priority channel.</a:t>
            </a:r>
          </a:p>
          <a:p>
            <a:pPr lvl="1" algn="just"/>
            <a:r>
              <a:rPr lang="en-US" sz="2000" dirty="0"/>
              <a:t>A more reasonable scheduling condition is based on the time gap between the two channels:</a:t>
            </a:r>
          </a:p>
          <a:p>
            <a:pPr lvl="2" algn="just"/>
            <a:r>
              <a:rPr lang="en-US" sz="1600" dirty="0"/>
              <a:t> The UE processes both channels if the gap between the end of low priority PDSCH and start of the high priority PDSCH is N1 symbols, where N1 is the minimum processing time of the low priority PDSCH.</a:t>
            </a:r>
          </a:p>
          <a:p>
            <a:pPr lvl="2" algn="just"/>
            <a:r>
              <a:rPr lang="en-US" sz="1600" dirty="0"/>
              <a:t>Otherwise, the UE can terminate the processing of the low priority channel.</a:t>
            </a:r>
          </a:p>
          <a:p>
            <a:pPr lvl="1" algn="just"/>
            <a:endParaRPr lang="en-US" sz="1600" dirty="0"/>
          </a:p>
          <a:p>
            <a:pPr lvl="1" algn="just"/>
            <a:endParaRPr lang="en-US" sz="1600" b="1" dirty="0"/>
          </a:p>
          <a:p>
            <a:endParaRPr lang="en-US" dirty="0"/>
          </a:p>
        </p:txBody>
      </p:sp>
    </p:spTree>
    <p:extLst>
      <p:ext uri="{BB962C8B-B14F-4D97-AF65-F5344CB8AC3E}">
        <p14:creationId xmlns:p14="http://schemas.microsoft.com/office/powerpoint/2010/main" val="1789393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TotalTime>
  <Words>1116</Words>
  <Application>Microsoft Office PowerPoint</Application>
  <PresentationFormat>Widescreen</PresentationFormat>
  <Paragraphs>74</Paragraphs>
  <Slides>10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MS Mincho</vt:lpstr>
      <vt:lpstr>SimSun</vt:lpstr>
      <vt:lpstr>Arial</vt:lpstr>
      <vt:lpstr>Calibri</vt:lpstr>
      <vt:lpstr>Calibri Light</vt:lpstr>
      <vt:lpstr>Times New Roman</vt:lpstr>
      <vt:lpstr>Office Theme</vt:lpstr>
      <vt:lpstr>Summary of Email discussion regarding the out-of-order HARQ issue </vt:lpstr>
      <vt:lpstr>Overview</vt:lpstr>
      <vt:lpstr>Rel. 15 NR Configuration and Scheduling Limitations </vt:lpstr>
      <vt:lpstr>Illustration of Rel. 15 Limitations </vt:lpstr>
      <vt:lpstr>Out-of-Order HARQ under Rel. 15 Limitations </vt:lpstr>
      <vt:lpstr>What if the Rel. 15 Limitations are Relaxed?</vt:lpstr>
      <vt:lpstr>Description of the Solutions </vt:lpstr>
      <vt:lpstr>Description of the Solutions </vt:lpstr>
      <vt:lpstr>Description of the Solutions </vt:lpstr>
      <vt:lpstr>PDSCH + PDSCH Collision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Summary of Email discussion regarding the out-of-order HARQ issue </dc:title>
  <dc:creator>Kianoush Hosseini</dc:creator>
  <cp:lastModifiedBy>Kianoush Hosseini</cp:lastModifiedBy>
  <cp:revision>5</cp:revision>
  <dcterms:created xsi:type="dcterms:W3CDTF">2019-05-13T08:29:45Z</dcterms:created>
  <dcterms:modified xsi:type="dcterms:W3CDTF">2019-05-15T19:10:16Z</dcterms:modified>
</cp:coreProperties>
</file>