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9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02" y="31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274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6456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0433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579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316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40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265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211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312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150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02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92D61-FEF6-4070-ABB5-2E5DB8E29892}" type="datetimeFigureOut">
              <a:rPr lang="ko-KR" altLang="en-US" smtClean="0"/>
              <a:t>2019-05-03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16262-65C6-4726-85FD-164F8D9FF0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4593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Alignment of TBS and </a:t>
            </a:r>
            <a:br>
              <a:rPr lang="en-US" altLang="ko-KR" dirty="0" smtClean="0">
                <a:latin typeface="Calibri" panose="020F0502020204030204" pitchFamily="34" charset="0"/>
              </a:rPr>
            </a:br>
            <a:r>
              <a:rPr lang="en-US" altLang="ko-KR" dirty="0" smtClean="0">
                <a:latin typeface="Calibri" panose="020F0502020204030204" pitchFamily="34" charset="0"/>
              </a:rPr>
              <a:t>LDPC BG for URLLC NC-JT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en-US" altLang="ko-KR" sz="3200" dirty="0" smtClean="0">
                <a:latin typeface="Calibri" panose="020F0502020204030204" pitchFamily="34" charset="0"/>
              </a:rPr>
              <a:t>Samsung</a:t>
            </a:r>
            <a:endParaRPr lang="ko-KR" altLang="en-US" sz="320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94355" y="0"/>
            <a:ext cx="255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R1-1906979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0" y="0"/>
            <a:ext cx="37930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3GPP TSG RAN WG1 Meeting #</a:t>
            </a:r>
            <a:r>
              <a:rPr lang="en-US" altLang="ko-KR" dirty="0" smtClean="0"/>
              <a:t>97</a:t>
            </a:r>
          </a:p>
          <a:p>
            <a:r>
              <a:rPr lang="en-US" altLang="ko-KR" dirty="0" smtClean="0"/>
              <a:t>Reno, USA, May </a:t>
            </a:r>
            <a:r>
              <a:rPr lang="en-US" altLang="ko-KR" dirty="0" smtClean="0"/>
              <a:t>13th–17th</a:t>
            </a:r>
            <a:r>
              <a:rPr lang="en-US" altLang="ko-KR" dirty="0"/>
              <a:t>, </a:t>
            </a:r>
            <a:r>
              <a:rPr lang="en-US" altLang="ko-KR" dirty="0" smtClean="0"/>
              <a:t>2019</a:t>
            </a:r>
          </a:p>
          <a:p>
            <a:endParaRPr lang="en-US" altLang="ko-KR" dirty="0"/>
          </a:p>
          <a:p>
            <a:r>
              <a:rPr lang="en-US" altLang="ko-KR" dirty="0" smtClean="0"/>
              <a:t>Agenda item: 7.2.8.5</a:t>
            </a:r>
          </a:p>
        </p:txBody>
      </p:sp>
    </p:spTree>
    <p:extLst>
      <p:ext uri="{BB962C8B-B14F-4D97-AF65-F5344CB8AC3E}">
        <p14:creationId xmlns:p14="http://schemas.microsoft.com/office/powerpoint/2010/main" val="317492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(1/3)</a:t>
            </a:r>
            <a:endParaRPr lang="ko-KR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4"/>
              <p:cNvSpPr>
                <a:spLocks noGrp="1"/>
              </p:cNvSpPr>
              <p:nvPr>
                <p:ph idx="1"/>
              </p:nvPr>
            </p:nvSpPr>
            <p:spPr>
              <a:xfrm>
                <a:off x="336554" y="839224"/>
                <a:ext cx="11614601" cy="5820587"/>
              </a:xfrm>
            </p:spPr>
            <p:txBody>
              <a:bodyPr/>
              <a:lstStyle/>
              <a:p>
                <a:r>
                  <a:rPr lang="en-US" altLang="ko-KR" sz="1800" dirty="0" smtClean="0">
                    <a:latin typeface="Calibri" panose="020F0502020204030204" pitchFamily="34" charset="0"/>
                  </a:rPr>
                  <a:t>TBS determination of UE</a:t>
                </a:r>
              </a:p>
              <a:p>
                <a:pPr lvl="1"/>
                <a:r>
                  <a:rPr lang="en-US" altLang="ko-KR" sz="1600" dirty="0" smtClean="0">
                    <a:latin typeface="Calibri" panose="020F0502020204030204" pitchFamily="34" charset="0"/>
                  </a:rPr>
                  <a:t>When UE receives a </a:t>
                </a:r>
                <a:r>
                  <a:rPr lang="en-US" altLang="ko-KR" sz="1600" dirty="0" err="1" smtClean="0">
                    <a:latin typeface="Calibri" panose="020F0502020204030204" pitchFamily="34" charset="0"/>
                  </a:rPr>
                  <a:t>codeword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, it determines the TB size from</a:t>
                </a: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The number of REs,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𝑅𝐸</m:t>
                        </m:r>
                      </m:sub>
                    </m:sSub>
                  </m:oMath>
                </a14:m>
                <a:endParaRPr lang="en-US" altLang="ko-KR" sz="1266" dirty="0" smtClean="0">
                  <a:latin typeface="Calibri" panose="020F0502020204030204" pitchFamily="34" charset="0"/>
                </a:endParaRP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Code rate </a:t>
                </a:r>
                <a:r>
                  <a:rPr lang="en-US" altLang="ko-KR" sz="1600" i="1" dirty="0" smtClean="0">
                    <a:latin typeface="Calibri" panose="020F0502020204030204" pitchFamily="34" charset="0"/>
                  </a:rPr>
                  <a:t>R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 and modulation order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endParaRPr lang="en-US" altLang="ko-KR" sz="1266" dirty="0" smtClean="0">
                  <a:latin typeface="Calibri" panose="020F0502020204030204" pitchFamily="34" charset="0"/>
                </a:endParaRPr>
              </a:p>
              <a:p>
                <a:pPr lvl="2"/>
                <a:r>
                  <a:rPr lang="en-US" altLang="ko-KR" sz="1600" dirty="0" smtClean="0">
                    <a:latin typeface="Calibri" panose="020F0502020204030204" pitchFamily="34" charset="0"/>
                  </a:rPr>
                  <a:t>Number of layers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r>
                  <a:rPr lang="en-US" altLang="ko-KR" sz="1800" dirty="0" smtClean="0">
                    <a:latin typeface="Calibri" panose="020F0502020204030204" pitchFamily="34" charset="0"/>
                  </a:rPr>
                  <a:t>LDPC base graph (BG) determination</a:t>
                </a:r>
              </a:p>
              <a:p>
                <a:pPr lvl="1"/>
                <a:r>
                  <a:rPr lang="en-US" altLang="ko-KR" sz="1600" dirty="0" smtClean="0">
                    <a:latin typeface="Calibri" panose="020F0502020204030204" pitchFamily="34" charset="0"/>
                  </a:rPr>
                  <a:t>From the code rate and the determined TB size, BG is determined </a:t>
                </a:r>
                <a:r>
                  <a:rPr lang="en-US" altLang="ko-KR" sz="1600" smtClean="0">
                    <a:latin typeface="Calibri" panose="020F0502020204030204" pitchFamily="34" charset="0"/>
                  </a:rPr>
                  <a:t>as follows.</a:t>
                </a:r>
                <a:endParaRPr lang="en-US" altLang="ko-KR" sz="1600" dirty="0" smtClean="0">
                  <a:latin typeface="Calibri" panose="020F0502020204030204" pitchFamily="34" charset="0"/>
                </a:endParaRPr>
              </a:p>
              <a:p>
                <a:pPr lvl="2"/>
                <a:endParaRPr lang="en-US" altLang="ko-KR" sz="1266" dirty="0" smtClean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내용 개체 틀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6554" y="839224"/>
                <a:ext cx="11614601" cy="5820587"/>
              </a:xfrm>
              <a:blipFill>
                <a:blip r:embed="rId3"/>
                <a:stretch>
                  <a:fillRect l="-315" t="-104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88649" y="3137987"/>
            <a:ext cx="1949558" cy="319685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600719" y="3043983"/>
            <a:ext cx="555477" cy="4857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2737594" y="3457672"/>
            <a:ext cx="0" cy="405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>
            <a:off x="2737594" y="3862991"/>
            <a:ext cx="22646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951203"/>
              </p:ext>
            </p:extLst>
          </p:nvPr>
        </p:nvGraphicFramePr>
        <p:xfrm>
          <a:off x="5002230" y="3556189"/>
          <a:ext cx="2412582" cy="613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수식" r:id="rId5" imgW="1638300" imgH="419100" progId="Equation.3">
                  <p:embed/>
                </p:oleObj>
              </mc:Choice>
              <mc:Fallback>
                <p:oleObj name="수식" r:id="rId5" imgW="1638300" imgH="419100" progId="Equation.3">
                  <p:embed/>
                  <p:pic>
                    <p:nvPicPr>
                      <p:cNvPr id="18" name="개체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2230" y="3556189"/>
                        <a:ext cx="2412582" cy="6136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335800" y="3934665"/>
            <a:ext cx="110240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Quantization</a:t>
            </a:r>
          </a:p>
          <a:p>
            <a:r>
              <a:rPr lang="en-US" altLang="ko-KR" sz="1050" dirty="0" smtClean="0"/>
              <a:t>(to get proper granularity)</a:t>
            </a:r>
            <a:endParaRPr lang="ko-KR" altLang="en-US" sz="1050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6200" y="1968332"/>
            <a:ext cx="3208254" cy="2831009"/>
          </a:xfrm>
          <a:prstGeom prst="rect">
            <a:avLst/>
          </a:prstGeom>
        </p:spPr>
      </p:pic>
      <p:cxnSp>
        <p:nvCxnSpPr>
          <p:cNvPr id="12" name="직선 화살표 연결선 11"/>
          <p:cNvCxnSpPr>
            <a:stCxn id="9" idx="3"/>
          </p:cNvCxnSpPr>
          <p:nvPr/>
        </p:nvCxnSpPr>
        <p:spPr>
          <a:xfrm>
            <a:off x="7414812" y="3862991"/>
            <a:ext cx="13613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285168" y="3946518"/>
                <a:ext cx="1804589" cy="444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050" dirty="0" smtClean="0"/>
                  <a:t>Find the closest value </a:t>
                </a:r>
              </a:p>
              <a:p>
                <a:r>
                  <a:rPr lang="en-US" altLang="ko-KR" sz="1050" dirty="0" smtClean="0"/>
                  <a:t>not smaller than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sz="1050" b="0" i="1" smtClean="0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altLang="ko-KR" sz="1050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endParaRPr lang="ko-KR" altLang="en-US" sz="105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168" y="3946518"/>
                <a:ext cx="1804589" cy="4444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그림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497" y="2600149"/>
            <a:ext cx="2371086" cy="196784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635326" y="2755232"/>
            <a:ext cx="1273324" cy="15109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1908650" y="3072557"/>
            <a:ext cx="1692069" cy="1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/>
          <p:cNvSpPr/>
          <p:nvPr/>
        </p:nvSpPr>
        <p:spPr>
          <a:xfrm>
            <a:off x="4278640" y="3054966"/>
            <a:ext cx="192634" cy="485725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5893" y="5459971"/>
            <a:ext cx="5451911" cy="135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2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(2/3)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03128"/>
            <a:ext cx="11614601" cy="5820587"/>
          </a:xfrm>
        </p:spPr>
        <p:txBody>
          <a:bodyPr/>
          <a:lstStyle/>
          <a:p>
            <a:r>
              <a:rPr lang="en-US" altLang="ko-KR" sz="1800" dirty="0" smtClean="0">
                <a:latin typeface="Calibri" panose="020F0502020204030204" pitchFamily="34" charset="0"/>
              </a:rPr>
              <a:t>TBS / LDPC BG determination in HARQ</a:t>
            </a:r>
          </a:p>
          <a:p>
            <a:pPr lvl="1"/>
            <a:r>
              <a:rPr lang="en-US" altLang="ko-KR" sz="1600" dirty="0" smtClean="0">
                <a:latin typeface="Calibri" panose="020F0502020204030204" pitchFamily="34" charset="0"/>
              </a:rPr>
              <a:t>In HARQ, BG and TBS </a:t>
            </a:r>
            <a:r>
              <a:rPr lang="en-US" altLang="ko-KR" sz="1600" b="1" u="sng" dirty="0" smtClean="0">
                <a:solidFill>
                  <a:srgbClr val="FF0000">
                    <a:alpha val="99000"/>
                  </a:srgbClr>
                </a:solidFill>
                <a:latin typeface="Calibri" panose="020F0502020204030204" pitchFamily="34" charset="0"/>
              </a:rPr>
              <a:t>should be the same </a:t>
            </a:r>
            <a:r>
              <a:rPr lang="en-US" altLang="ko-KR" sz="1600" dirty="0" smtClean="0">
                <a:latin typeface="Calibri" panose="020F0502020204030204" pitchFamily="34" charset="0"/>
              </a:rPr>
              <a:t>for the initial- and re-transmission.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In TS 38.212 section 7.2.2</a:t>
            </a:r>
            <a:r>
              <a:rPr lang="en-US" altLang="ko-KR" sz="1600" dirty="0">
                <a:latin typeface="Calibri" panose="020F0502020204030204" pitchFamily="34" charset="0"/>
              </a:rPr>
              <a:t>,</a:t>
            </a:r>
            <a:r>
              <a:rPr lang="en-US" altLang="ko-KR" sz="1600" dirty="0" smtClean="0">
                <a:latin typeface="Calibri" panose="020F0502020204030204" pitchFamily="34" charset="0"/>
              </a:rPr>
              <a:t> </a:t>
            </a: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266" dirty="0" smtClean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1266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For retransmission, MCS indices 29-31 are used in MCS table 1 and 3, indices 28-31 are used in MCS table 2</a:t>
            </a:r>
          </a:p>
          <a:p>
            <a:pPr marL="1431925" lvl="3" indent="-265113"/>
            <a:r>
              <a:rPr lang="en-US" altLang="ko-KR" sz="1400" dirty="0" smtClean="0">
                <a:latin typeface="Calibri" panose="020F0502020204030204" pitchFamily="34" charset="0"/>
              </a:rPr>
              <a:t>Those MCSs indicate modulation order only.</a:t>
            </a:r>
          </a:p>
          <a:p>
            <a:pPr marL="1431925" lvl="3" indent="-265113"/>
            <a:r>
              <a:rPr lang="en-US" altLang="ko-KR" sz="1400" dirty="0" smtClean="0">
                <a:latin typeface="Calibri" panose="020F0502020204030204" pitchFamily="34" charset="0"/>
              </a:rPr>
              <a:t>Target code rate information is not needed since the UE already knows the TBS.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993" y="3558888"/>
            <a:ext cx="2371086" cy="1967840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4465993" y="5218507"/>
            <a:ext cx="2371086" cy="30822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007989" y="5733143"/>
            <a:ext cx="3800475" cy="48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cxnSp>
        <p:nvCxnSpPr>
          <p:cNvPr id="35" name="직선 연결선 34"/>
          <p:cNvCxnSpPr/>
          <p:nvPr/>
        </p:nvCxnSpPr>
        <p:spPr>
          <a:xfrm>
            <a:off x="1190547" y="6553021"/>
            <a:ext cx="1141417" cy="0"/>
          </a:xfrm>
          <a:prstGeom prst="line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50939" y="5359815"/>
            <a:ext cx="2343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Encoded LDPC CW</a:t>
            </a:r>
            <a:endParaRPr lang="ko-KR" altLang="en-US" sz="1400" dirty="0"/>
          </a:p>
        </p:txBody>
      </p:sp>
      <p:sp>
        <p:nvSpPr>
          <p:cNvPr id="37" name="직사각형 36"/>
          <p:cNvSpPr/>
          <p:nvPr/>
        </p:nvSpPr>
        <p:spPr>
          <a:xfrm>
            <a:off x="1036564" y="5771243"/>
            <a:ext cx="1114425" cy="39629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Systematic bit (TB+CRC)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219247" y="5770878"/>
            <a:ext cx="2532067" cy="396291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Parity bit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60414" y="6270680"/>
            <a:ext cx="7889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Initial </a:t>
            </a:r>
            <a:r>
              <a:rPr lang="en-US" altLang="ko-KR" sz="1000" dirty="0" err="1" smtClean="0"/>
              <a:t>Tx</a:t>
            </a:r>
            <a:endParaRPr lang="ko-KR" altLang="en-US" sz="1000" dirty="0"/>
          </a:p>
        </p:txBody>
      </p:sp>
      <p:cxnSp>
        <p:nvCxnSpPr>
          <p:cNvPr id="40" name="직선 연결선 39"/>
          <p:cNvCxnSpPr/>
          <p:nvPr/>
        </p:nvCxnSpPr>
        <p:spPr>
          <a:xfrm>
            <a:off x="1922377" y="6748806"/>
            <a:ext cx="1819287" cy="0"/>
          </a:xfrm>
          <a:prstGeom prst="line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37530" y="6463398"/>
            <a:ext cx="7889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1</a:t>
            </a:r>
            <a:r>
              <a:rPr lang="en-US" altLang="ko-KR" sz="1000" baseline="30000" dirty="0" smtClean="0"/>
              <a:t>st</a:t>
            </a:r>
            <a:r>
              <a:rPr lang="en-US" altLang="ko-KR" sz="1000" dirty="0" smtClean="0"/>
              <a:t> </a:t>
            </a:r>
            <a:r>
              <a:rPr lang="en-US" altLang="ko-KR" sz="1000" dirty="0" err="1" smtClean="0"/>
              <a:t>ReTx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511373" y="5784357"/>
            <a:ext cx="39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Tx</a:t>
            </a:r>
            <a:endParaRPr lang="ko-KR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570589" y="5661077"/>
            <a:ext cx="486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Rx</a:t>
            </a:r>
            <a:endParaRPr lang="ko-KR" altLang="en-US" dirty="0"/>
          </a:p>
        </p:txBody>
      </p:sp>
      <p:sp>
        <p:nvSpPr>
          <p:cNvPr id="44" name="직사각형 43"/>
          <p:cNvSpPr/>
          <p:nvPr/>
        </p:nvSpPr>
        <p:spPr>
          <a:xfrm>
            <a:off x="7065889" y="5615697"/>
            <a:ext cx="3800475" cy="48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ko-KR" alt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7408789" y="5665840"/>
            <a:ext cx="1114425" cy="39629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Initial </a:t>
            </a:r>
            <a:r>
              <a:rPr lang="en-US" altLang="ko-KR" sz="1050" dirty="0" err="1" smtClean="0">
                <a:solidFill>
                  <a:schemeClr val="tx1"/>
                </a:solidFill>
              </a:rPr>
              <a:t>Tx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8048022" y="5661077"/>
            <a:ext cx="1837267" cy="396291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1</a:t>
            </a:r>
            <a:r>
              <a:rPr lang="en-US" altLang="ko-KR" sz="1050" baseline="30000" dirty="0" smtClean="0">
                <a:solidFill>
                  <a:schemeClr val="tx1"/>
                </a:solidFill>
              </a:rPr>
              <a:t>st</a:t>
            </a:r>
            <a:r>
              <a:rPr lang="en-US" altLang="ko-KR" sz="1050" dirty="0" smtClean="0">
                <a:solidFill>
                  <a:schemeClr val="tx1"/>
                </a:solidFill>
              </a:rPr>
              <a:t> </a:t>
            </a:r>
            <a:r>
              <a:rPr lang="en-US" altLang="ko-KR" sz="1050" dirty="0" err="1" smtClean="0">
                <a:solidFill>
                  <a:schemeClr val="tx1"/>
                </a:solidFill>
              </a:rPr>
              <a:t>ReTx</a:t>
            </a:r>
            <a:endParaRPr lang="ko-KR" altLang="en-US" sz="1050" dirty="0" smtClean="0">
              <a:solidFill>
                <a:schemeClr val="tx1"/>
              </a:solidFill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271" y="1436612"/>
            <a:ext cx="6123147" cy="1354200"/>
          </a:xfrm>
          <a:prstGeom prst="rect">
            <a:avLst/>
          </a:prstGeom>
        </p:spPr>
      </p:pic>
      <p:sp>
        <p:nvSpPr>
          <p:cNvPr id="30" name="직사각형 29"/>
          <p:cNvSpPr/>
          <p:nvPr/>
        </p:nvSpPr>
        <p:spPr>
          <a:xfrm>
            <a:off x="3958553" y="1962349"/>
            <a:ext cx="4925387" cy="491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5025354" y="1735006"/>
            <a:ext cx="1618728" cy="1525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9493325" y="1962349"/>
            <a:ext cx="2244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0070C0"/>
                </a:solidFill>
              </a:rPr>
              <a:t>Same LDPC BG ensured for initial and re-transmission</a:t>
            </a:r>
            <a:endParaRPr lang="ko-KR" altLang="en-US" sz="1200" b="1" dirty="0">
              <a:solidFill>
                <a:srgbClr val="0070C0"/>
              </a:solidFill>
            </a:endParaRPr>
          </a:p>
        </p:txBody>
      </p:sp>
      <p:cxnSp>
        <p:nvCxnSpPr>
          <p:cNvPr id="49" name="직선 연결선 48"/>
          <p:cNvCxnSpPr/>
          <p:nvPr/>
        </p:nvCxnSpPr>
        <p:spPr>
          <a:xfrm>
            <a:off x="8883940" y="2173547"/>
            <a:ext cx="609385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231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Motivation (3/3)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39224"/>
            <a:ext cx="11614601" cy="5820587"/>
          </a:xfrm>
        </p:spPr>
        <p:txBody>
          <a:bodyPr/>
          <a:lstStyle/>
          <a:p>
            <a:r>
              <a:rPr lang="en-US" altLang="ko-KR" sz="1800" dirty="0" smtClean="0">
                <a:latin typeface="Calibri" panose="020F0502020204030204" pitchFamily="34" charset="0"/>
              </a:rPr>
              <a:t>TBS / LDPC BG determination for URLLC NC-JT</a:t>
            </a:r>
          </a:p>
          <a:p>
            <a:pPr lvl="1"/>
            <a:r>
              <a:rPr lang="en-US" altLang="ko-KR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The same principle for HARQ combining should be reused</a:t>
            </a:r>
          </a:p>
          <a:p>
            <a:pPr lvl="1"/>
            <a:r>
              <a:rPr lang="en-US" altLang="ko-KR" sz="1600" dirty="0" smtClean="0">
                <a:latin typeface="Calibri" panose="020F0502020204030204" pitchFamily="34" charset="0"/>
              </a:rPr>
              <a:t>Multiple TRPs repeatedly transmit the same TB in different spatial / frequency / time domain.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If each TRP transmits with independent </a:t>
            </a:r>
            <a:r>
              <a:rPr lang="en-US" altLang="ko-KR" sz="1600" dirty="0" err="1" smtClean="0">
                <a:latin typeface="Calibri" panose="020F0502020204030204" pitchFamily="34" charset="0"/>
              </a:rPr>
              <a:t>codeword</a:t>
            </a:r>
            <a:r>
              <a:rPr lang="en-US" altLang="ko-KR" sz="1600" dirty="0" smtClean="0">
                <a:latin typeface="Calibri" panose="020F0502020204030204" pitchFamily="34" charset="0"/>
              </a:rPr>
              <a:t> and UE determines its TBS and LDPC BG independently,</a:t>
            </a:r>
            <a:br>
              <a:rPr lang="en-US" altLang="ko-KR" sz="1600" dirty="0" smtClean="0">
                <a:latin typeface="Calibri" panose="020F0502020204030204" pitchFamily="34" charset="0"/>
              </a:rPr>
            </a:br>
            <a:r>
              <a:rPr lang="en-US" altLang="ko-KR" sz="1600" dirty="0" smtClean="0">
                <a:latin typeface="Calibri" panose="020F0502020204030204" pitchFamily="34" charset="0"/>
              </a:rPr>
              <a:t>misalignment of TBS and LDPC BG may occur at the UE.</a:t>
            </a:r>
            <a:endParaRPr lang="en-US" altLang="ko-KR" sz="1266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600" dirty="0" smtClean="0">
              <a:latin typeface="Calibri" panose="020F0502020204030204" pitchFamily="34" charset="0"/>
            </a:endParaRPr>
          </a:p>
          <a:p>
            <a:pPr lvl="2"/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b="1" dirty="0" smtClean="0">
                <a:latin typeface="Calibri" panose="020F0502020204030204" pitchFamily="34" charset="0"/>
              </a:rPr>
              <a:t>If the TBSs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b="1" dirty="0" smtClean="0">
                <a:latin typeface="Calibri" panose="020F0502020204030204" pitchFamily="34" charset="0"/>
              </a:rPr>
              <a:t> are misaligned, UE does not know which TBS is correct</a:t>
            </a:r>
          </a:p>
          <a:p>
            <a:pPr marL="1431925" lvl="3" indent="-265113">
              <a:tabLst>
                <a:tab pos="1347788" algn="l"/>
              </a:tabLst>
            </a:pPr>
            <a:r>
              <a:rPr lang="en-US" altLang="ko-KR" sz="1600" dirty="0" smtClean="0">
                <a:latin typeface="Calibri" panose="020F0502020204030204" pitchFamily="34" charset="0"/>
              </a:rPr>
              <a:t>Needs blind decoding, and consequently longer latency, to find the correct TBS.</a:t>
            </a:r>
            <a:endParaRPr lang="en-US" altLang="ko-KR" sz="1800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600" b="1" dirty="0" smtClean="0">
                <a:latin typeface="Calibri" panose="020F0502020204030204" pitchFamily="34" charset="0"/>
              </a:rPr>
              <a:t>If the LDPC BGs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b="1" dirty="0" smtClean="0">
                <a:latin typeface="Calibri" panose="020F0502020204030204" pitchFamily="34" charset="0"/>
              </a:rPr>
              <a:t> are misaligned, it is hard to achieve the combining gain of </a:t>
            </a:r>
            <a:r>
              <a:rPr lang="en-US" altLang="ko-KR" sz="1600" b="1" dirty="0" err="1" smtClean="0">
                <a:latin typeface="Calibri" panose="020F0502020204030204" pitchFamily="34" charset="0"/>
              </a:rPr>
              <a:t>codewords</a:t>
            </a:r>
            <a:r>
              <a:rPr lang="en-US" altLang="ko-KR" sz="1600" dirty="0" smtClean="0">
                <a:latin typeface="Calibri" panose="020F0502020204030204" pitchFamily="34" charset="0"/>
              </a:rPr>
              <a:t/>
            </a:r>
            <a:br>
              <a:rPr lang="en-US" altLang="ko-KR" sz="1600" dirty="0" smtClean="0">
                <a:latin typeface="Calibri" panose="020F0502020204030204" pitchFamily="34" charset="0"/>
              </a:rPr>
            </a:br>
            <a:r>
              <a:rPr lang="en-US" altLang="ko-KR" sz="1600" dirty="0" smtClean="0">
                <a:latin typeface="Calibri" panose="020F0502020204030204" pitchFamily="34" charset="0"/>
              </a:rPr>
              <a:t>since they are determined as ‘different codes’.</a:t>
            </a:r>
            <a:endParaRPr lang="en-US" altLang="ko-KR" sz="1600" dirty="0">
              <a:latin typeface="Calibri" panose="020F0502020204030204" pitchFamily="34" charset="0"/>
            </a:endParaRPr>
          </a:p>
          <a:p>
            <a:pPr lvl="2"/>
            <a:endParaRPr lang="en-US" altLang="ko-KR" sz="1266" dirty="0" smtClean="0">
              <a:latin typeface="Calibri" panose="020F0502020204030204" pitchFamily="34" charset="0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912628"/>
              </p:ext>
            </p:extLst>
          </p:nvPr>
        </p:nvGraphicFramePr>
        <p:xfrm>
          <a:off x="4122714" y="2514159"/>
          <a:ext cx="648072" cy="1843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123338644"/>
                    </a:ext>
                  </a:extLst>
                </a:gridCol>
              </a:tblGrid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573197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725856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771073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279596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824337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85373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328035"/>
                  </a:ext>
                </a:extLst>
              </a:tr>
              <a:tr h="230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PRB 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842382"/>
                  </a:ext>
                </a:extLst>
              </a:tr>
            </a:tbl>
          </a:graphicData>
        </a:graphic>
      </p:graphicFrame>
      <p:pic>
        <p:nvPicPr>
          <p:cNvPr id="20" name="그림 19">
            <a:extLst>
              <a:ext uri="{FF2B5EF4-FFF2-40B4-BE49-F238E27FC236}">
                <a16:creationId xmlns:a16="http://schemas.microsoft.com/office/drawing/2014/main" id="{70A6A41D-1F20-4EA7-8C37-402A13F9A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747" y="2325234"/>
            <a:ext cx="338898" cy="64807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744217" y="2973306"/>
            <a:ext cx="616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TRP 1</a:t>
            </a:r>
            <a:endParaRPr lang="ko-KR" altLang="en-US" sz="10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70A6A41D-1F20-4EA7-8C37-402A13F9A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515" y="3811134"/>
            <a:ext cx="338898" cy="64807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730410" y="4459206"/>
            <a:ext cx="616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TRP </a:t>
            </a:r>
            <a:r>
              <a:rPr lang="en-US" altLang="ko-KR" sz="1000" dirty="0"/>
              <a:t>2</a:t>
            </a:r>
            <a:endParaRPr lang="ko-KR" altLang="en-US" sz="1000" dirty="0"/>
          </a:p>
        </p:txBody>
      </p:sp>
      <p:cxnSp>
        <p:nvCxnSpPr>
          <p:cNvPr id="24" name="직선 화살표 연결선 23"/>
          <p:cNvCxnSpPr>
            <a:stCxn id="20" idx="0"/>
          </p:cNvCxnSpPr>
          <p:nvPr/>
        </p:nvCxnSpPr>
        <p:spPr>
          <a:xfrm>
            <a:off x="2952196" y="2325234"/>
            <a:ext cx="1170518" cy="351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flipV="1">
            <a:off x="2960268" y="3564913"/>
            <a:ext cx="1162446" cy="253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 flipH="1">
            <a:off x="4757577" y="3783140"/>
            <a:ext cx="77560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550050" y="3688023"/>
            <a:ext cx="10229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Rate matched</a:t>
            </a:r>
            <a:endParaRPr lang="ko-KR" alt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160175" y="2603103"/>
                <a:ext cx="947771" cy="438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 b="0" dirty="0" smtClean="0">
                    <a:latin typeface="Cambria Math" panose="02040503050406030204" pitchFamily="18" charset="0"/>
                  </a:rPr>
                  <a:t>CW1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𝑅𝐸</m:t>
                          </m:r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,1</m:t>
                          </m:r>
                        </m:sub>
                      </m:sSub>
                      <m:r>
                        <a:rPr lang="en-US" altLang="ko-KR" sz="1100" b="0" i="1" dirty="0" smtClean="0">
                          <a:latin typeface="Cambria Math" panose="02040503050406030204" pitchFamily="18" charset="0"/>
                        </a:rPr>
                        <m:t>=576</m:t>
                      </m:r>
                    </m:oMath>
                  </m:oMathPara>
                </a14:m>
                <a:endParaRPr lang="ko-KR" altLang="en-US" sz="11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175" y="2603103"/>
                <a:ext cx="947771" cy="438262"/>
              </a:xfrm>
              <a:prstGeom prst="rect">
                <a:avLst/>
              </a:prstGeom>
              <a:blipFill>
                <a:blip r:embed="rId3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203519" y="3747541"/>
                <a:ext cx="933964" cy="4382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100" b="0" dirty="0" smtClean="0">
                    <a:latin typeface="Cambria Math" panose="02040503050406030204" pitchFamily="18" charset="0"/>
                  </a:rPr>
                  <a:t>CW2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𝑅𝐸</m:t>
                          </m:r>
                          <m:r>
                            <a:rPr lang="en-US" altLang="ko-KR" sz="1100" b="0" i="1" dirty="0" smtClean="0">
                              <a:latin typeface="Cambria Math" panose="02040503050406030204" pitchFamily="18" charset="0"/>
                            </a:rPr>
                            <m:t>,2</m:t>
                          </m:r>
                        </m:sub>
                      </m:sSub>
                      <m:r>
                        <a:rPr lang="en-US" altLang="ko-KR" sz="1100" b="0" i="1" dirty="0" smtClean="0">
                          <a:latin typeface="Cambria Math" panose="02040503050406030204" pitchFamily="18" charset="0"/>
                        </a:rPr>
                        <m:t>=432</m:t>
                      </m:r>
                    </m:oMath>
                  </m:oMathPara>
                </a14:m>
                <a:endParaRPr lang="ko-KR" altLang="en-US" sz="11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519" y="3747541"/>
                <a:ext cx="933964" cy="438262"/>
              </a:xfrm>
              <a:prstGeom prst="rect">
                <a:avLst/>
              </a:prstGeom>
              <a:blipFill>
                <a:blip r:embed="rId4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934660" y="2661270"/>
            <a:ext cx="313577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1100" dirty="0" smtClean="0"/>
              <a:t>For 1 layer transmission,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same MCS with 16QAM, target code rate 0.33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* TBS from TRP1 = 768</a:t>
            </a:r>
          </a:p>
          <a:p>
            <a:pPr>
              <a:spcAft>
                <a:spcPts val="600"/>
              </a:spcAft>
            </a:pPr>
            <a:r>
              <a:rPr lang="en-US" altLang="ko-KR" sz="1100" dirty="0" smtClean="0"/>
              <a:t>* TBS from TRP2 = 576</a:t>
            </a:r>
            <a:endParaRPr lang="ko-KR" altLang="en-US" sz="1100" dirty="0"/>
          </a:p>
        </p:txBody>
      </p:sp>
      <p:sp>
        <p:nvSpPr>
          <p:cNvPr id="31" name="오른쪽 중괄호 30"/>
          <p:cNvSpPr/>
          <p:nvPr/>
        </p:nvSpPr>
        <p:spPr>
          <a:xfrm>
            <a:off x="8609907" y="3196059"/>
            <a:ext cx="130134" cy="4669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740041" y="3282047"/>
            <a:ext cx="16617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TBS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misalignment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06930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4900" y="148552"/>
            <a:ext cx="10515600" cy="645528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Proposals</a:t>
            </a:r>
            <a:endParaRPr lang="ko-KR" altLang="en-US" sz="3200" dirty="0"/>
          </a:p>
        </p:txBody>
      </p:sp>
      <p:sp>
        <p:nvSpPr>
          <p:cNvPr id="4" name="내용 개체 틀 4"/>
          <p:cNvSpPr>
            <a:spLocks noGrp="1"/>
          </p:cNvSpPr>
          <p:nvPr>
            <p:ph idx="1"/>
          </p:nvPr>
        </p:nvSpPr>
        <p:spPr>
          <a:xfrm>
            <a:off x="336554" y="803128"/>
            <a:ext cx="11614601" cy="5820587"/>
          </a:xfrm>
        </p:spPr>
        <p:txBody>
          <a:bodyPr/>
          <a:lstStyle/>
          <a:p>
            <a:r>
              <a:rPr lang="en-US" altLang="ko-KR" sz="2400" b="1" dirty="0" smtClean="0">
                <a:latin typeface="Calibri" panose="020F0502020204030204" pitchFamily="34" charset="0"/>
              </a:rPr>
              <a:t>Proposal</a:t>
            </a:r>
            <a:r>
              <a:rPr lang="en-US" altLang="ko-KR" sz="2400" dirty="0" smtClean="0">
                <a:latin typeface="Calibri" panose="020F0502020204030204" pitchFamily="34" charset="0"/>
              </a:rPr>
              <a:t>. </a:t>
            </a:r>
            <a:r>
              <a:rPr lang="en-US" altLang="ko-KR" sz="2400" i="1" dirty="0" smtClean="0">
                <a:latin typeface="Calibri" panose="020F0502020204030204" pitchFamily="34" charset="0"/>
              </a:rPr>
              <a:t>In URLLC NC-JT where each TRP transmits </a:t>
            </a:r>
            <a:r>
              <a:rPr lang="en-US" altLang="ko-KR" sz="2400" i="1" dirty="0">
                <a:latin typeface="Calibri" panose="020F0502020204030204" pitchFamily="34" charset="0"/>
              </a:rPr>
              <a:t>the same TB repeatedly, </a:t>
            </a:r>
            <a:r>
              <a:rPr lang="en-US" altLang="ko-KR" sz="2400" i="1" dirty="0" smtClean="0">
                <a:latin typeface="Calibri" panose="020F0502020204030204" pitchFamily="34" charset="0"/>
              </a:rPr>
              <a:t/>
            </a:r>
            <a:br>
              <a:rPr lang="en-US" altLang="ko-KR" sz="2400" i="1" dirty="0" smtClean="0">
                <a:latin typeface="Calibri" panose="020F0502020204030204" pitchFamily="34" charset="0"/>
              </a:rPr>
            </a:br>
            <a:r>
              <a:rPr lang="en-US" altLang="ko-KR" sz="2400" i="1" dirty="0" smtClean="0">
                <a:latin typeface="Calibri" panose="020F0502020204030204" pitchFamily="34" charset="0"/>
              </a:rPr>
              <a:t>it needs to be ensured for a UE to determine the same TBS and same LDPC BG </a:t>
            </a:r>
            <a:br>
              <a:rPr lang="en-US" altLang="ko-KR" sz="2400" i="1" dirty="0" smtClean="0">
                <a:latin typeface="Calibri" panose="020F0502020204030204" pitchFamily="34" charset="0"/>
              </a:rPr>
            </a:br>
            <a:r>
              <a:rPr lang="en-US" altLang="ko-KR" sz="2400" i="1" dirty="0" smtClean="0">
                <a:latin typeface="Calibri" panose="020F0502020204030204" pitchFamily="34" charset="0"/>
              </a:rPr>
              <a:t>for each PDSCH. </a:t>
            </a:r>
          </a:p>
          <a:p>
            <a:pPr lvl="1"/>
            <a:r>
              <a:rPr lang="en-US" altLang="ko-KR" sz="1800" i="1" dirty="0" smtClean="0">
                <a:latin typeface="Calibri" panose="020F0502020204030204" pitchFamily="34" charset="0"/>
              </a:rPr>
              <a:t>Above applies at least for Scheme 2b, 3, and 4.</a:t>
            </a:r>
            <a:endParaRPr lang="en-US" altLang="ko-KR" sz="1400" i="1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8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291</Words>
  <Application>Microsoft Office PowerPoint</Application>
  <PresentationFormat>와이드스크린</PresentationFormat>
  <Paragraphs>89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Cambria Math</vt:lpstr>
      <vt:lpstr>Office 테마</vt:lpstr>
      <vt:lpstr>수식</vt:lpstr>
      <vt:lpstr>Alignment of TBS and  LDPC BG for URLLC NC-JT</vt:lpstr>
      <vt:lpstr>Motivation (1/3)</vt:lpstr>
      <vt:lpstr>Motivation (2/3)</vt:lpstr>
      <vt:lpstr>Motivation (3/3)</vt:lpstr>
      <vt:lpstr>Proposals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(1/?)</dc:title>
  <dc:creator>박진현/표준Research팀(SR)/Senior Engineer/삼성전자</dc:creator>
  <cp:lastModifiedBy>박진현/표준Research팀(SR)/Senior Engineer/삼성전자</cp:lastModifiedBy>
  <cp:revision>24</cp:revision>
  <dcterms:created xsi:type="dcterms:W3CDTF">2019-04-04T04:50:11Z</dcterms:created>
  <dcterms:modified xsi:type="dcterms:W3CDTF">2019-05-03T06:02:51Z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D:\Documents\부서업무\RAN1#96b\Possible Tdoc_Alignment of TBS and LDPC BG.pptx</vt:lpwstr>
  </property>
</Properties>
</file>