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B340E8-698A-45A8-A7B2-B2E58E33E758}" type="datetimeFigureOut">
              <a:rPr lang="zh-CN" altLang="en-US" smtClean="0"/>
              <a:t>2019/2/28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CF7D6C-A1BF-40BF-8049-BE61AE20A7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583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CF7D6C-A1BF-40BF-8049-BE61AE20A7A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176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sz="3600" dirty="0"/>
              <a:t>WF on the specification changes for extension of FR1 for NR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Samsung, Skyworks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6096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 fontScale="25000" lnSpcReduction="20000"/>
          </a:bodyPr>
          <a:lstStyle/>
          <a:p>
            <a:r>
              <a:rPr lang="en-US" altLang="zh-CN" sz="4800" dirty="0"/>
              <a:t>RAN-P LS in </a:t>
            </a:r>
            <a:r>
              <a:rPr lang="en-GB" altLang="zh-CN" sz="4800" dirty="0"/>
              <a:t>R4-1900026 ask RAN4 to confirm the feasibility and preference to the RAN-P agreement of NR FR1 upper boundary extension as 7.125GHz.</a:t>
            </a:r>
          </a:p>
          <a:p>
            <a:r>
              <a:rPr lang="en-GB" altLang="zh-CN" sz="4800" dirty="0"/>
              <a:t>In RAN4#90 companies bring contributions as below:</a:t>
            </a:r>
          </a:p>
          <a:p>
            <a:pPr lvl="1"/>
            <a:r>
              <a:rPr lang="en-GB" altLang="zh-CN" sz="4800" dirty="0"/>
              <a:t>R4-1900026	LS on FR1 range, Samsung</a:t>
            </a:r>
          </a:p>
          <a:p>
            <a:pPr lvl="1"/>
            <a:r>
              <a:rPr lang="en-GB" altLang="zh-CN" sz="4800" dirty="0"/>
              <a:t>R4-1900660	Extension of FR1 frequency range, Huawei, </a:t>
            </a:r>
            <a:r>
              <a:rPr lang="en-GB" altLang="zh-CN" sz="4800" dirty="0" err="1"/>
              <a:t>HiSilicon</a:t>
            </a:r>
            <a:endParaRPr lang="en-GB" altLang="zh-CN" sz="4800" dirty="0"/>
          </a:p>
          <a:p>
            <a:pPr lvl="1"/>
            <a:r>
              <a:rPr lang="en-GB" altLang="zh-CN" sz="4800" dirty="0"/>
              <a:t>R4-1900931	FR1 Frequency Range Extension, Skyworks Solutions Inc.</a:t>
            </a:r>
          </a:p>
          <a:p>
            <a:pPr lvl="1"/>
            <a:r>
              <a:rPr lang="en-GB" altLang="zh-CN" sz="4800" dirty="0"/>
              <a:t>R4-1901472	Recommendations on extending the upper limit of FR1 from 6GHz to 7.125GHz, Nokia, Nokia Shanghai Bell</a:t>
            </a:r>
          </a:p>
          <a:p>
            <a:pPr lvl="1"/>
            <a:r>
              <a:rPr lang="en-GB" altLang="zh-CN" sz="4800" dirty="0"/>
              <a:t>R4-1900407	Changing the FR1 upper limit in RAN4 specifications, </a:t>
            </a:r>
            <a:r>
              <a:rPr lang="en-GB" altLang="zh-CN" sz="4800" dirty="0" err="1"/>
              <a:t>InterDigital</a:t>
            </a:r>
            <a:r>
              <a:rPr lang="en-GB" altLang="zh-CN" sz="4800" dirty="0"/>
              <a:t>, Inc.</a:t>
            </a:r>
          </a:p>
          <a:p>
            <a:pPr lvl="1"/>
            <a:r>
              <a:rPr lang="en-GB" altLang="zh-CN" sz="4800" dirty="0"/>
              <a:t>R4-1900295	Draft CR: Update on FR1 range extension for TS38.104 , Samsung</a:t>
            </a:r>
          </a:p>
          <a:p>
            <a:pPr lvl="1"/>
            <a:r>
              <a:rPr lang="en-GB" altLang="zh-CN" sz="4800" dirty="0"/>
              <a:t>R4-1901693	Draft CR to TS 38.104 on FR1 extension, Ericsson</a:t>
            </a:r>
          </a:p>
          <a:p>
            <a:pPr lvl="1"/>
            <a:r>
              <a:rPr lang="en-GB" altLang="zh-CN" sz="4800" dirty="0"/>
              <a:t>R4-1901746	</a:t>
            </a:r>
            <a:r>
              <a:rPr lang="en-GB" altLang="zh-CN" sz="4800" dirty="0" err="1"/>
              <a:t>DraftCR</a:t>
            </a:r>
            <a:r>
              <a:rPr lang="en-GB" altLang="zh-CN" sz="4800" dirty="0"/>
              <a:t> to TS 38.104: FR1 upper frequency limit extension, Huawei, </a:t>
            </a:r>
            <a:r>
              <a:rPr lang="en-GB" altLang="zh-CN" sz="4800" dirty="0" err="1"/>
              <a:t>HiSilicon</a:t>
            </a:r>
            <a:endParaRPr lang="en-GB" altLang="zh-CN" sz="4800" dirty="0"/>
          </a:p>
          <a:p>
            <a:pPr lvl="1"/>
            <a:r>
              <a:rPr lang="en-GB" altLang="zh-CN" sz="4800" dirty="0"/>
              <a:t>R4-1901690	Draft CR to TS 38.101-1 on FR1 extension , Ericsson</a:t>
            </a:r>
          </a:p>
          <a:p>
            <a:pPr lvl="1"/>
            <a:r>
              <a:rPr lang="en-GB" altLang="zh-CN" sz="4800" dirty="0"/>
              <a:t>R4-1901691	Draft CR to TS 38.101-2 on FR1 extension , Ericsson</a:t>
            </a:r>
          </a:p>
          <a:p>
            <a:pPr lvl="1"/>
            <a:r>
              <a:rPr lang="en-GB" altLang="zh-CN" sz="4800" dirty="0"/>
              <a:t>R4-1901692	Draft CR to TS 38.101-3 on FR1 extension, Ericsson</a:t>
            </a:r>
          </a:p>
          <a:p>
            <a:pPr lvl="1"/>
            <a:r>
              <a:rPr lang="en-GB" altLang="zh-CN" sz="4800" dirty="0"/>
              <a:t>R4-1901770	</a:t>
            </a:r>
            <a:r>
              <a:rPr lang="en-GB" altLang="zh-CN" sz="4800" dirty="0" err="1"/>
              <a:t>draft_CR</a:t>
            </a:r>
            <a:r>
              <a:rPr lang="en-GB" altLang="zh-CN" sz="4800" dirty="0"/>
              <a:t> TS 38.101-1 FR1 frequency range extension, Skyworks Solutions Inc.</a:t>
            </a:r>
          </a:p>
          <a:p>
            <a:pPr lvl="1"/>
            <a:r>
              <a:rPr lang="en-GB" altLang="zh-CN" sz="4800" dirty="0"/>
              <a:t>R4-1901797	</a:t>
            </a:r>
            <a:r>
              <a:rPr lang="en-GB" altLang="zh-CN" sz="4800" dirty="0" err="1"/>
              <a:t>draft_CR</a:t>
            </a:r>
            <a:r>
              <a:rPr lang="en-GB" altLang="zh-CN" sz="4800" dirty="0"/>
              <a:t> TS 38.101-2 FR1 frequency range extension, Skyworks Solutions Inc.</a:t>
            </a:r>
          </a:p>
          <a:p>
            <a:pPr lvl="1"/>
            <a:r>
              <a:rPr lang="en-GB" altLang="zh-CN" sz="4800" dirty="0"/>
              <a:t>R4-1901798	</a:t>
            </a:r>
            <a:r>
              <a:rPr lang="en-GB" altLang="zh-CN" sz="4800" dirty="0" err="1"/>
              <a:t>draft_CR</a:t>
            </a:r>
            <a:r>
              <a:rPr lang="en-GB" altLang="zh-CN" sz="4800" dirty="0"/>
              <a:t> TS 38.101-3 FR1 frequency range extension, Skyworks Solutions Inc.</a:t>
            </a:r>
          </a:p>
          <a:p>
            <a:pPr lvl="1"/>
            <a:r>
              <a:rPr lang="en-GB" altLang="zh-CN" sz="4800" dirty="0"/>
              <a:t>R4-1901696	Draft CR to TS 38.141-1 on FR1 and FR2 definitions , Ericsson</a:t>
            </a:r>
          </a:p>
          <a:p>
            <a:pPr lvl="1"/>
            <a:r>
              <a:rPr lang="en-GB" altLang="zh-CN" sz="4800" dirty="0"/>
              <a:t>R4-1901697	Draft CR to TS 38.141-2 on FR1 and FR2 definitions , Ericsson</a:t>
            </a:r>
          </a:p>
          <a:p>
            <a:pPr lvl="1"/>
            <a:r>
              <a:rPr lang="en-GB" altLang="zh-CN" sz="4800" dirty="0"/>
              <a:t>R4-1901747	</a:t>
            </a:r>
            <a:r>
              <a:rPr lang="en-GB" altLang="zh-CN" sz="4800" dirty="0" err="1"/>
              <a:t>DraftCR</a:t>
            </a:r>
            <a:r>
              <a:rPr lang="en-GB" altLang="zh-CN" sz="4800" dirty="0"/>
              <a:t> to TS 38.141-1: FR1 upper frequency limit extension , Huawei, </a:t>
            </a:r>
            <a:r>
              <a:rPr lang="en-GB" altLang="zh-CN" sz="4800" dirty="0" err="1"/>
              <a:t>HiSilicon</a:t>
            </a:r>
            <a:endParaRPr lang="en-GB" altLang="zh-CN" sz="4800" dirty="0"/>
          </a:p>
          <a:p>
            <a:pPr lvl="1"/>
            <a:r>
              <a:rPr lang="en-GB" altLang="zh-CN" sz="4800" dirty="0"/>
              <a:t>R4-1901749	</a:t>
            </a:r>
            <a:r>
              <a:rPr lang="en-GB" altLang="zh-CN" sz="4800" dirty="0" err="1"/>
              <a:t>DraftCR</a:t>
            </a:r>
            <a:r>
              <a:rPr lang="en-GB" altLang="zh-CN" sz="4800" dirty="0"/>
              <a:t> to TS 38.141-2: FR1 upper frequency limit extension , Huawei, </a:t>
            </a:r>
            <a:r>
              <a:rPr lang="en-GB" altLang="zh-CN" sz="4800" dirty="0" err="1"/>
              <a:t>HiSilicon</a:t>
            </a:r>
            <a:endParaRPr lang="en-GB" altLang="zh-CN" sz="4800" dirty="0"/>
          </a:p>
          <a:p>
            <a:pPr lvl="1"/>
            <a:r>
              <a:rPr lang="en-GB" altLang="zh-CN" sz="4800" dirty="0"/>
              <a:t>R4-1901694	Draft CR to TS 38.113 on FR1 and FR2 definitions, Ericsson</a:t>
            </a:r>
          </a:p>
          <a:p>
            <a:pPr lvl="1"/>
            <a:r>
              <a:rPr lang="en-GB" altLang="zh-CN" sz="4800" dirty="0"/>
              <a:t>R4-1901695	Draft CR to TS 38.124 on FR1 extension , Ericsson</a:t>
            </a:r>
          </a:p>
          <a:p>
            <a:pPr lvl="1"/>
            <a:r>
              <a:rPr lang="en-GB" altLang="zh-CN" sz="4800" dirty="0"/>
              <a:t>R4-1901755	</a:t>
            </a:r>
            <a:r>
              <a:rPr lang="en-GB" altLang="zh-CN" sz="4800" dirty="0" err="1"/>
              <a:t>DraftCR</a:t>
            </a:r>
            <a:r>
              <a:rPr lang="en-GB" altLang="zh-CN" sz="4800" dirty="0"/>
              <a:t> to TR 38.817-01: FR1 upper frequency limit extension, Huawei, </a:t>
            </a:r>
            <a:r>
              <a:rPr lang="en-GB" altLang="zh-CN" sz="4800" dirty="0" err="1"/>
              <a:t>HiSilicon</a:t>
            </a:r>
            <a:endParaRPr lang="en-GB" altLang="zh-CN" sz="4800" dirty="0"/>
          </a:p>
          <a:p>
            <a:pPr lvl="1"/>
            <a:r>
              <a:rPr lang="en-GB" altLang="zh-CN" sz="4800" dirty="0"/>
              <a:t>R4-1901689	DRAFT LS to TSG RAN on FR1 range  </a:t>
            </a:r>
          </a:p>
          <a:p>
            <a:pPr lvl="1"/>
            <a:endParaRPr lang="en-GB" altLang="zh-CN" sz="4800" dirty="0"/>
          </a:p>
          <a:p>
            <a:pPr lvl="1"/>
            <a:r>
              <a:rPr lang="en-GB" altLang="zh-CN" sz="1200" b="1" dirty="0"/>
              <a:t/>
            </a:r>
            <a:br>
              <a:rPr lang="en-GB" altLang="zh-CN" sz="1200" b="1" dirty="0"/>
            </a:br>
            <a:r>
              <a:rPr lang="en-GB" altLang="zh-CN" sz="1200" b="1" dirty="0"/>
              <a:t/>
            </a:r>
            <a:br>
              <a:rPr lang="en-GB" altLang="zh-CN" sz="1200" b="1" dirty="0"/>
            </a:br>
            <a:r>
              <a:rPr lang="en-GB" altLang="zh-CN" sz="1200" b="1" dirty="0"/>
              <a:t/>
            </a:r>
            <a:br>
              <a:rPr lang="en-GB" altLang="zh-CN" sz="1200" b="1" dirty="0"/>
            </a:br>
            <a:r>
              <a:rPr lang="en-GB" altLang="zh-CN" sz="1200" b="1" dirty="0"/>
              <a:t/>
            </a:r>
            <a:br>
              <a:rPr lang="en-GB" altLang="zh-CN" sz="1200" b="1" dirty="0"/>
            </a:br>
            <a:r>
              <a:rPr lang="en-GB" altLang="zh-CN" sz="1200" b="1" dirty="0"/>
              <a:t/>
            </a:r>
            <a:br>
              <a:rPr lang="en-GB" altLang="zh-CN" sz="1200" b="1" dirty="0"/>
            </a:br>
            <a:r>
              <a:rPr lang="en-GB" altLang="zh-CN" sz="1200" dirty="0"/>
              <a:t/>
            </a:r>
            <a:br>
              <a:rPr lang="en-GB" altLang="zh-CN" sz="1200" dirty="0"/>
            </a:br>
            <a:r>
              <a:rPr lang="en-GB" altLang="zh-CN" sz="1200" dirty="0"/>
              <a:t/>
            </a:r>
            <a:br>
              <a:rPr lang="en-GB" altLang="zh-CN" sz="1200" dirty="0"/>
            </a:br>
            <a:r>
              <a:rPr lang="en-GB" altLang="zh-CN" sz="1200" i="1" dirty="0"/>
              <a:t/>
            </a:r>
            <a:br>
              <a:rPr lang="en-GB" altLang="zh-CN" sz="1200" i="1" dirty="0"/>
            </a:br>
            <a:r>
              <a:rPr lang="en-GB" altLang="zh-CN" sz="1200" b="1" dirty="0"/>
              <a:t/>
            </a:r>
            <a:br>
              <a:rPr lang="en-GB" altLang="zh-CN" sz="1200" b="1" dirty="0"/>
            </a:br>
            <a:r>
              <a:rPr lang="en-GB" altLang="zh-CN" sz="1200" b="1" dirty="0"/>
              <a:t/>
            </a:r>
            <a:br>
              <a:rPr lang="en-GB" altLang="zh-CN" sz="1200" b="1" dirty="0"/>
            </a:b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79946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/>
              <a:t>Agreement on frequency range</a:t>
            </a:r>
            <a:endParaRPr lang="zh-CN" alt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r>
              <a:rPr lang="en-GB" altLang="zh-CN" sz="2000" dirty="0"/>
              <a:t>RAN4 concludes it is feasible to extend the FR1 range to </a:t>
            </a:r>
            <a:r>
              <a:rPr lang="en-GB" altLang="zh-CN" sz="2000" b="1" dirty="0"/>
              <a:t>410MHz - 7.125GHz in REl-15.</a:t>
            </a:r>
          </a:p>
          <a:p>
            <a:r>
              <a:rPr lang="en-GB" altLang="zh-CN" sz="2000" dirty="0"/>
              <a:t>Update on FR1 definition or clarification of frequency range needs for below RAN4 specifications</a:t>
            </a:r>
          </a:p>
          <a:p>
            <a:pPr lvl="1"/>
            <a:r>
              <a:rPr lang="en-GB" altLang="zh-CN" sz="1600" dirty="0"/>
              <a:t>TS38.104</a:t>
            </a:r>
          </a:p>
          <a:p>
            <a:pPr lvl="1"/>
            <a:r>
              <a:rPr lang="en-GB" altLang="zh-CN" sz="1600" dirty="0"/>
              <a:t>TS38.101-1</a:t>
            </a:r>
          </a:p>
          <a:p>
            <a:pPr lvl="1"/>
            <a:r>
              <a:rPr lang="en-GB" altLang="zh-CN" sz="1600" dirty="0"/>
              <a:t>TS38.101-2</a:t>
            </a:r>
          </a:p>
          <a:p>
            <a:pPr lvl="1"/>
            <a:r>
              <a:rPr lang="en-GB" altLang="zh-CN" sz="1600" dirty="0"/>
              <a:t>TS38.101-3</a:t>
            </a:r>
          </a:p>
          <a:p>
            <a:pPr lvl="1"/>
            <a:r>
              <a:rPr lang="en-GB" altLang="zh-CN" sz="1600" dirty="0"/>
              <a:t>TS38.141-1</a:t>
            </a:r>
          </a:p>
          <a:p>
            <a:pPr lvl="1"/>
            <a:r>
              <a:rPr lang="en-GB" altLang="zh-CN" sz="1600" dirty="0"/>
              <a:t>TS38.141-2</a:t>
            </a:r>
          </a:p>
          <a:p>
            <a:pPr lvl="1"/>
            <a:r>
              <a:rPr lang="en-GB" altLang="zh-CN" sz="1600" dirty="0"/>
              <a:t>TS38.113</a:t>
            </a:r>
          </a:p>
          <a:p>
            <a:pPr lvl="1"/>
            <a:r>
              <a:rPr lang="en-GB" altLang="zh-CN" sz="1600" dirty="0"/>
              <a:t>TS38.124</a:t>
            </a:r>
          </a:p>
          <a:p>
            <a:pPr lvl="1"/>
            <a:r>
              <a:rPr lang="en-GB" altLang="zh-CN" sz="1600" dirty="0"/>
              <a:t>TR38.817-01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538905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Agreement</a:t>
            </a:r>
            <a:endParaRPr lang="zh-CN" alt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altLang="zh-CN" sz="2000" dirty="0"/>
              <a:t>Core requirement in TS38.104, TS38.101-1 and TS38.101-3</a:t>
            </a:r>
          </a:p>
          <a:p>
            <a:pPr lvl="1"/>
            <a:r>
              <a:rPr lang="en-US" altLang="zh-CN" sz="1600" dirty="0"/>
              <a:t>FR1 extension has no impact on RF requirements for existing NR bands in Rel-15</a:t>
            </a:r>
          </a:p>
          <a:p>
            <a:pPr lvl="1"/>
            <a:r>
              <a:rPr lang="en-US" altLang="zh-CN" sz="1600" dirty="0"/>
              <a:t>For operation in the range of 410-450MHz and/or 6-7.125GHz , limits and applicability of core requirements shall be determined in the corresponding WI in Rel-16 or future release (Note).</a:t>
            </a:r>
          </a:p>
          <a:p>
            <a:r>
              <a:rPr lang="en-US" altLang="zh-CN" sz="2000" dirty="0"/>
              <a:t>Conformance requirement in TS38.141-1 and TS38.141-2</a:t>
            </a:r>
          </a:p>
          <a:p>
            <a:pPr lvl="1"/>
            <a:r>
              <a:rPr lang="en-US" altLang="zh-CN" sz="1600" dirty="0"/>
              <a:t>FR1 extension has no impact on conformance testing requirements for existing NR bands in Rel-15 including MU and TT. </a:t>
            </a:r>
          </a:p>
          <a:p>
            <a:pPr lvl="1"/>
            <a:r>
              <a:rPr lang="en-US" altLang="zh-CN" sz="1600" dirty="0"/>
              <a:t>For operation in the range of 410-450MHz and/or 6-7.125GHz , limits and applicability of conformance requirements shall be determined in the corresponding WI in Rel-16 or future release (Note).</a:t>
            </a:r>
          </a:p>
          <a:p>
            <a:pPr marL="57150" indent="0">
              <a:buNone/>
            </a:pPr>
            <a:endParaRPr lang="en-US" altLang="zh-CN" sz="2000" dirty="0"/>
          </a:p>
          <a:p>
            <a:pPr marL="57150" indent="0">
              <a:buNone/>
            </a:pPr>
            <a:endParaRPr lang="en-US" altLang="zh-CN" sz="2000" dirty="0"/>
          </a:p>
          <a:p>
            <a:pPr marL="57150" indent="0">
              <a:buNone/>
            </a:pPr>
            <a:r>
              <a:rPr lang="en-US" altLang="zh-CN" sz="2000" dirty="0"/>
              <a:t>Note: Bands in the range of 410-450MHz and/or 6-7.125GHz defined in a later release can still be implemented in Rel’15 products</a:t>
            </a:r>
            <a:endParaRPr lang="en-US" altLang="zh-CN" sz="1600" dirty="0"/>
          </a:p>
          <a:p>
            <a:endParaRPr lang="zh-CN" altLang="zh-CN" dirty="0"/>
          </a:p>
          <a:p>
            <a:pPr lvl="1"/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570405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</TotalTime>
  <Words>227</Words>
  <Application>Microsoft Office PowerPoint</Application>
  <PresentationFormat>On-screen Show (4:3)</PresentationFormat>
  <Paragraphs>52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the specification changes for extension of FR1 for NR</vt:lpstr>
      <vt:lpstr>Background</vt:lpstr>
      <vt:lpstr>Agreement on frequency range</vt:lpstr>
      <vt:lpstr>Agreement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FR1 extension</dc:title>
  <dc:creator>liyankun</dc:creator>
  <cp:lastModifiedBy>samsung-0219</cp:lastModifiedBy>
  <cp:revision>21</cp:revision>
  <dcterms:created xsi:type="dcterms:W3CDTF">2006-08-16T00:00:00Z</dcterms:created>
  <dcterms:modified xsi:type="dcterms:W3CDTF">2019-02-28T11:21:16Z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D:\Work\3GPP\RAN4\2019\RAN4#90\Draft\draft and revision during the meeting\Draft R4-1902221 WF on FR1 extension.pptx</vt:lpwstr>
  </property>
</Properties>
</file>