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6" r:id="rId10"/>
    <p:sldId id="264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9" autoAdjust="0"/>
    <p:restoredTop sz="94660"/>
  </p:normalViewPr>
  <p:slideViewPr>
    <p:cSldViewPr snapToGrid="0">
      <p:cViewPr varScale="1">
        <p:scale>
          <a:sx n="67" d="100"/>
          <a:sy n="67" d="100"/>
        </p:scale>
        <p:origin x="68" y="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6810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6312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6594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3472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97120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60794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111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62091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01608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90170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75950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F90427-D04D-4928-A576-8E4952BB92A6}" type="datetimeFigureOut">
              <a:rPr kumimoji="1" lang="ja-JP" altLang="en-US" smtClean="0"/>
              <a:t>2018/4/18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A6ED98-6FB6-4422-AE02-127DF7300C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44216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EC974B6-3B18-460E-A21F-0C9CB1901F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Summary of offline for search space</a:t>
            </a:r>
            <a:endParaRPr kumimoji="1" lang="ja-JP" altLang="en-US" dirty="0"/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CDD8D591-0E0C-49A0-AA87-BDE4DC187C4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en-US" altLang="ja-JP" dirty="0"/>
          </a:p>
          <a:p>
            <a:r>
              <a:rPr kumimoji="1" lang="en-US" altLang="ja-JP" dirty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7FBDEB0-400B-4595-B132-260F07E70A3F}"/>
              </a:ext>
            </a:extLst>
          </p:cNvPr>
          <p:cNvSpPr txBox="1"/>
          <p:nvPr/>
        </p:nvSpPr>
        <p:spPr>
          <a:xfrm>
            <a:off x="9652000" y="32173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R1-1805655</a:t>
            </a:r>
            <a:endParaRPr kumimoji="1" lang="ja-JP" altLang="en-US" dirty="0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06D010B-6751-45B6-BAC6-CE5D6B8BE52D}"/>
              </a:ext>
            </a:extLst>
          </p:cNvPr>
          <p:cNvSpPr txBox="1"/>
          <p:nvPr/>
        </p:nvSpPr>
        <p:spPr>
          <a:xfrm>
            <a:off x="338667" y="237067"/>
            <a:ext cx="394050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RAN1#92bis</a:t>
            </a:r>
          </a:p>
          <a:p>
            <a:r>
              <a:rPr lang="en-US" altLang="ja-JP" dirty="0" err="1"/>
              <a:t>Sanya</a:t>
            </a:r>
            <a:r>
              <a:rPr lang="en-US" altLang="ja-JP" dirty="0"/>
              <a:t>, China, 16</a:t>
            </a:r>
            <a:r>
              <a:rPr lang="en-US" altLang="ja-JP" baseline="30000" dirty="0"/>
              <a:t>th</a:t>
            </a:r>
            <a:r>
              <a:rPr lang="en-US" altLang="ja-JP" dirty="0"/>
              <a:t> – 20</a:t>
            </a:r>
            <a:r>
              <a:rPr lang="en-US" altLang="ja-JP" baseline="30000" dirty="0"/>
              <a:t>th</a:t>
            </a:r>
            <a:r>
              <a:rPr lang="en-US" altLang="ja-JP" dirty="0"/>
              <a:t> April, 2018</a:t>
            </a:r>
          </a:p>
          <a:p>
            <a:r>
              <a:rPr kumimoji="1" lang="en-US" altLang="ja-JP" dirty="0"/>
              <a:t>Agenda I</a:t>
            </a:r>
            <a:r>
              <a:rPr lang="en-US" altLang="ja-JP" dirty="0"/>
              <a:t>tem: 7.1.3.1.2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098874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703321-F6F6-4B23-8B51-460AE44AB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Discussions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7CAF6E55-15B8-4334-9558-23FD7EE815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Following are found in the summary of BM document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5A37655-3948-47E8-9AA3-DF11AD7B4E88}"/>
              </a:ext>
            </a:extLst>
          </p:cNvPr>
          <p:cNvSpPr/>
          <p:nvPr/>
        </p:nvSpPr>
        <p:spPr>
          <a:xfrm>
            <a:off x="877956" y="2345669"/>
            <a:ext cx="10293626" cy="1146468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hangingPunct="0">
              <a:spcBef>
                <a:spcPts val="900"/>
              </a:spcBef>
              <a:spcAft>
                <a:spcPts val="900"/>
              </a:spcAft>
              <a:tabLst>
                <a:tab pos="365760" algn="l"/>
              </a:tabLst>
            </a:pPr>
            <a:r>
              <a:rPr lang="en-GB" altLang="ja-JP" b="1" dirty="0">
                <a:latin typeface="Arial" panose="020B0604020202020204" pitchFamily="34" charset="0"/>
                <a:ea typeface="Times New Roman" panose="02020603050405020304" pitchFamily="18" charset="0"/>
              </a:rPr>
              <a:t>CORESET with lowest ID</a:t>
            </a:r>
            <a:endParaRPr lang="ja-JP" altLang="ja-JP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proposal was discussed, but </a:t>
            </a:r>
            <a:r>
              <a:rPr lang="en-GB" altLang="ja-JP" sz="1100" dirty="0">
                <a:highlight>
                  <a:srgbClr val="FF0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no conclusion</a:t>
            </a: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was reached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highlight>
                  <a:srgbClr val="D3D3D3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Possible Offline Agreement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US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To determine the “lowest CORESET-ID” for determining default spatial QCL assumption for PDSCH, only consider CORESETs with </a:t>
            </a:r>
            <a:r>
              <a:rPr lang="en-US" altLang="ja-JP" sz="11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configured </a:t>
            </a:r>
            <a:r>
              <a:rPr lang="en-US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TCI states.</a:t>
            </a:r>
            <a:endParaRPr lang="ja-JP" altLang="ja-JP" sz="11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3DB572D4-FCF9-4F8D-A8B1-0C7C1DBEB78F}"/>
              </a:ext>
            </a:extLst>
          </p:cNvPr>
          <p:cNvSpPr/>
          <p:nvPr/>
        </p:nvSpPr>
        <p:spPr>
          <a:xfrm>
            <a:off x="877956" y="3724056"/>
            <a:ext cx="10293626" cy="2846933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1" hangingPunct="0">
              <a:spcBef>
                <a:spcPts val="900"/>
              </a:spcBef>
              <a:spcAft>
                <a:spcPts val="900"/>
              </a:spcAft>
              <a:tabLst>
                <a:tab pos="365760" algn="l"/>
              </a:tabLst>
            </a:pPr>
            <a:r>
              <a:rPr lang="en-US" altLang="ja-JP" b="1" dirty="0">
                <a:latin typeface="Arial" panose="020B0604020202020204" pitchFamily="34" charset="0"/>
                <a:ea typeface="Times New Roman" panose="02020603050405020304" pitchFamily="18" charset="0"/>
              </a:rPr>
              <a:t>CORESET #0</a:t>
            </a:r>
            <a:endParaRPr lang="ja-JP" altLang="ja-JP" b="1" dirty="0"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CORESET #0 is used by the UE to receive at least system information and is configured in MIB. A limited set of configuration possibilities are possible, e.g., it is not possible to configure the PDCCH DMRS or the TCI states in MIB.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the </a:t>
            </a:r>
            <a:r>
              <a:rPr lang="en-GB" altLang="ja-JP" sz="11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Tdocs</a:t>
            </a: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one company proposes that CORSET #0 cannot be reconfigured with TCI states. Another company suggests the opposite. This issue ties into issue #3 above.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The following two proposals were discussed, but </a:t>
            </a:r>
            <a:r>
              <a:rPr lang="en-GB" altLang="ja-JP" sz="1100" dirty="0">
                <a:highlight>
                  <a:srgbClr val="FF0000"/>
                </a:highlight>
                <a:latin typeface="Times New Roman" panose="02020603050405020304" pitchFamily="18" charset="0"/>
                <a:ea typeface="Times New Roman" panose="02020603050405020304" pitchFamily="18" charset="0"/>
              </a:rPr>
              <a:t>no conclusion</a:t>
            </a:r>
            <a:r>
              <a:rPr lang="en-GB" altLang="ja-JP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was reached: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highlight>
                  <a:srgbClr val="D3D3D3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Possible Offline Agreement A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en-GB" altLang="ja-JP" sz="11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CORESET #0 cannot be configured with TCI states</a:t>
            </a:r>
            <a:endParaRPr lang="ja-JP" altLang="ja-JP" sz="1100" dirty="0"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</a:pPr>
            <a:r>
              <a:rPr lang="en-GB" altLang="ja-JP" sz="11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Control channel agenda item to confirm or revert working assumption.</a:t>
            </a:r>
            <a:endParaRPr lang="ja-JP" altLang="ja-JP" sz="1100" dirty="0"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 hangingPunct="0">
              <a:spcAft>
                <a:spcPts val="600"/>
              </a:spcAft>
            </a:pPr>
            <a:r>
              <a:rPr lang="en-GB" altLang="ja-JP" sz="1100" dirty="0">
                <a:highlight>
                  <a:srgbClr val="D3D3D3"/>
                </a:highlight>
                <a:latin typeface="Times New Roman" panose="02020603050405020304" pitchFamily="18" charset="0"/>
                <a:ea typeface="SimSun" panose="02010600030101010101" pitchFamily="2" charset="-122"/>
              </a:rPr>
              <a:t>Possible Offline Agreement B</a:t>
            </a:r>
            <a:endParaRPr lang="ja-JP" altLang="ja-JP" sz="11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095375" algn="l"/>
              </a:tabLst>
            </a:pPr>
            <a:r>
              <a:rPr lang="en-GB" altLang="ja-JP" sz="11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Solution 1: If unicast PDSCH can be scheduled by DCI in CORESET #0, then TCI states can be configured for CORSET #0</a:t>
            </a:r>
            <a:endParaRPr lang="ja-JP" altLang="ja-JP" sz="1100" dirty="0"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Symbol" panose="05050102010706020507" pitchFamily="18" charset="2"/>
              <a:buChar char=""/>
              <a:tabLst>
                <a:tab pos="1095375" algn="l"/>
              </a:tabLst>
            </a:pPr>
            <a:r>
              <a:rPr lang="en-GB" altLang="ja-JP" sz="11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Solution 2: If unicast PDSCH cannot be scheduled by DCI in CORESET #0, then no TCI states can be configured for CORSET #0</a:t>
            </a:r>
            <a:endParaRPr lang="ja-JP" altLang="ja-JP" sz="1100" dirty="0"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spcAft>
                <a:spcPts val="900"/>
              </a:spcAft>
              <a:buFont typeface="Symbol" panose="05050102010706020507" pitchFamily="18" charset="2"/>
              <a:buChar char=""/>
              <a:tabLst>
                <a:tab pos="1095375" algn="l"/>
              </a:tabLst>
            </a:pPr>
            <a:r>
              <a:rPr lang="en-GB" altLang="ja-JP" sz="1100" dirty="0">
                <a:latin typeface="Times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Control channel agenda item to decide if unicast PDSCH can or cannot be scheduled by DCI in CORESET #0 which will determine if Solution 1 or 2 is agreed.</a:t>
            </a:r>
            <a:endParaRPr lang="ja-JP" altLang="ja-JP" sz="1100" dirty="0">
              <a:effectLst/>
              <a:latin typeface="Times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19996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E38372F-BEAC-4A48-861D-FDE72B7CE7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40E3ACC-C2BB-4D9A-89F9-EF2DFBB70A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/>
          </a:bodyPr>
          <a:lstStyle/>
          <a:p>
            <a:pPr lvl="0"/>
            <a:r>
              <a:rPr lang="en-US" altLang="ja-JP" sz="2000" dirty="0"/>
              <a:t>Following working assumption is made:</a:t>
            </a:r>
          </a:p>
          <a:p>
            <a:pPr lvl="1"/>
            <a:r>
              <a:rPr lang="en-US" altLang="ja-JP" sz="1600" dirty="0"/>
              <a:t>For a UE supporting CA with up to X DL-CCs with the same numerology with X &lt;= 4, maximum number of PDCCH blind decodes per slot the UE shall support is X*M, and;</a:t>
            </a:r>
            <a:endParaRPr lang="ja-JP" altLang="ja-JP" sz="1600" dirty="0"/>
          </a:p>
          <a:p>
            <a:pPr lvl="1"/>
            <a:r>
              <a:rPr lang="en-US" altLang="ja-JP" sz="1600" dirty="0"/>
              <a:t>For a UE supporting CA with up to Y DL-CCs  with the same numerology Y &gt; 4, maximum number of PDCCH blind decodes per slot the UE shall support is y*M, where;</a:t>
            </a:r>
            <a:endParaRPr lang="ja-JP" altLang="ja-JP" sz="1600" dirty="0"/>
          </a:p>
          <a:p>
            <a:pPr lvl="2"/>
            <a:r>
              <a:rPr lang="en-US" altLang="ja-JP" sz="1400" dirty="0"/>
              <a:t>M = {44, 36, 22, 20} for SCS = {15kHz, 30kHz, 60kHz, 120kHz}</a:t>
            </a:r>
            <a:endParaRPr lang="ja-JP" altLang="ja-JP" sz="1400" dirty="0"/>
          </a:p>
          <a:p>
            <a:pPr lvl="2"/>
            <a:r>
              <a:rPr lang="en-US" altLang="ja-JP" sz="1400" dirty="0"/>
              <a:t>y is an integer from {4, …, 16} and is reported as UE capability to the network.</a:t>
            </a:r>
            <a:endParaRPr lang="ja-JP" altLang="ja-JP" sz="1400" dirty="0"/>
          </a:p>
          <a:p>
            <a:pPr lvl="1"/>
            <a:r>
              <a:rPr lang="en-US" altLang="ja-JP" sz="1600" dirty="0"/>
              <a:t>For a UE supporting CA with up to X DL-CCs with the same numerology with X &lt;= 4, maximum number of CCEs for channel estimation per slot the UE shall support is X*N, and;</a:t>
            </a:r>
            <a:endParaRPr lang="ja-JP" altLang="ja-JP" sz="1600" dirty="0"/>
          </a:p>
          <a:p>
            <a:pPr lvl="1"/>
            <a:r>
              <a:rPr lang="en-US" altLang="ja-JP" sz="1600" dirty="0"/>
              <a:t>For a UE supporting CA with up to Y DL-CCs with the same numerology with Y &gt; 4, maximum number of CCEs for channel estimation per slot the UE shall support is y*N, where;</a:t>
            </a:r>
            <a:endParaRPr lang="ja-JP" altLang="ja-JP" sz="1600" dirty="0"/>
          </a:p>
          <a:p>
            <a:pPr lvl="2"/>
            <a:r>
              <a:rPr lang="en-US" altLang="ja-JP" sz="1400" dirty="0"/>
              <a:t>N = {56, 56, 48, 32} for SCS = {15kHz, 30kHz, 60kHz, 120kHz}</a:t>
            </a:r>
            <a:endParaRPr lang="ja-JP" altLang="ja-JP" sz="1400" dirty="0"/>
          </a:p>
          <a:p>
            <a:pPr lvl="2"/>
            <a:r>
              <a:rPr lang="en-US" altLang="ja-JP" sz="1400" dirty="0"/>
              <a:t>y is an integer from {4, …, 16} and is reported as UE capability to the network.</a:t>
            </a:r>
          </a:p>
          <a:p>
            <a:r>
              <a:rPr lang="en-US" altLang="ja-JP" sz="2000" strike="sngStrike" dirty="0">
                <a:solidFill>
                  <a:srgbClr val="FF0000"/>
                </a:solidFill>
              </a:rPr>
              <a:t>One company has a strong objection to agree the above.</a:t>
            </a:r>
          </a:p>
        </p:txBody>
      </p:sp>
    </p:spTree>
    <p:extLst>
      <p:ext uri="{BB962C8B-B14F-4D97-AF65-F5344CB8AC3E}">
        <p14:creationId xmlns:p14="http://schemas.microsoft.com/office/powerpoint/2010/main" val="36678055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C2FB0D2-E9EF-4654-A365-42F9C72252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DFE49AF3-4CE4-465A-9CDE-6A97E7DFBA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Following working assumption is confirmed:</a:t>
            </a:r>
            <a:endParaRPr kumimoji="1" lang="ja-JP" altLang="en-US" dirty="0"/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82D10055-DD65-440E-BC26-04F910CCE8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137294"/>
              </p:ext>
            </p:extLst>
          </p:nvPr>
        </p:nvGraphicFramePr>
        <p:xfrm>
          <a:off x="437405" y="3291149"/>
          <a:ext cx="11241074" cy="1934083"/>
        </p:xfrm>
        <a:graphic>
          <a:graphicData uri="http://schemas.openxmlformats.org/drawingml/2006/table">
            <a:tbl>
              <a:tblPr firstRow="1" firstCol="1" bandRow="1"/>
              <a:tblGrid>
                <a:gridCol w="11241074">
                  <a:extLst>
                    <a:ext uri="{9D8B030D-6E8A-4147-A177-3AD203B41FA5}">
                      <a16:colId xmlns:a16="http://schemas.microsoft.com/office/drawing/2014/main" val="477707314"/>
                    </a:ext>
                  </a:extLst>
                </a:gridCol>
              </a:tblGrid>
              <a:tr h="1012495">
                <a:tc>
                  <a:txBody>
                    <a:bodyPr/>
                    <a:lstStyle/>
                    <a:p>
                      <a:pPr marL="5588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dirty="0">
                          <a:effectLst/>
                          <a:highlight>
                            <a:srgbClr val="00FF00"/>
                          </a:highlight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Agreements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:</a:t>
                      </a:r>
                      <a:endParaRPr lang="ja-JP" sz="2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Change </a:t>
                      </a:r>
                      <a:r>
                        <a:rPr lang="en-US" sz="2800" i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Y_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{p, </a:t>
                      </a:r>
                      <a:r>
                        <a:rPr lang="en-US" sz="28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k</a:t>
                      </a:r>
                      <a:r>
                        <a:rPr lang="en-US" sz="2800" baseline="-25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800" baseline="-250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}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to Y_{p,</a:t>
                      </a:r>
                      <a:r>
                        <a:rPr lang="en-US" sz="2800" i="1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i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aseline="-25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s,f</a:t>
                      </a:r>
                      <a:r>
                        <a:rPr lang="en-US" sz="2800" baseline="30000" dirty="0">
                          <a:effectLst/>
                          <a:latin typeface="Calibri" panose="020F0502020204030204" pitchFamily="34" charset="0"/>
                          <a:ea typeface="Symbol" panose="05050102010706020507" pitchFamily="18" charset="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}  in the search space hashing function in subclause 10.1 of 38.213, where the index </a:t>
                      </a:r>
                      <a:r>
                        <a:rPr lang="en-US" sz="2800" i="1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US" sz="2800" baseline="-25000" dirty="0" err="1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s,f</a:t>
                      </a:r>
                      <a:r>
                        <a:rPr lang="en-US" sz="2800" baseline="30000" dirty="0">
                          <a:effectLst/>
                          <a:latin typeface="Calibri" panose="020F0502020204030204" pitchFamily="34" charset="0"/>
                          <a:ea typeface="Symbol" panose="05050102010706020507" pitchFamily="18" charset="2"/>
                          <a:cs typeface="Times New Roman" panose="02020603050405020304" pitchFamily="18" charset="0"/>
                          <a:sym typeface="Symbol" panose="05050102010706020507" pitchFamily="18" charset="2"/>
                        </a:rPr>
                        <a:t>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 is the slot number.</a:t>
                      </a:r>
                      <a:endParaRPr lang="ja-JP" sz="2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marL="742950" lvl="1" indent="-28575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Courier New" panose="02070309020205020404" pitchFamily="49" charset="0"/>
                        <a:buChar char="o"/>
                      </a:pP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en-US" sz="2800" dirty="0">
                          <a:effectLst/>
                          <a:highlight>
                            <a:srgbClr val="808000"/>
                          </a:highlight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Working assumption</a:t>
                      </a:r>
                      <a:r>
                        <a:rPr lang="en-US" sz="2800" dirty="0">
                          <a:effectLst/>
                          <a:latin typeface="Calibri" panose="020F050202020403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) The reset of the update is per radio frame</a:t>
                      </a:r>
                      <a:endParaRPr lang="ja-JP" sz="28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40169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7401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414B33-C9D0-4006-A63D-6B1334434D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ABBFB23-D9B2-4CD2-9C0C-B808C70043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A UE is not expected to be configured to monitor PDCCH across a slot boundary.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19878614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592CE50-9C1B-42C5-A683-DC92458A87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0239FF-1A9A-49E7-A932-6695B41AC5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Working assumption:</a:t>
            </a:r>
          </a:p>
          <a:p>
            <a:pPr lvl="1"/>
            <a:r>
              <a:rPr lang="en-US" altLang="ja-JP" dirty="0"/>
              <a:t>For a common search space configured with </a:t>
            </a:r>
            <a:r>
              <a:rPr lang="en-US" altLang="ja-JP" i="1" dirty="0"/>
              <a:t>RMSI-PDCCH-Config</a:t>
            </a:r>
            <a:r>
              <a:rPr lang="en-US" altLang="ja-JP" dirty="0"/>
              <a:t>, </a:t>
            </a:r>
            <a:r>
              <a:rPr lang="en-US" altLang="ja-JP" i="1" dirty="0" err="1"/>
              <a:t>osi-searchSpace</a:t>
            </a:r>
            <a:r>
              <a:rPr lang="en-US" altLang="ja-JP" dirty="0"/>
              <a:t>, </a:t>
            </a:r>
            <a:r>
              <a:rPr lang="en-US" altLang="ja-JP" i="1" dirty="0"/>
              <a:t>paging-</a:t>
            </a:r>
            <a:r>
              <a:rPr lang="en-US" altLang="ja-JP" i="1" dirty="0" err="1"/>
              <a:t>searchSpace</a:t>
            </a:r>
            <a:r>
              <a:rPr lang="en-US" altLang="ja-JP" dirty="0"/>
              <a:t>, and </a:t>
            </a:r>
            <a:r>
              <a:rPr lang="en-US" altLang="ja-JP" i="1" dirty="0" err="1"/>
              <a:t>ra-searchSpace</a:t>
            </a:r>
            <a:r>
              <a:rPr lang="en-US" altLang="ja-JP" dirty="0"/>
              <a:t>, DCI format 0_0/1_0 with C-RNTI is always monitored after C-RNTI is available.</a:t>
            </a:r>
          </a:p>
          <a:p>
            <a:pPr lvl="1"/>
            <a:r>
              <a:rPr lang="en-US" altLang="ja-JP" dirty="0"/>
              <a:t>For a common search space configured with </a:t>
            </a:r>
            <a:r>
              <a:rPr lang="en-US" altLang="ja-JP" i="1" dirty="0"/>
              <a:t>RMSI-PDCCH-Config</a:t>
            </a:r>
            <a:r>
              <a:rPr lang="en-US" altLang="ja-JP" dirty="0"/>
              <a:t>, </a:t>
            </a:r>
            <a:r>
              <a:rPr lang="en-US" altLang="ja-JP" i="1" dirty="0" err="1"/>
              <a:t>osi-searchSpace</a:t>
            </a:r>
            <a:r>
              <a:rPr lang="en-US" altLang="ja-JP" dirty="0"/>
              <a:t>, </a:t>
            </a:r>
            <a:r>
              <a:rPr lang="en-US" altLang="ja-JP" i="1" dirty="0"/>
              <a:t>paging-</a:t>
            </a:r>
            <a:r>
              <a:rPr lang="en-US" altLang="ja-JP" i="1" dirty="0" err="1"/>
              <a:t>searchSpace</a:t>
            </a:r>
            <a:r>
              <a:rPr lang="en-US" altLang="ja-JP" dirty="0"/>
              <a:t>, and </a:t>
            </a:r>
            <a:r>
              <a:rPr lang="en-US" altLang="ja-JP" i="1" dirty="0" err="1"/>
              <a:t>ra-searchSpace</a:t>
            </a:r>
            <a:r>
              <a:rPr lang="en-US" altLang="ja-JP" dirty="0"/>
              <a:t>, DCI format 0_0/1_0 with CS-RNTI is always monitored after CS-RNTI is available.</a:t>
            </a:r>
          </a:p>
          <a:p>
            <a:pPr lvl="1"/>
            <a:endParaRPr kumimoji="1"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809205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379BCF-F063-4A02-941F-BCD265E381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049111AE-BEB0-4AA3-A5E2-D996A7A36F5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sz="2400" dirty="0"/>
              <a:t>Following will be clarified in 213:</a:t>
            </a:r>
          </a:p>
          <a:p>
            <a:pPr lvl="1"/>
            <a:r>
              <a:rPr lang="en-US" altLang="ja-JP" sz="2000" dirty="0"/>
              <a:t>Type0-CSS is configured by </a:t>
            </a:r>
            <a:r>
              <a:rPr lang="en-US" altLang="ja-JP" sz="2000" i="1" dirty="0"/>
              <a:t>RMSI-PDCCH-Config</a:t>
            </a:r>
            <a:r>
              <a:rPr lang="en-US" altLang="ja-JP" sz="2000" dirty="0"/>
              <a:t> provided by </a:t>
            </a:r>
            <a:r>
              <a:rPr lang="en-US" altLang="ja-JP" sz="2000" i="1" dirty="0"/>
              <a:t>MIB</a:t>
            </a:r>
            <a:r>
              <a:rPr lang="en-US" altLang="ja-JP" sz="2000" dirty="0"/>
              <a:t> or is configured by </a:t>
            </a:r>
            <a:r>
              <a:rPr lang="en-US" altLang="ja-JP" sz="2000" i="1" dirty="0"/>
              <a:t>searchSpace-SIB1</a:t>
            </a:r>
            <a:r>
              <a:rPr lang="en-US" altLang="ja-JP" sz="2000" dirty="0"/>
              <a:t> provided by </a:t>
            </a:r>
            <a:r>
              <a:rPr lang="en-US" altLang="ja-JP" sz="2000" i="1" dirty="0"/>
              <a:t>PDCCH-</a:t>
            </a:r>
            <a:r>
              <a:rPr lang="en-US" altLang="ja-JP" sz="2000" i="1" dirty="0" err="1"/>
              <a:t>ConfigCommon</a:t>
            </a:r>
            <a:endParaRPr lang="ja-JP" altLang="ja-JP" sz="2000" dirty="0"/>
          </a:p>
          <a:p>
            <a:pPr lvl="1"/>
            <a:r>
              <a:rPr lang="en-US" altLang="ja-JP" sz="2000" dirty="0"/>
              <a:t>Type0A-CSS is configured by </a:t>
            </a:r>
            <a:r>
              <a:rPr lang="en-US" altLang="ja-JP" sz="2000" i="1" dirty="0" err="1"/>
              <a:t>searchSpace</a:t>
            </a:r>
            <a:r>
              <a:rPr lang="en-US" altLang="ja-JP" sz="2000" i="1" dirty="0"/>
              <a:t>-OSI</a:t>
            </a:r>
            <a:r>
              <a:rPr lang="en-US" altLang="ja-JP" sz="2000" dirty="0"/>
              <a:t> provided by </a:t>
            </a:r>
            <a:r>
              <a:rPr lang="en-US" altLang="ja-JP" sz="2000" i="1" dirty="0"/>
              <a:t>PDCCH-</a:t>
            </a:r>
            <a:r>
              <a:rPr lang="en-US" altLang="ja-JP" sz="2000" i="1" dirty="0" err="1"/>
              <a:t>ConfigCommon</a:t>
            </a:r>
            <a:endParaRPr lang="ja-JP" altLang="ja-JP" sz="2000" dirty="0"/>
          </a:p>
          <a:p>
            <a:pPr lvl="1"/>
            <a:r>
              <a:rPr lang="en-US" altLang="ja-JP" sz="2000" dirty="0"/>
              <a:t>Type1-CSS is configured by </a:t>
            </a:r>
            <a:r>
              <a:rPr lang="en-US" altLang="ja-JP" sz="2000" i="1" dirty="0" err="1"/>
              <a:t>ra-SearchSpace</a:t>
            </a:r>
            <a:r>
              <a:rPr lang="en-US" altLang="ja-JP" sz="2000" dirty="0"/>
              <a:t> provided by </a:t>
            </a:r>
            <a:r>
              <a:rPr lang="en-US" altLang="ja-JP" sz="2000" i="1" dirty="0"/>
              <a:t>PDCCH-</a:t>
            </a:r>
            <a:r>
              <a:rPr lang="en-US" altLang="ja-JP" sz="2000" i="1" dirty="0" err="1"/>
              <a:t>ConfigCommon</a:t>
            </a:r>
            <a:endParaRPr lang="ja-JP" altLang="ja-JP" sz="2000" dirty="0"/>
          </a:p>
          <a:p>
            <a:pPr lvl="1"/>
            <a:r>
              <a:rPr lang="en-US" altLang="ja-JP" sz="2000" dirty="0"/>
              <a:t>Type2-CSS is configured by </a:t>
            </a:r>
            <a:r>
              <a:rPr lang="en-US" altLang="ja-JP" sz="2000" i="1" dirty="0" err="1"/>
              <a:t>pagingSearchSpace</a:t>
            </a:r>
            <a:r>
              <a:rPr lang="en-US" altLang="ja-JP" sz="2000" dirty="0"/>
              <a:t> provided by </a:t>
            </a:r>
            <a:r>
              <a:rPr lang="en-US" altLang="ja-JP" sz="2000" i="1" dirty="0"/>
              <a:t>PDCCH-</a:t>
            </a:r>
            <a:r>
              <a:rPr lang="en-US" altLang="ja-JP" sz="2000" i="1" dirty="0" err="1"/>
              <a:t>ConfigCommon</a:t>
            </a:r>
            <a:endParaRPr lang="ja-JP" altLang="ja-JP" sz="2000" dirty="0"/>
          </a:p>
          <a:p>
            <a:pPr lvl="1"/>
            <a:r>
              <a:rPr lang="en-US" altLang="ja-JP" sz="2000" dirty="0"/>
              <a:t>Type3-CSS is configured by a </a:t>
            </a:r>
            <a:r>
              <a:rPr lang="en-US" altLang="ja-JP" sz="2000" i="1" dirty="0" err="1"/>
              <a:t>SearchSpace</a:t>
            </a:r>
            <a:r>
              <a:rPr lang="en-US" altLang="ja-JP" sz="2000" dirty="0"/>
              <a:t> with the </a:t>
            </a:r>
            <a:r>
              <a:rPr lang="en-US" altLang="ja-JP" sz="2000" i="1" dirty="0" err="1"/>
              <a:t>searchSpaceType</a:t>
            </a:r>
            <a:r>
              <a:rPr lang="en-US" altLang="ja-JP" sz="2000" dirty="0"/>
              <a:t> “</a:t>
            </a:r>
            <a:r>
              <a:rPr lang="en-US" altLang="ja-JP" sz="2000" i="1" dirty="0"/>
              <a:t>common</a:t>
            </a:r>
            <a:r>
              <a:rPr lang="en-US" altLang="ja-JP" sz="2000" dirty="0"/>
              <a:t>” provided by </a:t>
            </a:r>
            <a:r>
              <a:rPr lang="en-US" altLang="ja-JP" sz="2000" i="1" dirty="0"/>
              <a:t>PDCCH-Config</a:t>
            </a:r>
            <a:endParaRPr lang="ja-JP" altLang="ja-JP" sz="2000" dirty="0"/>
          </a:p>
        </p:txBody>
      </p:sp>
    </p:spTree>
    <p:extLst>
      <p:ext uri="{BB962C8B-B14F-4D97-AF65-F5344CB8AC3E}">
        <p14:creationId xmlns:p14="http://schemas.microsoft.com/office/powerpoint/2010/main" val="18501895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1E959D-0934-4619-8A42-90C9C9E062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898D946-DC27-4AA1-8507-4AED85091E3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1068878" cy="4351338"/>
          </a:xfrm>
        </p:spPr>
        <p:txBody>
          <a:bodyPr/>
          <a:lstStyle/>
          <a:p>
            <a:r>
              <a:rPr kumimoji="1" lang="en-US" altLang="ja-JP" dirty="0"/>
              <a:t>Handling of PDCCH overbooking is already specified in the spec.</a:t>
            </a:r>
          </a:p>
          <a:p>
            <a:pPr lvl="1"/>
            <a:r>
              <a:rPr lang="en-US" altLang="ja-JP" dirty="0"/>
              <a:t>Majority companies think this is true.</a:t>
            </a:r>
          </a:p>
          <a:p>
            <a:pPr lvl="1"/>
            <a:r>
              <a:rPr kumimoji="1" lang="en-US" altLang="ja-JP" dirty="0"/>
              <a:t>One company even does not agree with the bullet.</a:t>
            </a:r>
            <a:endParaRPr kumimoji="1" lang="ja-JP" altLang="en-US" dirty="0"/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A7BF9D0F-B0DD-4376-8666-A79E57D77B10}"/>
              </a:ext>
            </a:extLst>
          </p:cNvPr>
          <p:cNvSpPr/>
          <p:nvPr/>
        </p:nvSpPr>
        <p:spPr>
          <a:xfrm>
            <a:off x="687456" y="3919652"/>
            <a:ext cx="10817087" cy="2708177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en-US" altLang="ja-JP" sz="2000" dirty="0">
                <a:highlight>
                  <a:srgbClr val="00FF00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Agreements</a:t>
            </a:r>
            <a:r>
              <a:rPr lang="en-US" altLang="ja-JP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:</a:t>
            </a:r>
            <a:endParaRPr lang="ja-JP" altLang="ja-JP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ja-JP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Specify PDCCH candidate mapping rules. </a:t>
            </a:r>
            <a:endParaRPr lang="ja-JP" altLang="ja-JP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altLang="ja-JP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PDCCH candidates are mapped to search-space-sets until either or both limit(s) of (number of blind decodes, CCEs for channel estimation) is/are met at least with the following rule</a:t>
            </a:r>
            <a:endParaRPr lang="ja-JP" altLang="ja-JP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SS type order, e.g. CSS  before USS </a:t>
            </a:r>
            <a:endParaRPr lang="ja-JP" altLang="ja-JP" sz="2000" dirty="0"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15000"/>
              </a:lnSpc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371600" algn="l"/>
              </a:tabLst>
            </a:pPr>
            <a:r>
              <a:rPr lang="en-US" altLang="ja-JP" sz="2000" dirty="0"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FFS: further rule within a search space set/type</a:t>
            </a:r>
            <a:endParaRPr lang="ja-JP" altLang="ja-JP" sz="2000" dirty="0">
              <a:effectLst/>
              <a:latin typeface="Calibri" panose="020F050202020403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88276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41B2BE-AFFD-4039-84F1-3B5C548E6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Discussions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1F4F9B9A-7AF7-4FE3-B857-068107452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ja-JP" dirty="0"/>
              <a:t>CORESET 0</a:t>
            </a:r>
            <a:r>
              <a:rPr kumimoji="1" lang="en-US" altLang="ja-JP" dirty="0"/>
              <a:t> for multiple SSBs</a:t>
            </a:r>
          </a:p>
          <a:p>
            <a:pPr lvl="1"/>
            <a:r>
              <a:rPr lang="en-US" altLang="ja-JP" dirty="0"/>
              <a:t>Each SSB has own associated Type0-CSS and the CORESET 0</a:t>
            </a:r>
          </a:p>
          <a:p>
            <a:pPr lvl="2"/>
            <a:r>
              <a:rPr kumimoji="1" lang="en-US" altLang="ja-JP" dirty="0"/>
              <a:t>The SSB and associated CORESET 0 are </a:t>
            </a:r>
            <a:r>
              <a:rPr kumimoji="1" lang="en-US" altLang="ja-JP" dirty="0" err="1"/>
              <a:t>QCLed</a:t>
            </a:r>
            <a:endParaRPr kumimoji="1" lang="en-US" altLang="ja-JP" dirty="0"/>
          </a:p>
          <a:p>
            <a:pPr lvl="1"/>
            <a:r>
              <a:rPr kumimoji="1" lang="en-US" altLang="ja-JP" dirty="0"/>
              <a:t>Can UE change the monitored SSB/CORESET 0 automatically?</a:t>
            </a:r>
          </a:p>
          <a:p>
            <a:pPr lvl="2"/>
            <a:r>
              <a:rPr lang="en-US" altLang="ja-JP" dirty="0"/>
              <a:t>If so, how </a:t>
            </a:r>
            <a:r>
              <a:rPr lang="en-US" altLang="ja-JP" dirty="0" err="1"/>
              <a:t>gNB</a:t>
            </a:r>
            <a:r>
              <a:rPr lang="en-US" altLang="ja-JP" dirty="0"/>
              <a:t> can know which SSB/CORESET 0 the UE selects?</a:t>
            </a:r>
          </a:p>
          <a:p>
            <a:pPr lvl="1"/>
            <a:r>
              <a:rPr kumimoji="1" lang="en-US" altLang="ja-JP" dirty="0"/>
              <a:t>Can </a:t>
            </a:r>
            <a:r>
              <a:rPr kumimoji="1" lang="en-US" altLang="ja-JP" dirty="0" err="1"/>
              <a:t>gNB</a:t>
            </a:r>
            <a:r>
              <a:rPr kumimoji="1" lang="en-US" altLang="ja-JP" dirty="0"/>
              <a:t> change the monitored SSB/CORESET 0 by signaling?</a:t>
            </a:r>
          </a:p>
          <a:p>
            <a:pPr lvl="2"/>
            <a:r>
              <a:rPr lang="en-US" altLang="ja-JP" dirty="0"/>
              <a:t>If so, by which signaling it is realized?</a:t>
            </a:r>
          </a:p>
          <a:p>
            <a:r>
              <a:rPr kumimoji="1" lang="en-US" altLang="ja-JP" dirty="0"/>
              <a:t>Misalignment b/w pdcch-ConfigSIB1 and Type0-CSS monitoring occasions configured by MIB</a:t>
            </a:r>
          </a:p>
          <a:p>
            <a:pPr lvl="1"/>
            <a:r>
              <a:rPr lang="en-US" altLang="ja-JP" dirty="0"/>
              <a:t>MIB: for pattern 1, 20ms, while for patterns 2/3, </a:t>
            </a:r>
          </a:p>
          <a:p>
            <a:pPr lvl="1"/>
            <a:r>
              <a:rPr lang="en-US" altLang="ja-JP" dirty="0"/>
              <a:t>pdcch-ConfigSIB1: 1, 2, 4, 5, 8, 10, 16, 20 slots</a:t>
            </a:r>
          </a:p>
          <a:p>
            <a:r>
              <a:rPr kumimoji="1" lang="en-US" altLang="ja-JP" dirty="0"/>
              <a:t>RMSI contents and resource allocation:</a:t>
            </a:r>
            <a:r>
              <a:rPr lang="en-US" altLang="ja-JP" dirty="0"/>
              <a:t> same across SSBs?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383847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9544A0F-9F9B-4145-B0E2-EF2F8E0422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Discussions</a:t>
            </a:r>
            <a:endParaRPr kumimoji="1" lang="ja-JP" altLang="en-US" dirty="0"/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B77EAA1-8460-4DB8-A39C-FE86CF7697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TCI-</a:t>
            </a:r>
            <a:r>
              <a:rPr kumimoji="1" lang="en-US" altLang="ja-JP" dirty="0" err="1"/>
              <a:t>presenseInDCI</a:t>
            </a:r>
            <a:r>
              <a:rPr kumimoji="1" lang="en-US" altLang="ja-JP" dirty="0"/>
              <a:t> is configured per CORESET</a:t>
            </a:r>
          </a:p>
          <a:p>
            <a:pPr lvl="1"/>
            <a:r>
              <a:rPr kumimoji="1" lang="en-US" altLang="ja-JP" dirty="0"/>
              <a:t>Once configured, 3-bit field is included in the DCI format 0_1/1_1</a:t>
            </a:r>
          </a:p>
          <a:p>
            <a:pPr lvl="1"/>
            <a:r>
              <a:rPr lang="en-US" altLang="ja-JP" dirty="0"/>
              <a:t>Is this only for DCIs associated with the particular CORESET or once configured for a CORESET, the field is present regardless of which CORESET the DCI format 0_1/1_1 is associated?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5621264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397</TotalTime>
  <Words>1024</Words>
  <Application>Microsoft Office PowerPoint</Application>
  <PresentationFormat>ワイド画面</PresentationFormat>
  <Paragraphs>78</Paragraphs>
  <Slides>10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10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21" baseType="lpstr">
      <vt:lpstr>SimSun</vt:lpstr>
      <vt:lpstr>游ゴシック</vt:lpstr>
      <vt:lpstr>游ゴシック Light</vt:lpstr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Theme</vt:lpstr>
      <vt:lpstr>Summary of offline for search space</vt:lpstr>
      <vt:lpstr>Proposals</vt:lpstr>
      <vt:lpstr>Proposals</vt:lpstr>
      <vt:lpstr>Proposals</vt:lpstr>
      <vt:lpstr>Proposals</vt:lpstr>
      <vt:lpstr>Proposals</vt:lpstr>
      <vt:lpstr>Proposals</vt:lpstr>
      <vt:lpstr>Discussions</vt:lpstr>
      <vt:lpstr>Discussions</vt:lpstr>
      <vt:lpstr>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NTT DOCOMO, INC.</dc:creator>
  <cp:lastModifiedBy>NTT DOCOMO, INC.</cp:lastModifiedBy>
  <cp:revision>30</cp:revision>
  <dcterms:created xsi:type="dcterms:W3CDTF">2018-04-16T07:11:49Z</dcterms:created>
  <dcterms:modified xsi:type="dcterms:W3CDTF">2018-04-18T06:36:03Z</dcterms:modified>
</cp:coreProperties>
</file>