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>
        <p:scale>
          <a:sx n="125" d="100"/>
          <a:sy n="125" d="100"/>
        </p:scale>
        <p:origin x="-1590" y="-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9BFDD-79F0-4204-A839-5EABE46D78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AE48C5-24AC-4A9A-9E72-FACE5EAA43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1DFBD-C7AD-4200-9E34-53D81B298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CDFA1-A407-41B4-828A-07274BFC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3B7B96-A85B-40DB-82F4-19CA5E50F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416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1507-FAC1-48F7-A457-3577577F8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F98AA4-E98A-4F1E-90AD-9DB9D6E76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C088D-F230-4005-BCD2-82F0DB1A5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AC9BB-EA59-4A47-A782-21BBB0E18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8710E-9A4B-479C-96F6-0E5650E3C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2683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6DC838-CC47-452E-9699-26657A1BE6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36D57-DD46-4750-9194-95B4572BA1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F2FBE-2450-42B7-BCEC-55326240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6361E-4D8E-4F73-8897-C207DE2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C21EB-7EB0-4075-AC84-BBD7372E6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92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3D6D-D503-4745-BFFB-3E791EDD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70862-74F3-43CB-A7C2-E44634802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C94C7-3950-45E3-BB26-0490C72DE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B33A1-27ED-46FC-8DBF-19A1E2BB8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C8DE8D-620E-410F-9D16-90C222CB5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8025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62BB5-D804-46C1-A9C0-834BFD0F7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991FB-27B2-4AC7-83D4-076C11B38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1B099-4C97-43B8-B193-A25086C1B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6A3D8-8FBA-4C3A-AB7A-907F43063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9C7D3-B7E9-41B2-B3F4-203CA8ED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1394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7EB80-387D-4300-B1A4-565869563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542DD-AC0F-4D0F-A5A7-7C41C8C18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32D2CB-CD91-4DFB-B563-272B5EBA3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611B7-DBD3-4502-8058-860E147B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DC52E5-E158-4DEE-8ABF-BC3992AD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0ABE2-684E-49C6-9532-D20EDE801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2325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D5A99-6295-41ED-8E39-8D6CF8AA1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0AC797-35C1-4F4B-A775-7F64D3C32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43C4C9-B93D-4CAB-8809-CD1CD4BE5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25508D-F9B7-475F-A3A4-FBC52872D1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74C20-6356-446B-BC3F-90FD512F8C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D0A16D-1A57-4409-B307-6C91A5E7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288E44-0BBE-4F4D-A1FE-BEAB70FCA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B0633F-A5CC-4CE8-B793-7DBE01AF2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58666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0A374-97E7-4EC0-A526-F44C71928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DBE9AA-1C67-4DB7-94D7-656088DCB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44A3CE-CA75-4F93-8328-1A7FF3750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CA39E-078D-40C9-8754-C8593395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62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6E41B7-1286-40A3-BA34-2B38C96D8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3ABA7B-1651-49E9-BF38-F7A861958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E87CAF-9DF8-4147-919B-F7A1A2082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0010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0D081-E239-472C-83FA-940325639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47984-2639-44D7-814E-FA2F006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2001A0-DD7D-403F-A410-51CC756D7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F03D6C-321E-4FDC-9F86-ABCB58D4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725BA-5775-4D3B-9D1D-4FB010B5C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0E1BA-55E8-4351-BCAE-9027F612B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790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74E8-38FF-42D4-B276-7CA00441A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BB6FB5-4736-4B12-83A3-19D2C73004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A5141-58B4-421E-BC5B-0F06B257C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7817A-D592-4D03-B060-04C355C99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91460B-BB4A-4FD9-86E4-27C15401A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7AD6FB-7652-426E-9C73-F4BC8D18C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6796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B6FDC-A73A-4319-B703-0E22CE718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AB63A-4523-452E-8D45-F5D4880EE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EAF56-D3EF-408D-9A67-5F4EF9BA57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181C-A665-4DB3-8C70-D574ED5814C2}" type="datetimeFigureOut">
              <a:rPr lang="sv-SE" smtClean="0"/>
              <a:t>2018-04-17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4FE24-4A06-4719-9CE4-BE45D474E6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386B1-BA89-494A-815E-F55901957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EF9B-9AEA-4864-ACB7-D52434F4C09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7081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0BE4-2B24-48E2-A947-FC4D6F77FB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TD </a:t>
            </a:r>
            <a:r>
              <a:rPr lang="sv-SE" dirty="0" err="1"/>
              <a:t>resource</a:t>
            </a:r>
            <a:r>
              <a:rPr lang="sv-SE" dirty="0"/>
              <a:t> </a:t>
            </a:r>
            <a:r>
              <a:rPr lang="sv-SE" dirty="0" err="1"/>
              <a:t>allocation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E0B464-E916-4F36-9986-4D75159A8A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336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55430-F40E-4793-A5DA-A6DF23D6B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Multiplexing</a:t>
            </a:r>
            <a:r>
              <a:rPr lang="sv-SE" dirty="0"/>
              <a:t> patern 2 and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164A2-0E73-4AF8-BAFA-C20864DA3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in RAN1#91 meeting last year in the initial access agenda item, below working assumptions have already been used for SSB, RMSI CORESET multiplexing type 2 and 3, where </a:t>
            </a:r>
            <a:r>
              <a:rPr lang="en-US" b="1" dirty="0"/>
              <a:t>PDSCH</a:t>
            </a:r>
            <a:r>
              <a:rPr lang="en-US" dirty="0"/>
              <a:t> has already been considered.</a:t>
            </a:r>
            <a:endParaRPr lang="sv-SE" dirty="0"/>
          </a:p>
          <a:p>
            <a:r>
              <a:rPr lang="en-US" dirty="0"/>
              <a:t>And later in the following meetings, no one objects to this. </a:t>
            </a:r>
            <a:endParaRPr lang="sv-SE" dirty="0"/>
          </a:p>
          <a:p>
            <a:r>
              <a:rPr lang="en-US" dirty="0"/>
              <a:t>So I guess you can use this as a basis for the proposals related to time domain resource of allocation of PDSCHs scheduled by PDCCH in CORESET configured by PBCH.</a:t>
            </a:r>
            <a:endParaRPr lang="sv-SE" dirty="0"/>
          </a:p>
          <a:p>
            <a:r>
              <a:rPr lang="en-US" dirty="0"/>
              <a:t> </a:t>
            </a:r>
            <a:endParaRPr lang="sv-SE" dirty="0"/>
          </a:p>
          <a:p>
            <a:r>
              <a:rPr lang="en-US" dirty="0"/>
              <a:t>Working assumption:</a:t>
            </a:r>
            <a:endParaRPr lang="sv-SE" dirty="0"/>
          </a:p>
          <a:p>
            <a:pPr lvl="0"/>
            <a:r>
              <a:rPr lang="en-GB" dirty="0"/>
              <a:t>NR supports RMSI search space sets configuration for the following combinations with the same numerologies of the SS/PBCH block, </a:t>
            </a:r>
            <a:r>
              <a:rPr lang="en-GB" u="sng" dirty="0"/>
              <a:t>the RMSI </a:t>
            </a:r>
            <a:r>
              <a:rPr lang="en-GB" dirty="0"/>
              <a:t>search space sets, and </a:t>
            </a:r>
            <a:r>
              <a:rPr lang="en-GB" u="sng" dirty="0"/>
              <a:t>PDSCH</a:t>
            </a:r>
            <a:r>
              <a:rPr lang="en-GB" dirty="0"/>
              <a:t>, where the SS/PBCH blocks, and corresponding RMSI search space sets and </a:t>
            </a:r>
            <a:r>
              <a:rPr lang="en-GB" u="sng" dirty="0"/>
              <a:t>PDSCH </a:t>
            </a:r>
            <a:r>
              <a:rPr lang="en-GB" dirty="0"/>
              <a:t>occur in the same time instances.</a:t>
            </a:r>
            <a:endParaRPr lang="sv-SE" dirty="0"/>
          </a:p>
          <a:p>
            <a:pPr lvl="1"/>
            <a:r>
              <a:rPr lang="en-GB" dirty="0"/>
              <a:t>{SSB SCS, RMSI PDSCH SCS} = {120, 120} kHz</a:t>
            </a:r>
            <a:endParaRPr lang="sv-SE" dirty="0"/>
          </a:p>
          <a:p>
            <a:pPr lvl="1"/>
            <a:r>
              <a:rPr lang="en-GB" dirty="0"/>
              <a:t>Two symbols for PDCCH and two symbols for PDSCH.</a:t>
            </a:r>
            <a:endParaRPr lang="sv-SE" dirty="0"/>
          </a:p>
          <a:p>
            <a:pPr lvl="1"/>
            <a:r>
              <a:rPr lang="en-GB" dirty="0"/>
              <a:t>Note: This is pattern 3 in the RMSI search space sets configuration table. </a:t>
            </a:r>
            <a:endParaRPr lang="sv-SE" dirty="0"/>
          </a:p>
          <a:p>
            <a:pPr lvl="0"/>
            <a:r>
              <a:rPr lang="en-GB" dirty="0"/>
              <a:t>NR supports RMSI </a:t>
            </a:r>
            <a:r>
              <a:rPr lang="en-GB" sz="4000" dirty="0"/>
              <a:t>search space sets </a:t>
            </a:r>
            <a:r>
              <a:rPr lang="en-GB" dirty="0"/>
              <a:t>configuration for the following combinations with different numerologies of the SS/PBCH block and the </a:t>
            </a:r>
            <a:r>
              <a:rPr lang="en-GB" u="sng" dirty="0"/>
              <a:t>RMSI PDSCH</a:t>
            </a:r>
            <a:r>
              <a:rPr lang="en-GB" dirty="0"/>
              <a:t>, when the SS/PBCH blocks and corresponding RMSI PDSCH occur in the same time instances.</a:t>
            </a:r>
            <a:endParaRPr lang="sv-SE" dirty="0"/>
          </a:p>
          <a:p>
            <a:pPr lvl="1"/>
            <a:r>
              <a:rPr lang="en-GB" dirty="0"/>
              <a:t>{SSB SCS, RMSI PDSCH SCS} = {120, 60}, {240, 120} kHz </a:t>
            </a:r>
            <a:endParaRPr lang="sv-SE" dirty="0"/>
          </a:p>
          <a:p>
            <a:pPr lvl="1"/>
            <a:r>
              <a:rPr lang="en-GB" dirty="0"/>
              <a:t>Note: This is pattern 2 in the RMSI search space sets configuration table. </a:t>
            </a:r>
            <a:endParaRPr lang="sv-SE" dirty="0"/>
          </a:p>
          <a:p>
            <a:r>
              <a:rPr lang="en-GB" dirty="0"/>
              <a:t> 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5115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560F7-1A64-4993-BB35-4CCF3C9C6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6D4D7-B654-486A-9E4C-354709A58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Proposal 5: Use table 4 as default additional time offset K2_0 table for MSG3. UE should always add the additional number of slots K2_0 onto the K2 value from PUSCH table to derive the transmission slot for MSG3. </a:t>
            </a:r>
            <a:endParaRPr lang="sv-SE" dirty="0"/>
          </a:p>
          <a:p>
            <a:r>
              <a:rPr lang="en-GB" b="1" dirty="0"/>
              <a:t>Proposal 6: The MSG3 K2_0 offset table should be reconfigurable via SIB1 to support large cell range.</a:t>
            </a:r>
            <a:r>
              <a:rPr lang="sv-SE" dirty="0"/>
              <a:t> </a:t>
            </a:r>
            <a:r>
              <a:rPr lang="en-GB" b="1" dirty="0"/>
              <a:t> K2_0 range is between 0 to 15 slots.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5741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6EAE3-0F14-4624-8529-66439753C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PDSCH </a:t>
            </a:r>
            <a:r>
              <a:rPr lang="sv-SE" dirty="0" err="1"/>
              <a:t>allocation</a:t>
            </a:r>
            <a:r>
              <a:rPr lang="sv-SE" dirty="0"/>
              <a:t> table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03811A6-34F7-489B-9840-502BDA11F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02833"/>
            <a:ext cx="4920574" cy="4559302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Default table for PDSCH.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r>
              <a:rPr lang="sv-SE" dirty="0" err="1"/>
              <a:t>Multiplexing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2 and 3, the PDSCH </a:t>
            </a:r>
            <a:r>
              <a:rPr lang="sv-SE" dirty="0" err="1"/>
              <a:t>allocation</a:t>
            </a:r>
            <a:r>
              <a:rPr lang="sv-SE" dirty="0"/>
              <a:t> is </a:t>
            </a:r>
            <a:r>
              <a:rPr lang="sv-SE" dirty="0" err="1"/>
              <a:t>aligned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PBCH </a:t>
            </a:r>
            <a:r>
              <a:rPr lang="sv-SE" dirty="0" err="1"/>
              <a:t>configuration</a:t>
            </a:r>
            <a:r>
              <a:rPr lang="sv-SE" dirty="0"/>
              <a:t> and no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indication</a:t>
            </a:r>
            <a:r>
              <a:rPr lang="sv-SE" dirty="0"/>
              <a:t> in </a:t>
            </a:r>
            <a:r>
              <a:rPr lang="sv-SE" dirty="0" err="1"/>
              <a:t>signaling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.</a:t>
            </a:r>
          </a:p>
          <a:p>
            <a:endParaRPr lang="sv-SE" dirty="0"/>
          </a:p>
          <a:p>
            <a:endParaRPr lang="sv-SE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365F2D6-86EC-403D-84CA-2E224CB2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083" y="1602832"/>
            <a:ext cx="6121717" cy="332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8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07C24-B9C9-4A71-A71D-6F4268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PUSCH </a:t>
            </a:r>
            <a:r>
              <a:rPr lang="sv-SE" dirty="0" err="1"/>
              <a:t>allocation</a:t>
            </a:r>
            <a:r>
              <a:rPr lang="sv-SE" dirty="0"/>
              <a:t>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48242-9323-4A30-BB44-61A1C5A34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66834" cy="4497354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Default table for PUSCH.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 err="1"/>
              <a:t>Additional</a:t>
            </a:r>
            <a:r>
              <a:rPr lang="sv-SE" dirty="0"/>
              <a:t> MSG3 </a:t>
            </a:r>
            <a:r>
              <a:rPr lang="sv-SE" dirty="0" err="1"/>
              <a:t>time</a:t>
            </a:r>
            <a:r>
              <a:rPr lang="sv-SE" dirty="0"/>
              <a:t> offset table K2_0.</a:t>
            </a:r>
            <a:r>
              <a:rPr lang="en-GB" b="1" dirty="0"/>
              <a:t> </a:t>
            </a:r>
            <a:r>
              <a:rPr lang="en-GB" dirty="0"/>
              <a:t>UE should always add the additional number of slots K2_0 onto the K2 value from PUSCH table to derive the transmission slot for MSG3.</a:t>
            </a:r>
          </a:p>
          <a:p>
            <a:r>
              <a:rPr lang="en-GB" dirty="0"/>
              <a:t>The MSG3 K2_0 time offset table should be reconfigurable via SIB1 to support large cell range.</a:t>
            </a:r>
            <a:r>
              <a:rPr lang="sv-SE" dirty="0"/>
              <a:t> </a:t>
            </a:r>
            <a:r>
              <a:rPr lang="en-GB" dirty="0"/>
              <a:t> K2_0 range is between 0 to 15 slots. 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C472AC-EA1A-4F66-8DC4-37257255D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966" y="1572706"/>
            <a:ext cx="5466834" cy="29662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B1D4EC-0732-425A-8F76-ACEFB4603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583" y="4419533"/>
            <a:ext cx="5186841" cy="74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88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34208-DE70-4342-A5BB-7107D77E3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RNTIs</a:t>
            </a:r>
            <a:r>
              <a:rPr lang="sv-SE" dirty="0"/>
              <a:t> and TD </a:t>
            </a:r>
            <a:r>
              <a:rPr lang="sv-SE" dirty="0" err="1"/>
              <a:t>allocation</a:t>
            </a:r>
            <a:r>
              <a:rPr lang="sv-SE" dirty="0"/>
              <a:t> </a:t>
            </a:r>
            <a:r>
              <a:rPr lang="sv-SE" dirty="0" err="1"/>
              <a:t>indication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F2E9D-AA45-4F81-916B-2F8F71B03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56426"/>
            <a:ext cx="11078184" cy="462053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SI-RNTI : Time domain allocation for system information should have the flexibility of any valid start symbol and symbol lengths within one slot. The TD-allocation of system information should not get limited with pre-defined fixed number of configuration entries.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C-RNTI and CS-RNTI : </a:t>
            </a:r>
            <a:r>
              <a:rPr lang="en-GB" dirty="0"/>
              <a:t>If dedicated table has NOT been received via RRC for the BWP at receiving PDCCH scrambled with C-RNTI,  </a:t>
            </a:r>
            <a:r>
              <a:rPr lang="sv-SE" dirty="0"/>
              <a:t>  </a:t>
            </a:r>
            <a:r>
              <a:rPr lang="en-GB" dirty="0"/>
              <a:t>CS-RNTI, the UE should apply the SIB1 PDSCH/PUSCH table if configured or default PUSCH/PDSCH TD-allocation table otherwise. </a:t>
            </a:r>
          </a:p>
          <a:p>
            <a:r>
              <a:rPr lang="sv-SE" dirty="0"/>
              <a:t> RA-RNTI, P-RNTI and TC-RNTI : </a:t>
            </a:r>
            <a:r>
              <a:rPr lang="en-GB" dirty="0"/>
              <a:t>RA-RNTI and TC-RNTI and P-RNTI should always use the SIB1 PDSCH/PUSCH table if configured or the default table otherwise. </a:t>
            </a:r>
            <a:r>
              <a:rPr lang="sv-SE" dirty="0"/>
              <a:t>  </a:t>
            </a:r>
            <a:endParaRPr lang="en-US" dirty="0"/>
          </a:p>
          <a:p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7B1CA-E102-4A05-A131-6995D67AD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353" y="2262609"/>
            <a:ext cx="5155660" cy="21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84B76-C147-4916-8CE3-147C9773E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A063CAF-518B-459D-8FC8-BDFB9FE989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238084"/>
              </p:ext>
            </p:extLst>
          </p:nvPr>
        </p:nvGraphicFramePr>
        <p:xfrm>
          <a:off x="838200" y="2055812"/>
          <a:ext cx="4367530" cy="3466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3125">
                  <a:extLst>
                    <a:ext uri="{9D8B030D-6E8A-4147-A177-3AD203B41FA5}">
                      <a16:colId xmlns:a16="http://schemas.microsoft.com/office/drawing/2014/main" val="1477911835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val="3564829509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2187733775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2460901384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374538881"/>
                    </a:ext>
                  </a:extLst>
                </a:gridCol>
              </a:tblGrid>
              <a:tr h="192568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index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K0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Normal CP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Mapping type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9173647"/>
                  </a:ext>
                </a:extLst>
              </a:tr>
              <a:tr h="19256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L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974931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 dirty="0">
                          <a:effectLst/>
                        </a:rPr>
                        <a:t>1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7418356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 dirty="0">
                          <a:effectLst/>
                        </a:rPr>
                        <a:t>14- x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467339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14-x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7359503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14-x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332704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12- 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3712313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11- 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0548207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10- 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4993986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9-x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0748549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7-x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5114859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7914584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3124563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9266846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778026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0357796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 dirty="0">
                          <a:effectLst/>
                        </a:rPr>
                        <a:t>9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B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7205081"/>
                  </a:ext>
                </a:extLst>
              </a:tr>
              <a:tr h="19256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15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 dirty="0">
                          <a:effectLst/>
                        </a:rPr>
                        <a:t>12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v-SE" sz="1000" dirty="0">
                          <a:effectLst/>
                        </a:rPr>
                        <a:t>B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795761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933A6A14-920B-4E89-8498-5D7B993DB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Table 1 default PDSCH table</a:t>
            </a:r>
            <a:endParaRPr kumimoji="0" lang="sv-SE" altLang="sv-SE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BA66A-E999-45BB-8E2C-FD26C9285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649839"/>
              </p:ext>
            </p:extLst>
          </p:nvPr>
        </p:nvGraphicFramePr>
        <p:xfrm>
          <a:off x="5357416" y="2055812"/>
          <a:ext cx="6536055" cy="346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0010">
                  <a:extLst>
                    <a:ext uri="{9D8B030D-6E8A-4147-A177-3AD203B41FA5}">
                      <a16:colId xmlns:a16="http://schemas.microsoft.com/office/drawing/2014/main" val="185471625"/>
                    </a:ext>
                  </a:extLst>
                </a:gridCol>
                <a:gridCol w="344805">
                  <a:extLst>
                    <a:ext uri="{9D8B030D-6E8A-4147-A177-3AD203B41FA5}">
                      <a16:colId xmlns:a16="http://schemas.microsoft.com/office/drawing/2014/main" val="3957084852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3664301167"/>
                    </a:ext>
                  </a:extLst>
                </a:gridCol>
                <a:gridCol w="981710">
                  <a:extLst>
                    <a:ext uri="{9D8B030D-6E8A-4147-A177-3AD203B41FA5}">
                      <a16:colId xmlns:a16="http://schemas.microsoft.com/office/drawing/2014/main" val="3832475776"/>
                    </a:ext>
                  </a:extLst>
                </a:gridCol>
                <a:gridCol w="1259205">
                  <a:extLst>
                    <a:ext uri="{9D8B030D-6E8A-4147-A177-3AD203B41FA5}">
                      <a16:colId xmlns:a16="http://schemas.microsoft.com/office/drawing/2014/main" val="3267663943"/>
                    </a:ext>
                  </a:extLst>
                </a:gridCol>
                <a:gridCol w="1259205">
                  <a:extLst>
                    <a:ext uri="{9D8B030D-6E8A-4147-A177-3AD203B41FA5}">
                      <a16:colId xmlns:a16="http://schemas.microsoft.com/office/drawing/2014/main" val="116339806"/>
                    </a:ext>
                  </a:extLst>
                </a:gridCol>
              </a:tblGrid>
              <a:tr h="17331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DL-DMRS-typeA-pos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i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PDSCH mapping type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K</a:t>
                      </a:r>
                      <a:r>
                        <a:rPr lang="x-none" sz="1000" baseline="-25000">
                          <a:effectLst/>
                        </a:rPr>
                        <a:t>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L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1301746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7597008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646458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495733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976344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8725431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466236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913127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4397630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8107243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9254099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3341172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96771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3066730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7780064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8270654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5600913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9328464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701047"/>
                  </a:ext>
                </a:extLst>
              </a:tr>
              <a:tr h="17331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2144023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A5D4ADED-C9FF-4216-BA91-D0C5EC37D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6782" y="205565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4 more…</a:t>
            </a:r>
            <a:endParaRPr kumimoji="0" lang="sv-SE" altLang="sv-SE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83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0E02-4491-4AE9-8796-5E140A003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87CF35B-97D2-425F-A783-8F475311F9A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27972" y="2401094"/>
          <a:ext cx="6536055" cy="28980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0010">
                  <a:extLst>
                    <a:ext uri="{9D8B030D-6E8A-4147-A177-3AD203B41FA5}">
                      <a16:colId xmlns:a16="http://schemas.microsoft.com/office/drawing/2014/main" val="1854342263"/>
                    </a:ext>
                  </a:extLst>
                </a:gridCol>
                <a:gridCol w="344805">
                  <a:extLst>
                    <a:ext uri="{9D8B030D-6E8A-4147-A177-3AD203B41FA5}">
                      <a16:colId xmlns:a16="http://schemas.microsoft.com/office/drawing/2014/main" val="792486235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1258450229"/>
                    </a:ext>
                  </a:extLst>
                </a:gridCol>
                <a:gridCol w="981710">
                  <a:extLst>
                    <a:ext uri="{9D8B030D-6E8A-4147-A177-3AD203B41FA5}">
                      <a16:colId xmlns:a16="http://schemas.microsoft.com/office/drawing/2014/main" val="2233437717"/>
                    </a:ext>
                  </a:extLst>
                </a:gridCol>
                <a:gridCol w="1259205">
                  <a:extLst>
                    <a:ext uri="{9D8B030D-6E8A-4147-A177-3AD203B41FA5}">
                      <a16:colId xmlns:a16="http://schemas.microsoft.com/office/drawing/2014/main" val="2549456349"/>
                    </a:ext>
                  </a:extLst>
                </a:gridCol>
                <a:gridCol w="1259205">
                  <a:extLst>
                    <a:ext uri="{9D8B030D-6E8A-4147-A177-3AD203B41FA5}">
                      <a16:colId xmlns:a16="http://schemas.microsoft.com/office/drawing/2014/main" val="1159122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DL-DMRS-typeA-pos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i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PDSCH mapping type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K</a:t>
                      </a:r>
                      <a:r>
                        <a:rPr lang="sv-SE" sz="1000" baseline="-25000">
                          <a:effectLst/>
                        </a:rPr>
                        <a:t>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L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5483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(0)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028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70779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(2)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7083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(3)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839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(new)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1566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(6)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7532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(5) 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9254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(7)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6005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(8)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7317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(9)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4908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(10)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5012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(11)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</a:rPr>
                        <a:t>Type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0814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(12)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192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(16)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0976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(4) 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80035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(13) 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352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(14) 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7084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(15) 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Type B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</a:rPr>
                        <a:t>12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317974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C428C16-D00F-4623-B316-F103DF492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82092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87B9-1C8E-406B-BF73-5F6FCFEB0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6155275-395D-42C5-9C85-4FFD2B9184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530798"/>
              </p:ext>
            </p:extLst>
          </p:nvPr>
        </p:nvGraphicFramePr>
        <p:xfrm>
          <a:off x="2004647" y="2332892"/>
          <a:ext cx="6684376" cy="2628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6019">
                  <a:extLst>
                    <a:ext uri="{9D8B030D-6E8A-4147-A177-3AD203B41FA5}">
                      <a16:colId xmlns:a16="http://schemas.microsoft.com/office/drawing/2014/main" val="2793577520"/>
                    </a:ext>
                  </a:extLst>
                </a:gridCol>
                <a:gridCol w="1699126">
                  <a:extLst>
                    <a:ext uri="{9D8B030D-6E8A-4147-A177-3AD203B41FA5}">
                      <a16:colId xmlns:a16="http://schemas.microsoft.com/office/drawing/2014/main" val="805904885"/>
                    </a:ext>
                  </a:extLst>
                </a:gridCol>
                <a:gridCol w="1235877">
                  <a:extLst>
                    <a:ext uri="{9D8B030D-6E8A-4147-A177-3AD203B41FA5}">
                      <a16:colId xmlns:a16="http://schemas.microsoft.com/office/drawing/2014/main" val="856253138"/>
                    </a:ext>
                  </a:extLst>
                </a:gridCol>
                <a:gridCol w="1580449">
                  <a:extLst>
                    <a:ext uri="{9D8B030D-6E8A-4147-A177-3AD203B41FA5}">
                      <a16:colId xmlns:a16="http://schemas.microsoft.com/office/drawing/2014/main" val="3420121436"/>
                    </a:ext>
                  </a:extLst>
                </a:gridCol>
                <a:gridCol w="1582905">
                  <a:extLst>
                    <a:ext uri="{9D8B030D-6E8A-4147-A177-3AD203B41FA5}">
                      <a16:colId xmlns:a16="http://schemas.microsoft.com/office/drawing/2014/main" val="3000568016"/>
                    </a:ext>
                  </a:extLst>
                </a:gridCol>
              </a:tblGrid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i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PDSCH mapping type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K</a:t>
                      </a:r>
                      <a:r>
                        <a:rPr lang="en-GB" sz="900" u="sng" baseline="-25000">
                          <a:effectLst/>
                        </a:rPr>
                        <a:t>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S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L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0021428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902079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0957811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8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9462851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B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7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4213549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Type B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3686720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Type B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2979716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6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accent1"/>
                          </a:solidFill>
                          <a:effectLst/>
                        </a:rPr>
                        <a:t>Type B</a:t>
                      </a:r>
                      <a:endParaRPr lang="sv-SE" sz="9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accent1"/>
                          </a:solidFill>
                          <a:effectLst/>
                        </a:rPr>
                        <a:t>0</a:t>
                      </a:r>
                      <a:endParaRPr lang="sv-SE" sz="9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accent1"/>
                          </a:solidFill>
                          <a:effectLst/>
                        </a:rPr>
                        <a:t>9</a:t>
                      </a:r>
                      <a:endParaRPr lang="sv-SE" sz="9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sv-SE" sz="9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8336542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7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Type A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sv-SE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3974939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8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3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2813500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9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13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459695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11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0558662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386942"/>
                  </a:ext>
                </a:extLst>
              </a:tr>
              <a:tr h="1877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12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Type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9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630335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0E1CAEE-10B1-4939-9858-6D8CF8C81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522463" y="-201968"/>
            <a:ext cx="15714463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2: RMSI candidate positions in 2.5ms(DDDDU)+2.5ms(DDDUU) semi-static assignment</a:t>
            </a:r>
            <a:endParaRPr kumimoji="0" lang="sv-SE" altLang="zh-CN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G Times (WN)"/>
                <a:cs typeface="Times New Roman" panose="02020603050405020304" pitchFamily="18" charset="0"/>
              </a:rPr>
              <a:t>Table 1: Resource allocation for PDSCH scheduled using CORESET #0 and multiplexing pattern 1</a:t>
            </a:r>
            <a:endParaRPr kumimoji="0" lang="sv-SE" altLang="zh-CN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56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852</Words>
  <Application>Microsoft Office PowerPoint</Application>
  <PresentationFormat>Widescreen</PresentationFormat>
  <Paragraphs>442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CG Times (WN)</vt:lpstr>
      <vt:lpstr>等线</vt:lpstr>
      <vt:lpstr>SimSun</vt:lpstr>
      <vt:lpstr>Arial</vt:lpstr>
      <vt:lpstr>Calibri</vt:lpstr>
      <vt:lpstr>Calibri Light</vt:lpstr>
      <vt:lpstr>Times New Roman</vt:lpstr>
      <vt:lpstr>Office Theme</vt:lpstr>
      <vt:lpstr>TD resource allocation</vt:lpstr>
      <vt:lpstr>Multiplexing patern 2 and 3</vt:lpstr>
      <vt:lpstr>PowerPoint Presentation</vt:lpstr>
      <vt:lpstr>PDSCH allocation table</vt:lpstr>
      <vt:lpstr>PUSCH allocation table</vt:lpstr>
      <vt:lpstr>RNTIs and TD allocation indication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TD resource allocation</dc:title>
  <dc:creator>Ericsson</dc:creator>
  <cp:lastModifiedBy>Ericsson</cp:lastModifiedBy>
  <cp:revision>27</cp:revision>
  <dcterms:created xsi:type="dcterms:W3CDTF">2018-04-08T17:25:55Z</dcterms:created>
  <dcterms:modified xsi:type="dcterms:W3CDTF">2018-04-17T23:28:15Z</dcterms:modified>
</cp:coreProperties>
</file>