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sldIdLst>
    <p:sldId id="271" r:id="rId6"/>
    <p:sldId id="275" r:id="rId7"/>
    <p:sldId id="272" r:id="rId8"/>
    <p:sldId id="280" r:id="rId9"/>
    <p:sldId id="284" r:id="rId10"/>
    <p:sldId id="283" r:id="rId11"/>
    <p:sldId id="285" r:id="rId12"/>
    <p:sldId id="279" r:id="rId13"/>
    <p:sldId id="274" r:id="rId14"/>
    <p:sldId id="281" r:id="rId15"/>
    <p:sldId id="282" r:id="rId16"/>
    <p:sldId id="278" r:id="rId17"/>
    <p:sldId id="276" r:id="rId18"/>
    <p:sldId id="28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58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45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3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Discussion on </a:t>
            </a:r>
            <a:br>
              <a:rPr lang="en-US" dirty="0" smtClean="0"/>
            </a:br>
            <a:r>
              <a:rPr lang="en-US" dirty="0" smtClean="0"/>
              <a:t>Approximate Peak Data Rate and Scaling Factor Use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R1-18xxxx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 ~ 20,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7.1.3.3.1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Proposal from </a:t>
            </a:r>
            <a:r>
              <a:rPr lang="en-US" sz="3600" dirty="0" smtClean="0"/>
              <a:t>[2]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/>
              <a:t>f</a:t>
            </a:r>
            <a:r>
              <a:rPr lang="en-US" sz="2800" baseline="30000" dirty="0" smtClean="0"/>
              <a:t>(j)</a:t>
            </a:r>
            <a:r>
              <a:rPr lang="en-US" sz="2800" dirty="0" smtClean="0"/>
              <a:t> is the scaling factor:</a:t>
            </a:r>
          </a:p>
          <a:p>
            <a:pPr lvl="1"/>
            <a:r>
              <a:rPr lang="en-US" sz="2400" dirty="0" smtClean="0"/>
              <a:t>The scaling factor </a:t>
            </a:r>
            <a:r>
              <a:rPr lang="en-US" sz="2400" strike="sngStrike" dirty="0" smtClean="0">
                <a:solidFill>
                  <a:srgbClr val="FF0000"/>
                </a:solidFill>
              </a:rPr>
              <a:t>can at least take </a:t>
            </a:r>
            <a:r>
              <a:rPr lang="en-US" sz="2400" dirty="0" smtClean="0">
                <a:solidFill>
                  <a:srgbClr val="FF0000"/>
                </a:solidFill>
              </a:rPr>
              <a:t>are </a:t>
            </a:r>
            <a:r>
              <a:rPr lang="en-US" sz="2400" dirty="0" smtClean="0"/>
              <a:t>the values  </a:t>
            </a:r>
            <a:r>
              <a:rPr lang="en-US" sz="2400" u="sng" dirty="0" smtClean="0">
                <a:solidFill>
                  <a:srgbClr val="FF0000"/>
                </a:solidFill>
              </a:rPr>
              <a:t>{</a:t>
            </a:r>
            <a:r>
              <a:rPr lang="en-US" sz="2400" dirty="0" smtClean="0"/>
              <a:t>1</a:t>
            </a:r>
            <a:r>
              <a:rPr lang="en-US" sz="2400" u="sng" dirty="0" smtClean="0">
                <a:solidFill>
                  <a:srgbClr val="FF0000"/>
                </a:solidFill>
              </a:rPr>
              <a:t>, </a:t>
            </a:r>
            <a:r>
              <a:rPr lang="en-US" sz="2400" strike="sngStrike" dirty="0" smtClean="0">
                <a:solidFill>
                  <a:srgbClr val="FF0000"/>
                </a:solidFill>
              </a:rPr>
              <a:t>and </a:t>
            </a:r>
            <a:r>
              <a:rPr lang="en-US" sz="2400" dirty="0" smtClean="0"/>
              <a:t>0.75</a:t>
            </a:r>
            <a:r>
              <a:rPr lang="en-US" sz="2400" u="sng" dirty="0" smtClean="0">
                <a:solidFill>
                  <a:srgbClr val="FF0000"/>
                </a:solidFill>
              </a:rPr>
              <a:t>, 0.5, 0.25} </a:t>
            </a:r>
          </a:p>
          <a:p>
            <a:pPr lvl="1"/>
            <a:r>
              <a:rPr lang="en-US" sz="2400" u="sng" dirty="0" smtClean="0">
                <a:solidFill>
                  <a:srgbClr val="FF0000"/>
                </a:solidFill>
              </a:rPr>
              <a:t>Separate indication for DL and UL</a:t>
            </a:r>
          </a:p>
          <a:p>
            <a:pPr lvl="1"/>
            <a:r>
              <a:rPr lang="en-US" sz="2400" i="1" dirty="0" smtClean="0"/>
              <a:t>f</a:t>
            </a:r>
            <a:r>
              <a:rPr lang="en-US" sz="2400" baseline="30000" dirty="0" smtClean="0"/>
              <a:t>(j)</a:t>
            </a:r>
            <a:r>
              <a:rPr lang="en-US" sz="2400" dirty="0" smtClean="0"/>
              <a:t> is </a:t>
            </a:r>
            <a:r>
              <a:rPr lang="en-US" sz="2400" dirty="0" err="1" smtClean="0"/>
              <a:t>signalled</a:t>
            </a:r>
            <a:r>
              <a:rPr lang="en-US" sz="2400" dirty="0" smtClean="0"/>
              <a:t> per band and per band combination as per UE capability </a:t>
            </a:r>
            <a:r>
              <a:rPr lang="en-US" sz="2400" dirty="0" err="1" smtClean="0"/>
              <a:t>signalling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92076"/>
            <a:ext cx="1971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*Proposal from [2]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2362200" y="6308725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[2] R1-1803648, “Discussion </a:t>
            </a:r>
            <a:r>
              <a:rPr lang="en-US" dirty="0"/>
              <a:t>on UE peak data </a:t>
            </a:r>
            <a:r>
              <a:rPr lang="en-US" dirty="0" smtClean="0"/>
              <a:t>rate,” Huawei</a:t>
            </a:r>
            <a:r>
              <a:rPr lang="en-US" dirty="0"/>
              <a:t>, HiSilicon</a:t>
            </a:r>
          </a:p>
        </p:txBody>
      </p:sp>
    </p:spTree>
    <p:extLst>
      <p:ext uri="{BB962C8B-B14F-4D97-AF65-F5344CB8AC3E}">
        <p14:creationId xmlns:p14="http://schemas.microsoft.com/office/powerpoint/2010/main" val="3325487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 from [3]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Scaling </a:t>
            </a:r>
            <a:r>
              <a:rPr lang="en-GB" sz="2800" dirty="0"/>
              <a:t>factor can be removed and instead replaced with a parameter called </a:t>
            </a:r>
            <a:r>
              <a:rPr lang="en-GB" sz="2800" i="1" dirty="0"/>
              <a:t>256QAMwith64QAMdatarate</a:t>
            </a:r>
            <a:r>
              <a:rPr lang="en-GB" sz="2800" dirty="0"/>
              <a:t> in DL. </a:t>
            </a:r>
            <a:endParaRPr lang="en-GB" sz="2800" dirty="0" smtClean="0"/>
          </a:p>
          <a:p>
            <a:r>
              <a:rPr lang="en-GB" sz="2800" dirty="0" smtClean="0"/>
              <a:t>The </a:t>
            </a:r>
            <a:r>
              <a:rPr lang="en-GB" sz="2800" dirty="0"/>
              <a:t>parameter </a:t>
            </a:r>
            <a:r>
              <a:rPr lang="en-GB" sz="2800" i="1" dirty="0"/>
              <a:t>256QAMwith64QAMdatarate</a:t>
            </a:r>
            <a:r>
              <a:rPr lang="en-GB" sz="2800" dirty="0"/>
              <a:t> in DL is singled per carrier within the BPC.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92076"/>
            <a:ext cx="1971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*Proposal from [3]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1143000" y="6308725"/>
            <a:ext cx="78586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[3] R1-1805193, “[DRAFT] Reply LS on formula or table for L1 data rate,” Ericsson</a:t>
            </a:r>
          </a:p>
        </p:txBody>
      </p:sp>
    </p:spTree>
    <p:extLst>
      <p:ext uri="{BB962C8B-B14F-4D97-AF65-F5344CB8AC3E}">
        <p14:creationId xmlns:p14="http://schemas.microsoft.com/office/powerpoint/2010/main" val="1491731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328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Appendix: Use Cases for </a:t>
            </a:r>
            <a:br>
              <a:rPr lang="en-US" sz="3600" dirty="0" smtClean="0"/>
            </a:br>
            <a:r>
              <a:rPr lang="en-US" sz="3600" dirty="0" smtClean="0"/>
              <a:t>Specific Scaling Factors - 1</a:t>
            </a:r>
            <a:endParaRPr lang="en-US" sz="3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349715"/>
              </p:ext>
            </p:extLst>
          </p:nvPr>
        </p:nvGraphicFramePr>
        <p:xfrm>
          <a:off x="609600" y="2286000"/>
          <a:ext cx="7772399" cy="28955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46311"/>
                <a:gridCol w="608993"/>
                <a:gridCol w="911504"/>
                <a:gridCol w="911504"/>
                <a:gridCol w="982169"/>
                <a:gridCol w="982169"/>
                <a:gridCol w="935324"/>
                <a:gridCol w="1081419"/>
                <a:gridCol w="713006"/>
              </a:tblGrid>
              <a:tr h="1316182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SCS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(kHz)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CBW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(MHz)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number of Layers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Maximum modulation order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Real Maximum data rate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Calculated with maximum values from  BPC and band combination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Scaling factor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23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BPC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3236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CA_3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3/4*2*R1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2*R1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32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CC3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7600" y="1828800"/>
            <a:ext cx="149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Table from [1]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6324600"/>
            <a:ext cx="545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[1] R1-1801352, “Discussion on NR UE peak data rate,” 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1161286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Appendix: Use Cases for </a:t>
            </a:r>
            <a:br>
              <a:rPr lang="en-US" sz="3200" dirty="0"/>
            </a:br>
            <a:r>
              <a:rPr lang="en-US" sz="3200" dirty="0"/>
              <a:t>Specific Scaling Factors - 2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350195"/>
              </p:ext>
            </p:extLst>
          </p:nvPr>
        </p:nvGraphicFramePr>
        <p:xfrm>
          <a:off x="533400" y="3048000"/>
          <a:ext cx="7696201" cy="167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62994"/>
                <a:gridCol w="977394"/>
                <a:gridCol w="977394"/>
                <a:gridCol w="902689"/>
                <a:gridCol w="1005409"/>
                <a:gridCol w="1005409"/>
                <a:gridCol w="882456"/>
                <a:gridCol w="882456"/>
              </a:tblGrid>
              <a:tr h="6286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Band Combination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Band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CH BW(MHz)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Number of CC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Number of layers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Modulation order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Modulation order in BPC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Scaling Factor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9550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B2_B3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64QAM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9550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B4_B5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0.25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7600" y="1828800"/>
            <a:ext cx="149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Table from [2]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6324600"/>
            <a:ext cx="5456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[2</a:t>
            </a:r>
            <a:r>
              <a:rPr lang="en-US" sz="1400" dirty="0"/>
              <a:t>] </a:t>
            </a:r>
            <a:r>
              <a:rPr lang="en-US" sz="1400" dirty="0" smtClean="0"/>
              <a:t>R1-1803648</a:t>
            </a:r>
            <a:r>
              <a:rPr lang="en-US" sz="1400" dirty="0"/>
              <a:t>, “Discussion on NR UE peak data rate,” 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3895816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Appendix: Use Cases for </a:t>
            </a:r>
            <a:br>
              <a:rPr lang="en-US" sz="3200" dirty="0"/>
            </a:br>
            <a:r>
              <a:rPr lang="en-US" sz="3200" dirty="0"/>
              <a:t>Specific Scaling Factors </a:t>
            </a:r>
            <a:r>
              <a:rPr lang="en-US" sz="3200" dirty="0" smtClean="0"/>
              <a:t>- 3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27630"/>
              </p:ext>
            </p:extLst>
          </p:nvPr>
        </p:nvGraphicFramePr>
        <p:xfrm>
          <a:off x="497378" y="2248383"/>
          <a:ext cx="7898413" cy="74342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6147"/>
                <a:gridCol w="388801"/>
                <a:gridCol w="483580"/>
                <a:gridCol w="483580"/>
                <a:gridCol w="591369"/>
                <a:gridCol w="392945"/>
                <a:gridCol w="533400"/>
                <a:gridCol w="524395"/>
                <a:gridCol w="483580"/>
                <a:gridCol w="483580"/>
                <a:gridCol w="489645"/>
                <a:gridCol w="477515"/>
                <a:gridCol w="1669876"/>
              </a:tblGrid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DL/UL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SCS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Approx.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Data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1.616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1447800"/>
            <a:ext cx="6175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Assume UE is able to support Max 2Gbps in baseband (from [3])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1817132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 NR SA,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229" y="3423061"/>
            <a:ext cx="1952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 EN-DC, LTE+NR, </a:t>
            </a:r>
            <a:endParaRPr lang="en-US" b="1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668029"/>
              </p:ext>
            </p:extLst>
          </p:nvPr>
        </p:nvGraphicFramePr>
        <p:xfrm>
          <a:off x="497378" y="3803780"/>
          <a:ext cx="7848600" cy="5249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49612"/>
                <a:gridCol w="649612"/>
                <a:gridCol w="622545"/>
                <a:gridCol w="622545"/>
                <a:gridCol w="622545"/>
                <a:gridCol w="622545"/>
                <a:gridCol w="622545"/>
                <a:gridCol w="622545"/>
                <a:gridCol w="622545"/>
                <a:gridCol w="622545"/>
                <a:gridCol w="1569016"/>
              </a:tblGrid>
              <a:tr h="32598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SCS [kHz]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T_SF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Max TBS-L1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Max TBS-L2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Peak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01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97896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195816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 smtClean="0">
                          <a:effectLst/>
                        </a:rPr>
                        <a:t>0.783</a:t>
                      </a:r>
                      <a:r>
                        <a:rPr lang="en-US" sz="11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100" b="1" u="none" strike="noStrike" baseline="0" dirty="0" err="1" smtClean="0">
                          <a:effectLst/>
                        </a:rPr>
                        <a:t>Gbps</a:t>
                      </a:r>
                      <a:r>
                        <a:rPr lang="en-US" sz="1100" b="1" u="none" strike="noStrike" baseline="30000" dirty="0" smtClean="0">
                          <a:effectLst/>
                        </a:rPr>
                        <a:t>+</a:t>
                      </a:r>
                      <a:endParaRPr lang="en-US" sz="11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066945"/>
              </p:ext>
            </p:extLst>
          </p:nvPr>
        </p:nvGraphicFramePr>
        <p:xfrm>
          <a:off x="497378" y="4660098"/>
          <a:ext cx="8494222" cy="14868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96147"/>
                <a:gridCol w="388801"/>
                <a:gridCol w="483580"/>
                <a:gridCol w="483580"/>
                <a:gridCol w="591369"/>
                <a:gridCol w="392945"/>
                <a:gridCol w="533400"/>
                <a:gridCol w="524395"/>
                <a:gridCol w="483580"/>
                <a:gridCol w="483580"/>
                <a:gridCol w="489645"/>
                <a:gridCol w="477515"/>
                <a:gridCol w="1122685"/>
                <a:gridCol w="1143000"/>
              </a:tblGrid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FR #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DL/UL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SCS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BW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NRB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#Layer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Mod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#CC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</a:rPr>
                        <a:t>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OH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Approx.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Data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 of LTE+NR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Not possible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2.39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with SF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2.07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1713"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60 kHz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50 MHz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1.79e-5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0.18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1.99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Gbps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39978" y="2983737"/>
            <a:ext cx="47516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*Can be supported by NR device that has similar processing power as LTE UE Cat. 20</a:t>
            </a:r>
            <a:endParaRPr lang="en-US" sz="1050" dirty="0"/>
          </a:p>
        </p:txBody>
      </p:sp>
      <p:sp>
        <p:nvSpPr>
          <p:cNvPr id="10" name="TextBox 9"/>
          <p:cNvSpPr txBox="1"/>
          <p:nvPr/>
        </p:nvSpPr>
        <p:spPr>
          <a:xfrm>
            <a:off x="7127582" y="4328690"/>
            <a:ext cx="18806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aseline="30000" dirty="0" smtClean="0"/>
              <a:t>+</a:t>
            </a:r>
            <a:r>
              <a:rPr lang="en-US" sz="1050" dirty="0" smtClean="0"/>
              <a:t>Corresponds to LTE UE Cat. 15</a:t>
            </a:r>
            <a:endParaRPr lang="en-US" sz="1050" dirty="0"/>
          </a:p>
        </p:txBody>
      </p:sp>
      <p:sp>
        <p:nvSpPr>
          <p:cNvPr id="13" name="TextBox 12"/>
          <p:cNvSpPr txBox="1"/>
          <p:nvPr/>
        </p:nvSpPr>
        <p:spPr>
          <a:xfrm>
            <a:off x="3925753" y="6478358"/>
            <a:ext cx="4761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[3</a:t>
            </a:r>
            <a:r>
              <a:rPr lang="en-US" sz="1400" dirty="0"/>
              <a:t>] </a:t>
            </a:r>
            <a:r>
              <a:rPr lang="en-US" sz="1400" dirty="0" smtClean="0"/>
              <a:t>R1-1804681, “Discussion </a:t>
            </a:r>
            <a:r>
              <a:rPr lang="en-US" sz="1400" dirty="0"/>
              <a:t>on L1 data </a:t>
            </a:r>
            <a:r>
              <a:rPr lang="en-US" sz="1400" dirty="0" smtClean="0"/>
              <a:t>rate,” Intel Corporation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00220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Approximate Data Rate: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743904"/>
              </p:ext>
            </p:extLst>
          </p:nvPr>
        </p:nvGraphicFramePr>
        <p:xfrm>
          <a:off x="1219200" y="2002883"/>
          <a:ext cx="4876800" cy="50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7" r:id="rId3" imgW="4203700" imgH="444500" progId="Equation.3">
                  <p:embed/>
                </p:oleObj>
              </mc:Choice>
              <mc:Fallback>
                <p:oleObj r:id="rId3" imgW="42037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002883"/>
                        <a:ext cx="4876800" cy="5075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743200"/>
            <a:ext cx="4572000" cy="369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0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RAN2 LS R1-18013424 ask for the following:</a:t>
            </a:r>
          </a:p>
          <a:p>
            <a:pPr lvl="1"/>
            <a:r>
              <a:rPr lang="en-US" dirty="0"/>
              <a:t>RAN2 would like to understand the background and the potential scenarios where the UE reports the down scaled value (0.75) per band and per band combination</a:t>
            </a:r>
          </a:p>
        </p:txBody>
      </p:sp>
    </p:spTree>
    <p:extLst>
      <p:ext uri="{BB962C8B-B14F-4D97-AF65-F5344CB8AC3E}">
        <p14:creationId xmlns:p14="http://schemas.microsoft.com/office/powerpoint/2010/main" val="391651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of </a:t>
            </a:r>
            <a:r>
              <a:rPr lang="en-US" dirty="0" smtClean="0"/>
              <a:t>Discussion </a:t>
            </a:r>
            <a:r>
              <a:rPr lang="en-US" dirty="0" smtClean="0"/>
              <a:t>on Use Cases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81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Use Case for Scaling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Scaling factor is introduced to reflect the association of capability mismatch between the baseband capability and RF capability for both SA UE and NSA UE. 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013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Use Cases - 1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Scaling factor is used to scaling down maximum throughput of a UE supporting </a:t>
            </a:r>
            <a:r>
              <a:rPr lang="en-US" sz="2400" dirty="0" smtClean="0"/>
              <a:t>higher modulation (e.g. 256 QAM), </a:t>
            </a:r>
            <a:r>
              <a:rPr lang="en-US" sz="2400" dirty="0"/>
              <a:t>but is to only </a:t>
            </a:r>
            <a:r>
              <a:rPr lang="en-US" sz="2400" dirty="0" smtClean="0"/>
              <a:t>reach peak </a:t>
            </a:r>
            <a:r>
              <a:rPr lang="en-US" sz="2400" dirty="0"/>
              <a:t>data rate </a:t>
            </a:r>
            <a:r>
              <a:rPr lang="en-US" sz="2400" dirty="0" smtClean="0"/>
              <a:t>associated with a lower modulation (e.g. 16 QAM) for </a:t>
            </a:r>
            <a:r>
              <a:rPr lang="en-US" sz="2400" dirty="0"/>
              <a:t>a particular number of MIMO layers and number of component carriers.</a:t>
            </a:r>
          </a:p>
        </p:txBody>
      </p:sp>
    </p:spTree>
    <p:extLst>
      <p:ext uri="{BB962C8B-B14F-4D97-AF65-F5344CB8AC3E}">
        <p14:creationId xmlns:p14="http://schemas.microsoft.com/office/powerpoint/2010/main" val="4100915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Use Cases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Scaling factor is used to scale down maximum throughput of NR UEs operating in EN-DC scenario that share hardware resources between LTE and NR.</a:t>
            </a:r>
          </a:p>
          <a:p>
            <a:pPr marL="742950" lvl="2" indent="-342900">
              <a:buFont typeface="Calibri" panose="020F0502020204030204" pitchFamily="34" charset="0"/>
              <a:buChar char="−"/>
            </a:pPr>
            <a:r>
              <a:rPr lang="en-US" sz="2000" dirty="0"/>
              <a:t>Note: RF capability some NR UEs may allow supported of NR and LTE without reducing number of supported component carriers (CC) for NR. </a:t>
            </a:r>
          </a:p>
        </p:txBody>
      </p:sp>
    </p:spTree>
    <p:extLst>
      <p:ext uri="{BB962C8B-B14F-4D97-AF65-F5344CB8AC3E}">
        <p14:creationId xmlns:p14="http://schemas.microsoft.com/office/powerpoint/2010/main" val="635642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of </a:t>
            </a:r>
            <a:r>
              <a:rPr lang="en-US" dirty="0" err="1" smtClean="0"/>
              <a:t>Pontential</a:t>
            </a:r>
            <a:r>
              <a:rPr lang="en-US" dirty="0" smtClean="0"/>
              <a:t> </a:t>
            </a:r>
            <a:r>
              <a:rPr lang="en-US" dirty="0" smtClean="0"/>
              <a:t>Changes to Formula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45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Proposal from </a:t>
            </a:r>
            <a:r>
              <a:rPr lang="en-US" sz="3600" dirty="0" smtClean="0"/>
              <a:t>[1]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/>
              <a:t>f</a:t>
            </a:r>
            <a:r>
              <a:rPr lang="en-US" sz="2800" baseline="30000" dirty="0" smtClean="0"/>
              <a:t>(j)</a:t>
            </a:r>
            <a:r>
              <a:rPr lang="en-US" sz="2800" dirty="0" smtClean="0"/>
              <a:t> is the scaling factor:</a:t>
            </a:r>
          </a:p>
          <a:p>
            <a:pPr lvl="1"/>
            <a:r>
              <a:rPr lang="en-US" sz="2400" dirty="0" smtClean="0"/>
              <a:t>The scaling factor </a:t>
            </a:r>
            <a:r>
              <a:rPr lang="en-US" sz="2400" strike="sngStrike" dirty="0" smtClean="0">
                <a:solidFill>
                  <a:srgbClr val="FF0000"/>
                </a:solidFill>
              </a:rPr>
              <a:t>can at least take </a:t>
            </a:r>
            <a:r>
              <a:rPr lang="en-US" sz="2400" dirty="0" smtClean="0">
                <a:solidFill>
                  <a:srgbClr val="FF0000"/>
                </a:solidFill>
              </a:rPr>
              <a:t>are </a:t>
            </a:r>
            <a:r>
              <a:rPr lang="en-US" sz="2400" dirty="0" smtClean="0"/>
              <a:t>the values  </a:t>
            </a:r>
            <a:r>
              <a:rPr lang="en-US" sz="2400" u="sng" dirty="0" smtClean="0">
                <a:solidFill>
                  <a:srgbClr val="FF0000"/>
                </a:solidFill>
              </a:rPr>
              <a:t>{</a:t>
            </a:r>
            <a:r>
              <a:rPr lang="en-US" sz="2400" dirty="0" smtClean="0"/>
              <a:t>1</a:t>
            </a:r>
            <a:r>
              <a:rPr lang="en-US" sz="2400" u="sng" dirty="0" smtClean="0">
                <a:solidFill>
                  <a:srgbClr val="FF0000"/>
                </a:solidFill>
              </a:rPr>
              <a:t>, 0.8, </a:t>
            </a:r>
            <a:r>
              <a:rPr lang="en-US" sz="2400" strike="sngStrike" dirty="0" smtClean="0">
                <a:solidFill>
                  <a:srgbClr val="FF0000"/>
                </a:solidFill>
              </a:rPr>
              <a:t>and </a:t>
            </a:r>
            <a:r>
              <a:rPr lang="en-US" sz="2400" dirty="0" smtClean="0"/>
              <a:t>0.75</a:t>
            </a:r>
            <a:r>
              <a:rPr lang="en-US" sz="2400" u="sng" dirty="0" smtClean="0">
                <a:solidFill>
                  <a:srgbClr val="FF0000"/>
                </a:solidFill>
              </a:rPr>
              <a:t>, 0.67, 0.5, 0.4} </a:t>
            </a:r>
          </a:p>
          <a:p>
            <a:pPr lvl="1"/>
            <a:r>
              <a:rPr lang="en-US" sz="2400" u="sng" dirty="0" smtClean="0">
                <a:solidFill>
                  <a:srgbClr val="FF0000"/>
                </a:solidFill>
              </a:rPr>
              <a:t>Separate indication for DL and UL</a:t>
            </a:r>
          </a:p>
          <a:p>
            <a:pPr lvl="1"/>
            <a:r>
              <a:rPr lang="en-US" sz="2400" i="1" dirty="0" smtClean="0"/>
              <a:t>f</a:t>
            </a:r>
            <a:r>
              <a:rPr lang="en-US" sz="2400" baseline="30000" dirty="0" smtClean="0"/>
              <a:t>(j)</a:t>
            </a:r>
            <a:r>
              <a:rPr lang="en-US" sz="2400" dirty="0" smtClean="0"/>
              <a:t> is </a:t>
            </a:r>
            <a:r>
              <a:rPr lang="en-US" sz="2400" dirty="0" err="1" smtClean="0"/>
              <a:t>signalled</a:t>
            </a:r>
            <a:r>
              <a:rPr lang="en-US" sz="2400" dirty="0" smtClean="0"/>
              <a:t> per </a:t>
            </a:r>
            <a:r>
              <a:rPr lang="en-US" sz="2400" u="sng" dirty="0" smtClean="0">
                <a:solidFill>
                  <a:srgbClr val="FF0000"/>
                </a:solidFill>
              </a:rPr>
              <a:t>CC and per baseband processing combination (BPC)</a:t>
            </a:r>
            <a:r>
              <a:rPr lang="en-US" sz="2400" strike="sngStrike" dirty="0" smtClean="0">
                <a:solidFill>
                  <a:srgbClr val="FF0000"/>
                </a:solidFill>
              </a:rPr>
              <a:t>band and per band combination </a:t>
            </a:r>
            <a:r>
              <a:rPr lang="en-US" sz="2400" dirty="0" smtClean="0"/>
              <a:t>as per UE capability </a:t>
            </a:r>
            <a:r>
              <a:rPr lang="en-US" sz="2400" dirty="0" err="1" smtClean="0"/>
              <a:t>signalling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362200" y="6308725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[1</a:t>
            </a:r>
            <a:r>
              <a:rPr lang="en-US" dirty="0"/>
              <a:t>] </a:t>
            </a:r>
            <a:r>
              <a:rPr lang="en-US" dirty="0" smtClean="0"/>
              <a:t>R1-1804681, “Discussion </a:t>
            </a:r>
            <a:r>
              <a:rPr lang="en-US" dirty="0"/>
              <a:t>on L1 data </a:t>
            </a:r>
            <a:r>
              <a:rPr lang="en-US" dirty="0" smtClean="0"/>
              <a:t>rate,” Intel </a:t>
            </a:r>
            <a:r>
              <a:rPr lang="en-US" dirty="0"/>
              <a:t>Corporation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8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c06861ca-3f08-4d07-bff7-bb15bac121f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7683</TotalTime>
  <Words>852</Words>
  <Application>Microsoft Office PowerPoint</Application>
  <PresentationFormat>On-screen Show (4:3)</PresentationFormat>
  <Paragraphs>257</Paragraphs>
  <Slides>15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 Unicode MS</vt:lpstr>
      <vt:lpstr>SimSun</vt:lpstr>
      <vt:lpstr>Arial</vt:lpstr>
      <vt:lpstr>Calibri</vt:lpstr>
      <vt:lpstr>Times New Roman</vt:lpstr>
      <vt:lpstr>Office Theme</vt:lpstr>
      <vt:lpstr>Equation.3</vt:lpstr>
      <vt:lpstr>Discussion on  Approximate Peak Data Rate and Scaling Factor Use Cases</vt:lpstr>
      <vt:lpstr>Background (1/2)</vt:lpstr>
      <vt:lpstr>Background (2/2)</vt:lpstr>
      <vt:lpstr>Summary of Discussion on Use Cases</vt:lpstr>
      <vt:lpstr>General Use Case for Scaling Factor</vt:lpstr>
      <vt:lpstr>Proposed Use Cases - 1</vt:lpstr>
      <vt:lpstr>Proposed Use Cases - 2</vt:lpstr>
      <vt:lpstr>Summary of Pontential Changes to Formula</vt:lpstr>
      <vt:lpstr>Proposal from [1]</vt:lpstr>
      <vt:lpstr>Proposal from [2]</vt:lpstr>
      <vt:lpstr>Proposal from [3]</vt:lpstr>
      <vt:lpstr>Appendix</vt:lpstr>
      <vt:lpstr>Appendix: Use Cases for  Specific Scaling Factors - 1</vt:lpstr>
      <vt:lpstr>Appendix: Use Cases for  Specific Scaling Factors - 2</vt:lpstr>
      <vt:lpstr>Appendix: Use Cases for  Specific Scaling Factors - 3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571</cp:revision>
  <dcterms:created xsi:type="dcterms:W3CDTF">2006-08-16T00:00:00Z</dcterms:created>
  <dcterms:modified xsi:type="dcterms:W3CDTF">2018-04-18T03:38:26Z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232568a6-e909-4afd-adff-c9fb9b76132a</vt:lpwstr>
  </property>
  <property fmtid="{D5CDD505-2E9C-101B-9397-08002B2CF9AE}" pid="6" name="CTP_TimeStamp">
    <vt:lpwstr>2018-04-18 03:38:26Z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