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258" r:id="rId3"/>
    <p:sldId id="260" r:id="rId4"/>
    <p:sldId id="261" r:id="rId5"/>
    <p:sldId id="262" r:id="rId6"/>
    <p:sldId id="259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48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5E8844-3940-4B80-B9BA-D06D6EC18F37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9E562C-B56B-440C-BB97-362614896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9104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9B311E-CD45-433F-BDFC-E24B84FB092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331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A76F50-2389-4894-9FCF-9CBB574588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BB0D7D8-2DE8-47D3-A38D-D2147D2EE1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094E66-50F5-4045-A6F0-CC32D1B6D7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E4A3C-096B-4FAD-9BE8-C199549354C1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95B39D-FDA4-414A-BFC2-198364EC4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7CBA4B-B81A-4F2A-8850-1B8B2044D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C035D-E638-4D76-9559-811B3907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0682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7103EF-091F-4C7C-B9DF-762BB8A19E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D5A8F6-E6FD-4DA1-8821-FC10E701CC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4881EB-65E4-4C71-B0B4-AEC0E995EF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E4A3C-096B-4FAD-9BE8-C199549354C1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4EA33B-4DE6-4D59-B9D5-E8AF7816DC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A854E5-6D64-4C58-8652-6C9C4B013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C035D-E638-4D76-9559-811B3907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481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DA2B8D8-D907-4FB7-8A1B-AA9A82BC24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5E71CFF-5E7F-4EB4-B150-873F57424A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9A2F6B-E105-4D7D-8D0E-1F33FE06F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E4A3C-096B-4FAD-9BE8-C199549354C1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2018C6-E7CB-4B76-B3D5-A9B8EB45F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E71B91-8757-422D-B97B-916CECA6B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C035D-E638-4D76-9559-811B3907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989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D2B5B6-4A00-4FDC-BC2F-DAC0DA8D1F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4A89BB-BD6F-4BA9-B5D9-945AC18183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2A4519-D5C2-4549-9DFD-9ACFF8252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E4A3C-096B-4FAD-9BE8-C199549354C1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813602-E99B-4196-828B-D7CD614C6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D370CC-F1A0-43C4-BD74-074B2DC6BD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C035D-E638-4D76-9559-811B3907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104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3E53BB-644E-4DB2-9A76-633FAC87A6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EA4AE1-A01F-4462-BDC0-25DD575CB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3CDA3C-37D1-4F1D-A8AE-8BE2654CD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E4A3C-096B-4FAD-9BE8-C199549354C1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EAE244-241B-49E4-8448-B1207E881A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FDC83B-DFB4-4876-95D4-467BD3925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C035D-E638-4D76-9559-811B3907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5761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14A0E8-AE91-4900-8880-7CE35DD148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A5E2D0-9F7C-4E61-B039-CCB1254000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39D8EB-FF12-48A5-BC87-4FC22993F4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6CFD33-FD33-49E2-AAA1-5855FAD33B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E4A3C-096B-4FAD-9BE8-C199549354C1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198DA4-231F-4F07-90FF-B007C7CBA5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92872D-A80C-4ADA-B23E-F3DAB58494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C035D-E638-4D76-9559-811B3907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274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68D3A2-05CA-44BD-97C3-B762140AF8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AD4B05-3ACC-4287-9549-D9A591AC0F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75A248-24E5-46BC-9210-7393B17C53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0BDAC2-3BA6-4802-B38B-4E3786CBE96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84C41A3-99AF-4C55-82D4-061525C65DD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FA5A0AA-86CB-47FB-B71A-4D98E4875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E4A3C-096B-4FAD-9BE8-C199549354C1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7CE8EC4-94FD-44F3-B354-A013C6627E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DD0EE9-A667-46E3-9B09-E63CAB021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C035D-E638-4D76-9559-811B3907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1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F37460-95E5-4434-880F-189F6BB0A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7DD5F7-6CC7-4180-A5D5-3A3F8CF041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E4A3C-096B-4FAD-9BE8-C199549354C1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555273-0B88-4F88-BEAE-E04FEC513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414118-9287-4C08-BF8A-066F7F083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C035D-E638-4D76-9559-811B3907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1947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2AC3A25-5E90-4F20-8941-CFD918D6AB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E4A3C-096B-4FAD-9BE8-C199549354C1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AA52ACC-1633-4A5E-8928-95FF8DEC20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1B956E-0B39-4507-B991-4BDE9830A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C035D-E638-4D76-9559-811B3907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5734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FBCABF-C32C-42C2-98D4-2B9F560D2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D27432-BE67-40A1-8420-890583EE51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B22D96-831B-4455-9927-7BC105404D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399493-EAAF-495B-85E3-8BC45F477F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E4A3C-096B-4FAD-9BE8-C199549354C1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15CAFC-F753-4E0F-8574-CA086AFEAD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286E9B-8495-46AA-BAD4-341EDCF583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C035D-E638-4D76-9559-811B3907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596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1F8AA-6D6C-4EB8-87FB-CCC62A21DC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931E09A-023B-4035-A449-F4C9B44FD0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5E7E35-B350-4B08-8139-8EDC3D79AA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F4F5DD-C77D-4785-B477-043E05A6A2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E4A3C-096B-4FAD-9BE8-C199549354C1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EECC62-2317-4EF9-AB2E-4ABA0E3FB7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8A5005-6153-4FA0-BFFC-66A8235BB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C035D-E638-4D76-9559-811B3907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907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95BBB26-80DF-4669-9D0D-FFB76BDF43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AAFCBD-C4AF-45D9-A0D7-3A2208EB7A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1997DF-A37D-4255-B0EC-9AA23A517E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E4A3C-096B-4FAD-9BE8-C199549354C1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ACA8A0-ECCC-4770-998D-D435737C11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FEA33D-FE82-445B-BCEB-5DFACB9869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3C035D-E638-4D76-9559-811B3907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148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700DF2-6776-4AC6-8ED1-992E67DDEE0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Simulation Scenarios for NR-U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ED86AF9-DDC2-4D5C-AED2-7A926B81330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Qualcomm, Nokia, NSB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4070479-E49D-4E7C-974A-1AABA777E7B9}"/>
              </a:ext>
            </a:extLst>
          </p:cNvPr>
          <p:cNvSpPr txBox="1"/>
          <p:nvPr/>
        </p:nvSpPr>
        <p:spPr>
          <a:xfrm>
            <a:off x="426128" y="417250"/>
            <a:ext cx="420538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cs typeface="Times New Roman" panose="02020603050405020304" pitchFamily="18" charset="0"/>
              </a:rPr>
              <a:t>3GPP TSG RAN WG1 Meeting #92bis</a:t>
            </a:r>
            <a:r>
              <a:rPr lang="sv-SE" altLang="ko-KR" b="1" dirty="0">
                <a:cs typeface="Times New Roman" panose="02020603050405020304" pitchFamily="18" charset="0"/>
              </a:rPr>
              <a:t>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err="1">
                <a:cs typeface="Times New Roman" panose="02020603050405020304" pitchFamily="18" charset="0"/>
              </a:rPr>
              <a:t>Sanya</a:t>
            </a:r>
            <a:r>
              <a:rPr lang="en-US" altLang="ko-KR" b="1" dirty="0">
                <a:cs typeface="Times New Roman" panose="02020603050405020304" pitchFamily="18" charset="0"/>
              </a:rPr>
              <a:t>, China, April 16th – April 20th, 2018</a:t>
            </a:r>
            <a:endParaRPr lang="it-IT" altLang="ko-KR" b="1" dirty="0"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sv-SE" altLang="ko-KR" b="1" dirty="0">
                <a:cs typeface="Times New Roman" panose="02020603050405020304" pitchFamily="18" charset="0"/>
              </a:rPr>
              <a:t>Agenda Item: 7.6.1</a:t>
            </a:r>
            <a:endParaRPr lang="tr-TR" altLang="ko-KR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121380-E676-4C8C-AFDC-58E858629C50}"/>
              </a:ext>
            </a:extLst>
          </p:cNvPr>
          <p:cNvSpPr txBox="1"/>
          <p:nvPr/>
        </p:nvSpPr>
        <p:spPr>
          <a:xfrm>
            <a:off x="9973739" y="417250"/>
            <a:ext cx="1321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cs typeface="Times New Roman" panose="02020603050405020304" pitchFamily="18" charset="0"/>
              </a:rPr>
              <a:t>R1-1805585</a:t>
            </a:r>
            <a:endParaRPr lang="tr-TR" altLang="ko-KR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45964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E6E15F-ADAC-4E63-B5A7-FE9DE3E4D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68F0B6-D68F-4A01-A589-A2895331E9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GB" dirty="0"/>
              <a:t>The following was agreed in RAN1#92 for simulation scenarios for NR-U</a:t>
            </a:r>
          </a:p>
          <a:p>
            <a:r>
              <a:rPr lang="en-GB" dirty="0"/>
              <a:t>The following network topologies are included in the evaluations:</a:t>
            </a:r>
            <a:endParaRPr lang="en-US" dirty="0"/>
          </a:p>
          <a:p>
            <a:pPr lvl="1"/>
            <a:r>
              <a:rPr lang="en-GB" dirty="0"/>
              <a:t>Indoor sub7GHz, choose one of the following options</a:t>
            </a:r>
            <a:endParaRPr lang="en-US" dirty="0"/>
          </a:p>
          <a:p>
            <a:pPr lvl="2"/>
            <a:r>
              <a:rPr lang="en-GB" dirty="0"/>
              <a:t>Option 1: Reuse 38.802 indoor hotspot topology and allocating half of the </a:t>
            </a:r>
            <a:r>
              <a:rPr lang="en-GB" dirty="0" err="1"/>
              <a:t>gNBs</a:t>
            </a:r>
            <a:r>
              <a:rPr lang="en-GB" dirty="0"/>
              <a:t> to each operator (6+6)</a:t>
            </a:r>
            <a:endParaRPr lang="en-US" dirty="0"/>
          </a:p>
          <a:p>
            <a:pPr lvl="2"/>
            <a:r>
              <a:rPr lang="en-GB" dirty="0"/>
              <a:t>Option 2: Reuse 38.802 indoor hotspot topology but further reduce </a:t>
            </a:r>
            <a:r>
              <a:rPr lang="en-GB" dirty="0" err="1"/>
              <a:t>gNB</a:t>
            </a:r>
            <a:r>
              <a:rPr lang="en-GB" dirty="0"/>
              <a:t> density (3+3)</a:t>
            </a:r>
            <a:endParaRPr lang="en-US" dirty="0"/>
          </a:p>
          <a:p>
            <a:pPr lvl="2"/>
            <a:r>
              <a:rPr lang="en-GB" dirty="0"/>
              <a:t>Option 3: Based on IEEE indoor enterprise model with modifications</a:t>
            </a:r>
            <a:endParaRPr lang="en-US" dirty="0"/>
          </a:p>
          <a:p>
            <a:pPr lvl="1"/>
            <a:r>
              <a:rPr lang="en-GB" dirty="0"/>
              <a:t>Outdoor sub7GHz</a:t>
            </a:r>
            <a:endParaRPr lang="en-US" dirty="0"/>
          </a:p>
          <a:p>
            <a:pPr lvl="2"/>
            <a:r>
              <a:rPr lang="en-GB" dirty="0"/>
              <a:t>NR dense urban scenario with two layers, but only consider the micro layer</a:t>
            </a:r>
            <a:endParaRPr lang="en-US" dirty="0"/>
          </a:p>
          <a:p>
            <a:pPr lvl="2"/>
            <a:r>
              <a:rPr lang="en-GB" dirty="0"/>
              <a:t>Randomly drop one micro layer per operator</a:t>
            </a:r>
            <a:endParaRPr lang="en-US" dirty="0"/>
          </a:p>
          <a:p>
            <a:pPr lvl="1"/>
            <a:r>
              <a:rPr lang="en-GB" dirty="0"/>
              <a:t>Indoor </a:t>
            </a:r>
            <a:r>
              <a:rPr lang="en-GB" dirty="0" err="1"/>
              <a:t>mmW</a:t>
            </a:r>
            <a:endParaRPr lang="en-US" dirty="0"/>
          </a:p>
          <a:p>
            <a:pPr lvl="2"/>
            <a:r>
              <a:rPr lang="en-GB" dirty="0"/>
              <a:t>Reuse indoor sub7GHz topology</a:t>
            </a:r>
            <a:endParaRPr lang="en-US" dirty="0"/>
          </a:p>
          <a:p>
            <a:pPr lvl="2"/>
            <a:r>
              <a:rPr lang="en-GB" dirty="0"/>
              <a:t>Parameter changes may be needed and submitted together with simulation results</a:t>
            </a:r>
            <a:endParaRPr lang="en-US" dirty="0"/>
          </a:p>
          <a:p>
            <a:pPr lvl="1"/>
            <a:r>
              <a:rPr lang="en-GB" dirty="0"/>
              <a:t>Outdoor </a:t>
            </a:r>
            <a:r>
              <a:rPr lang="en-GB" dirty="0" err="1"/>
              <a:t>mmW</a:t>
            </a:r>
            <a:endParaRPr lang="en-US" dirty="0"/>
          </a:p>
          <a:p>
            <a:pPr lvl="2"/>
            <a:r>
              <a:rPr lang="en-GB" dirty="0"/>
              <a:t>Reuse outdoor sub7GHz topology</a:t>
            </a:r>
            <a:endParaRPr lang="en-US" dirty="0"/>
          </a:p>
          <a:p>
            <a:pPr lvl="2"/>
            <a:r>
              <a:rPr lang="en-GB" dirty="0"/>
              <a:t>Parameter changes may be needed and submitted together with simulation results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24870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C7820D-9FA4-47A2-9CDA-354C43D123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: Indoor sub7Ghz Options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FC9D1122-A918-4E5C-915F-6484383402BF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3054" y="2030099"/>
            <a:ext cx="6305891" cy="394238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707884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F02CFF-7D05-4D76-93E6-FF092A4213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Background: </a:t>
            </a:r>
            <a:br>
              <a:rPr lang="en-US" dirty="0"/>
            </a:br>
            <a:r>
              <a:rPr lang="en-US" dirty="0"/>
              <a:t>Indoor sub7GHz gNB to gNB RSSI CDF</a:t>
            </a:r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47E6D575-DC98-48BF-912B-55B949E03D6D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8130" y="3293705"/>
            <a:ext cx="4347287" cy="3398781"/>
          </a:xfrm>
          <a:prstGeom prst="rect">
            <a:avLst/>
          </a:prstGeom>
          <a:noFill/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B1BF4E0-CD46-41F7-BB23-C0438BCCBD7A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5417" y="3325863"/>
            <a:ext cx="4524178" cy="3334463"/>
          </a:xfrm>
          <a:prstGeom prst="rect">
            <a:avLst/>
          </a:prstGeom>
          <a:noFill/>
        </p:spPr>
      </p:pic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88CC29C2-CEEF-4870-9326-3DD7F7B33BB9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60B03CE5-3B48-4711-9431-CD6F6198E549}"/>
              </a:ext>
            </a:extLst>
          </p:cNvPr>
          <p:cNvSpPr txBox="1">
            <a:spLocks/>
          </p:cNvSpPr>
          <p:nvPr/>
        </p:nvSpPr>
        <p:spPr>
          <a:xfrm>
            <a:off x="838200" y="1825624"/>
            <a:ext cx="10515600" cy="160337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Plots show the gNB to gNB RSSI CDFs for options 1 to 3</a:t>
            </a:r>
          </a:p>
          <a:p>
            <a:r>
              <a:rPr lang="en-US" dirty="0"/>
              <a:t>Observations:</a:t>
            </a:r>
          </a:p>
          <a:p>
            <a:pPr lvl="1"/>
            <a:r>
              <a:rPr lang="en-US" dirty="0"/>
              <a:t>Higher gNB to gNB blocking with denser </a:t>
            </a:r>
            <a:r>
              <a:rPr lang="en-US" dirty="0" err="1"/>
              <a:t>gNBs</a:t>
            </a:r>
            <a:endParaRPr lang="en-US" dirty="0"/>
          </a:p>
          <a:p>
            <a:pPr lvl="1"/>
            <a:r>
              <a:rPr lang="en-US" dirty="0"/>
              <a:t>3+3 and “Enterprise” have similar RSSI CDF</a:t>
            </a:r>
          </a:p>
        </p:txBody>
      </p:sp>
    </p:spTree>
    <p:extLst>
      <p:ext uri="{BB962C8B-B14F-4D97-AF65-F5344CB8AC3E}">
        <p14:creationId xmlns:p14="http://schemas.microsoft.com/office/powerpoint/2010/main" val="10218470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32C74E-685B-45CC-A8D4-118AC22356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076992" cy="1325563"/>
          </a:xfrm>
        </p:spPr>
        <p:txBody>
          <a:bodyPr/>
          <a:lstStyle/>
          <a:p>
            <a:r>
              <a:rPr lang="en-US" dirty="0"/>
              <a:t>Background: </a:t>
            </a:r>
            <a:br>
              <a:rPr lang="en-US" dirty="0"/>
            </a:br>
            <a:r>
              <a:rPr lang="en-US" dirty="0"/>
              <a:t>Outdoor sub7GHz gNB to gNB RSSI CDFs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FD82235-161F-4F9D-930A-2BDD2DC2D67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450791" y="3138182"/>
            <a:ext cx="3108960" cy="37109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384BE35-8A7D-4810-A88C-E4F8ED2CBBA3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6902295" y="3164816"/>
            <a:ext cx="3108960" cy="371094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3C32D82-27E2-4FB1-941B-106D05E495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450235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Plots show the gNB to gNB RSSI CDFs with 1, 3, or 6 APs per micro-layer sector</a:t>
            </a:r>
          </a:p>
          <a:p>
            <a:r>
              <a:rPr lang="en-US" dirty="0"/>
              <a:t>Observations:</a:t>
            </a:r>
          </a:p>
          <a:p>
            <a:pPr lvl="1"/>
            <a:r>
              <a:rPr lang="en-US" dirty="0"/>
              <a:t>Higher gNB to gNB blocking with denser </a:t>
            </a:r>
            <a:r>
              <a:rPr lang="en-US" dirty="0" err="1"/>
              <a:t>gNBs</a:t>
            </a:r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77521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42BB6-80DE-45B5-B7B7-24226227BC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2DD65E-043F-4ACF-997B-73FA5DBA13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For sub7GHz indoor simulations, adopt </a:t>
            </a:r>
            <a:r>
              <a:rPr lang="en-GB" dirty="0"/>
              <a:t>Option 2 (</a:t>
            </a:r>
            <a:r>
              <a:rPr lang="en-US" dirty="0"/>
              <a:t>3+3)</a:t>
            </a:r>
          </a:p>
          <a:p>
            <a:pPr lvl="0"/>
            <a:r>
              <a:rPr lang="en-US" dirty="0"/>
              <a:t>For sub7GHz outdoor simulations  </a:t>
            </a:r>
          </a:p>
          <a:p>
            <a:pPr lvl="1"/>
            <a:r>
              <a:rPr lang="en-US" dirty="0"/>
              <a:t>Randomly drop 3 micro-layer TRPs within each macro cell as in NR</a:t>
            </a:r>
          </a:p>
          <a:p>
            <a:pPr lvl="1"/>
            <a:r>
              <a:rPr lang="en-US" dirty="0"/>
              <a:t>Independent dropping between two operators</a:t>
            </a:r>
          </a:p>
          <a:p>
            <a:pPr lvl="1"/>
            <a:r>
              <a:rPr lang="en-US" dirty="0"/>
              <a:t>Maintain a minimum distance of [X] meters between </a:t>
            </a:r>
            <a:r>
              <a:rPr lang="en-US" dirty="0" err="1"/>
              <a:t>gNBs</a:t>
            </a:r>
            <a:r>
              <a:rPr lang="en-US" dirty="0"/>
              <a:t> of two operators</a:t>
            </a:r>
          </a:p>
          <a:p>
            <a:pPr lvl="0"/>
            <a:r>
              <a:rPr lang="en-US" dirty="0"/>
              <a:t>Continue discussion on </a:t>
            </a:r>
            <a:r>
              <a:rPr lang="en-US" dirty="0" err="1"/>
              <a:t>mmW</a:t>
            </a:r>
            <a:r>
              <a:rPr lang="en-US" dirty="0"/>
              <a:t> indoor/outdoor simulation methodologies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16144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283</Words>
  <Application>Microsoft Office PowerPoint</Application>
  <PresentationFormat>Widescreen</PresentationFormat>
  <Paragraphs>40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맑은 고딕</vt:lpstr>
      <vt:lpstr>Arial</vt:lpstr>
      <vt:lpstr>Calibri</vt:lpstr>
      <vt:lpstr>Calibri Light</vt:lpstr>
      <vt:lpstr>Times New Roman</vt:lpstr>
      <vt:lpstr>Office Theme</vt:lpstr>
      <vt:lpstr>WF on Simulation Scenarios for NR-U</vt:lpstr>
      <vt:lpstr>Background</vt:lpstr>
      <vt:lpstr>Background : Indoor sub7Ghz Options</vt:lpstr>
      <vt:lpstr>Background:  Indoor sub7GHz gNB to gNB RSSI CDF</vt:lpstr>
      <vt:lpstr>Background:  Outdoor sub7GHz gNB to gNB RSSI CDFs</vt:lpstr>
      <vt:lpstr>Proposed 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Simulation Scenarios for NR-U</dc:title>
  <dc:creator>Kapil Bhattad</dc:creator>
  <cp:lastModifiedBy>Kapil Bhattad</cp:lastModifiedBy>
  <cp:revision>13</cp:revision>
  <dcterms:created xsi:type="dcterms:W3CDTF">2018-04-16T04:06:11Z</dcterms:created>
  <dcterms:modified xsi:type="dcterms:W3CDTF">2018-04-17T02:34:58Z</dcterms:modified>
</cp:coreProperties>
</file>