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8" r:id="rId4"/>
    <p:sldId id="277" r:id="rId5"/>
    <p:sldId id="279" r:id="rId6"/>
    <p:sldId id="276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676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17-Apr-18</a:t>
            </a:fld>
            <a:endParaRPr lang="en-US" altLang="en-US"/>
          </a:p>
        </p:txBody>
      </p:sp>
      <p:sp>
        <p:nvSpPr>
          <p:cNvPr id="4" name="Slide Image Placeholder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RACH MSG2 to MSG3 delay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US" altLang="ko-KR" sz="1800" b="1" dirty="0"/>
              <a:t>3GPP TSG RAN WG1 Meeting #92bis               		</a:t>
            </a:r>
            <a:r>
              <a:rPr lang="en-US" altLang="ko-KR" sz="1800" b="1"/>
              <a:t>                        R1-1805573</a:t>
            </a:r>
            <a:endParaRPr lang="en-US" altLang="ko-KR" sz="1800" b="1" dirty="0"/>
          </a:p>
          <a:p>
            <a:pPr algn="just">
              <a:buNone/>
            </a:pPr>
            <a:r>
              <a:rPr lang="en-US" altLang="ko-KR" sz="1800" b="1" dirty="0" err="1"/>
              <a:t>Sanya</a:t>
            </a:r>
            <a:r>
              <a:rPr lang="en-US" altLang="ko-KR" sz="1800" b="1" dirty="0"/>
              <a:t>, China, April 16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– 20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, 2018 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7.1.1.4.2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Scheduling delay of normal PUSCH in 38.214</a:t>
            </a:r>
          </a:p>
          <a:p>
            <a:pPr lvl="1"/>
            <a:r>
              <a:rPr lang="en-US" dirty="0"/>
              <a:t>Slot for PUSCH transmission is given by slot delay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cs typeface="Times New Roman" panose="02020603050405020304" pitchFamily="18" charset="0"/>
            </a:endParaRP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cs typeface="Times New Roman" panose="02020603050405020304" pitchFamily="18" charset="0"/>
              </a:rPr>
              <a:t> is given by table </a:t>
            </a:r>
            <a:r>
              <a:rPr lang="en-GB" dirty="0" err="1"/>
              <a:t>pusch-AllocationList</a:t>
            </a:r>
            <a:endParaRPr lang="en-GB" dirty="0"/>
          </a:p>
          <a:p>
            <a:pPr lvl="2"/>
            <a:r>
              <a:rPr lang="en-US" dirty="0"/>
              <a:t>Time domain resource assignment </a:t>
            </a:r>
            <a:r>
              <a:rPr lang="en-GB" dirty="0"/>
              <a:t>in DCI indicates entry in table to be used</a:t>
            </a:r>
          </a:p>
          <a:p>
            <a:pPr lvl="2"/>
            <a:r>
              <a:rPr lang="en-GB" dirty="0">
                <a:cs typeface="Times New Roman" panose="02020603050405020304" pitchFamily="18" charset="0"/>
              </a:rPr>
              <a:t>Default table in specification to be agreed</a:t>
            </a:r>
          </a:p>
          <a:p>
            <a:pPr lvl="2"/>
            <a:r>
              <a:rPr lang="en-GB" dirty="0">
                <a:cs typeface="Times New Roman" panose="02020603050405020304" pitchFamily="18" charset="0"/>
              </a:rPr>
              <a:t>RMSI can overwrite default table</a:t>
            </a:r>
            <a:endParaRPr lang="en-US" dirty="0">
              <a:cs typeface="Times New Roman" panose="02020603050405020304" pitchFamily="18" charset="0"/>
            </a:endParaRP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dirty="0">
                <a:cs typeface="Times New Roman" panose="02020603050405020304" pitchFamily="18" charset="0"/>
              </a:rPr>
              <a:t>can take values of 0,1,2,3,4,5,6,7,8,10,16,20,32 slots</a:t>
            </a:r>
          </a:p>
          <a:p>
            <a:endParaRPr lang="en-US" i="1" dirty="0"/>
          </a:p>
          <a:p>
            <a:pPr lvl="1"/>
            <a:endParaRPr lang="en-US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Handling of large cells for normal PUSCH</a:t>
            </a:r>
          </a:p>
          <a:p>
            <a:pPr lvl="1"/>
            <a:r>
              <a:rPr lang="en-US" dirty="0"/>
              <a:t>By configuring table with large values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/>
              <a:t>, larger delays can be configured to allow large cell size</a:t>
            </a:r>
            <a:endParaRPr lang="en-US" dirty="0"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cs typeface="Times New Roman" panose="02020603050405020304" pitchFamily="18" charset="0"/>
              </a:rPr>
              <a:t>No TA term in PDCCH to PUSCH timing delay</a:t>
            </a:r>
          </a:p>
          <a:p>
            <a:pPr lvl="2"/>
            <a:r>
              <a:rPr lang="en-US" dirty="0">
                <a:cs typeface="Times New Roman" panose="02020603050405020304" pitchFamily="18" charset="0"/>
              </a:rPr>
              <a:t>Was removed in a previous version of the specification</a:t>
            </a:r>
          </a:p>
          <a:p>
            <a:pPr lvl="1"/>
            <a:r>
              <a:rPr lang="en-US" dirty="0">
                <a:cs typeface="Times New Roman" panose="02020603050405020304" pitchFamily="18" charset="0"/>
              </a:rPr>
              <a:t>Network makes sure PUSCH preparation time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dirty="0">
                <a:cs typeface="Times New Roman" panose="02020603050405020304" pitchFamily="18" charset="0"/>
              </a:rPr>
              <a:t>is always available to UE by signaling appropriate value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cs typeface="Times New Roman" panose="02020603050405020304" pitchFamily="18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48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Timing of MSG3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RAN1#92 agreed to include time domain resource assignment in UL grant in RAR</a:t>
            </a:r>
          </a:p>
          <a:p>
            <a:pPr lvl="1"/>
            <a:r>
              <a:rPr lang="en-US" sz="2400" dirty="0"/>
              <a:t>How to apply the time domain resource assignment in case of MSG3 PUSCH needs to be specified</a:t>
            </a:r>
          </a:p>
          <a:p>
            <a:pPr lvl="1"/>
            <a:r>
              <a:rPr lang="en-US" sz="2400" dirty="0"/>
              <a:t>Time domain resource assignment can be used to support large cells also for MSG3 PUSCH</a:t>
            </a:r>
          </a:p>
          <a:p>
            <a:r>
              <a:rPr lang="en-US" sz="2800" dirty="0"/>
              <a:t>Difference between normal PUSCH and MSG3 PUSCH delay is the additional N1+L2 delay needed for MSG3</a:t>
            </a:r>
          </a:p>
          <a:p>
            <a:r>
              <a:rPr lang="en-US" sz="2800" dirty="0"/>
              <a:t>A solution with no RAR/RRC impact is preferred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64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Align MSG3 PUSCH timing with normal PUSCH timing</a:t>
            </a:r>
          </a:p>
          <a:p>
            <a:pPr lvl="1"/>
            <a:r>
              <a:rPr lang="en-US" sz="2400" dirty="0"/>
              <a:t>Remove max TA from 38.213</a:t>
            </a:r>
          </a:p>
          <a:p>
            <a:r>
              <a:rPr lang="en-US" sz="2800" dirty="0"/>
              <a:t>Time domain resource assignment in UL grant uses same table as for normal PUSCH</a:t>
            </a:r>
          </a:p>
          <a:p>
            <a:r>
              <a:rPr lang="en-US" sz="2800" dirty="0"/>
              <a:t>Additional delay corresponding to N1+L2 is added to the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/>
              <a:t> given by the normal PUSCH table</a:t>
            </a:r>
          </a:p>
          <a:p>
            <a:r>
              <a:rPr lang="en-US" sz="2800" dirty="0"/>
              <a:t>Network makes </a:t>
            </a:r>
            <a:r>
              <a:rPr lang="en-US" sz="2800"/>
              <a:t>sure MSG3 PUSCH </a:t>
            </a:r>
            <a:r>
              <a:rPr lang="en-US" sz="2800" dirty="0"/>
              <a:t>preparation time N1+N2+L2 is always available to UE by signaling appropriate value of K2</a:t>
            </a:r>
          </a:p>
          <a:p>
            <a:endParaRPr lang="en-US" sz="2800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873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6E21C-9BE6-4485-B2EA-0686E4511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 38.213 section 8.3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F218F3-464C-42BC-9BCF-46CA4D97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26D2-883E-455F-B3BB-71A3F68B6041}" type="slidenum">
              <a:rPr lang="en-US" altLang="en-US" smtClean="0"/>
              <a:pPr/>
              <a:t>6</a:t>
            </a:fld>
            <a:endParaRPr lang="en-US" altLang="en-US"/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A20F2AEE-8514-469F-AEF7-DE728ADA48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691025"/>
              </p:ext>
            </p:extLst>
          </p:nvPr>
        </p:nvGraphicFramePr>
        <p:xfrm>
          <a:off x="4114800" y="289560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Document" showAsIcon="1" r:id="rId3" imgW="914400" imgH="771480" progId="Word.Document.12">
                  <p:embed/>
                </p:oleObj>
              </mc:Choice>
              <mc:Fallback>
                <p:oleObj name="Document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289560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175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Microsoft Office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Times New Roman</vt:lpstr>
      <vt:lpstr>Office Theme</vt:lpstr>
      <vt:lpstr>Microsoft Word Document</vt:lpstr>
      <vt:lpstr>RACH MSG2 to MSG3 delay</vt:lpstr>
      <vt:lpstr>Background</vt:lpstr>
      <vt:lpstr>Background</vt:lpstr>
      <vt:lpstr>Timing of MSG3</vt:lpstr>
      <vt:lpstr>Proposal</vt:lpstr>
      <vt:lpstr>TP 38.213 section 8.3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2018-02-28T13:10:42Z</dcterms:created>
  <dcterms:modified xsi:type="dcterms:W3CDTF">2018-04-17T06:50:52Z</dcterms:modified>
</cp:coreProperties>
</file>