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0" r:id="rId2"/>
    <p:sldId id="355" r:id="rId3"/>
    <p:sldId id="356" r:id="rId4"/>
    <p:sldId id="357" r:id="rId5"/>
    <p:sldId id="358" r:id="rId6"/>
    <p:sldId id="359" r:id="rId7"/>
    <p:sldId id="360" r:id="rId8"/>
    <p:sldId id="361" r:id="rId9"/>
    <p:sldId id="362" r:id="rId10"/>
    <p:sldId id="367" r:id="rId11"/>
    <p:sldId id="353" r:id="rId12"/>
    <p:sldId id="364" r:id="rId13"/>
    <p:sldId id="366" r:id="rId14"/>
    <p:sldId id="374" r:id="rId15"/>
    <p:sldId id="372" r:id="rId16"/>
    <p:sldId id="373" r:id="rId17"/>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1" autoAdjust="0"/>
    <p:restoredTop sz="94660"/>
  </p:normalViewPr>
  <p:slideViewPr>
    <p:cSldViewPr snapToGrid="0">
      <p:cViewPr varScale="1">
        <p:scale>
          <a:sx n="65" d="100"/>
          <a:sy n="65"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277E7-D84C-4119-8156-7E97A64FDD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F9BAD9-F185-4BF6-82E5-6FB17CC83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19CB94-EE50-48D6-9583-9CD214813B0F}"/>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6B41C669-DF7D-458F-846D-4DCB45B436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E6795C-5E6E-4F1A-A781-F10AE97DD1D3}"/>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414986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6D120-E95A-4486-9273-8E3B56566D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F66277-0B8E-42CE-8832-F327381E262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F6D0D2-93E3-4BB8-B024-4B3C0E72EF26}"/>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3A4799C8-0AA2-419D-A356-7D7FCA496B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F5EBA1-9529-4806-A928-4113DA49B8D3}"/>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3325284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B9143-D93C-4C5E-BA05-E1C4AF2A0CD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969B259-3686-4306-828D-0FA70B2A6AA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0CEB20-EF43-401C-991B-D4BCF46E296E}"/>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0253EBEE-D402-4C97-8FFB-D44267F741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5ECE6D-8EC6-4F08-A160-4B47F72C6479}"/>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886739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07EE4-23BD-4CEC-BE68-1D7AE038BE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BC0B33-EEF9-4C93-A6F8-959A0CF5F58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C8AC08-4FF8-4787-B5FB-D6DAE71080B1}"/>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9D24C53B-9568-4761-B608-70AE4B994A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02DB04-C02F-4E0E-820C-3B9D17531B7A}"/>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994699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13F68-4FE0-4D35-AE29-80318E28B4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E7CF10F-F955-466F-814C-E4A18A9224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D03553-0B8D-451B-914E-DFAE43C72D1D}"/>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993116CA-1473-4409-86B8-04ABB563D2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1EA227-F460-4861-811E-1F67B433FDD8}"/>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644232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CA1C9-395A-4305-9FA8-B3A64B7EAD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FCC8A3-1BF0-4022-ACBE-40B9A8018AA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D690987-070F-4889-98AE-E2923BB9772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867AD3-B8CD-46FC-BA6A-11B6BBAA6E26}"/>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6" name="Footer Placeholder 5">
            <a:extLst>
              <a:ext uri="{FF2B5EF4-FFF2-40B4-BE49-F238E27FC236}">
                <a16:creationId xmlns:a16="http://schemas.microsoft.com/office/drawing/2014/main" id="{2EF1D43F-0FD9-4E9E-A8AB-C558E879CC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8DB6CB-4749-4EC2-94FF-18D25C380B82}"/>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229664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60964-6332-42F9-876D-30A74B4E91D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933DB8-FF6E-45FE-A9EC-B0C4DAB85D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007BBD6-EA73-4723-91C7-0BAF6812067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E467C9-3297-4781-B7C2-6581417D5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969410D-05DE-40A3-8DDD-D7A6F4C00E7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615711-CF6B-4C20-9F66-E36D819A0F5E}"/>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8" name="Footer Placeholder 7">
            <a:extLst>
              <a:ext uri="{FF2B5EF4-FFF2-40B4-BE49-F238E27FC236}">
                <a16:creationId xmlns:a16="http://schemas.microsoft.com/office/drawing/2014/main" id="{0D6CA764-C793-4591-A7E3-AA5F67F0ED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E91CC28-C8D7-49F2-A7FB-853116AC40BD}"/>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150122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6A010-C892-4615-9359-27FE5771174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813301-976A-4A70-9D71-E9CA3D7B76B7}"/>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4" name="Footer Placeholder 3">
            <a:extLst>
              <a:ext uri="{FF2B5EF4-FFF2-40B4-BE49-F238E27FC236}">
                <a16:creationId xmlns:a16="http://schemas.microsoft.com/office/drawing/2014/main" id="{C948E5A8-445B-4C64-BC6B-AE338398A2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3186BB5-5568-4F10-8BD5-D067C1332654}"/>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3341383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E62A14-B197-41B0-B060-1F1D1FC9EB24}"/>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3" name="Footer Placeholder 2">
            <a:extLst>
              <a:ext uri="{FF2B5EF4-FFF2-40B4-BE49-F238E27FC236}">
                <a16:creationId xmlns:a16="http://schemas.microsoft.com/office/drawing/2014/main" id="{90F739AD-42B3-4178-9ED9-85DE842DD0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2F45DE5-0A84-4C11-9B18-4408DB12564E}"/>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374703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F56B-C3E8-41B8-A7F8-ACE7B039BB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6E6D57-79C6-441D-8DEF-F4BAA800A7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568EEF9-5F6B-4380-8DC5-6109DD1CEA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FBBDD68-1D84-4EB3-9D41-512CFBC029E2}"/>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6" name="Footer Placeholder 5">
            <a:extLst>
              <a:ext uri="{FF2B5EF4-FFF2-40B4-BE49-F238E27FC236}">
                <a16:creationId xmlns:a16="http://schemas.microsoft.com/office/drawing/2014/main" id="{B28242B4-0583-4F9F-B0EF-4360F229BF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5FDC69-CCDF-4F4D-A6F7-CF0CD42C022A}"/>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208002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BF8DB-D8D0-4C34-9D71-EB222567CF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18C1D7-E7EB-42C6-980E-9BB3A91091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08C498B-5F81-4753-9431-4B2B52502E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757236-ACFF-4C88-B7EB-A0C73930DC03}"/>
              </a:ext>
            </a:extLst>
          </p:cNvPr>
          <p:cNvSpPr>
            <a:spLocks noGrp="1"/>
          </p:cNvSpPr>
          <p:nvPr>
            <p:ph type="dt" sz="half" idx="10"/>
          </p:nvPr>
        </p:nvSpPr>
        <p:spPr/>
        <p:txBody>
          <a:bodyPr/>
          <a:lstStyle/>
          <a:p>
            <a:fld id="{4D0C11E4-296B-4192-B51C-ED0A4B1C1B02}" type="datetimeFigureOut">
              <a:rPr lang="en-US" smtClean="0"/>
              <a:t>3/2/2018</a:t>
            </a:fld>
            <a:endParaRPr lang="en-US"/>
          </a:p>
        </p:txBody>
      </p:sp>
      <p:sp>
        <p:nvSpPr>
          <p:cNvPr id="6" name="Footer Placeholder 5">
            <a:extLst>
              <a:ext uri="{FF2B5EF4-FFF2-40B4-BE49-F238E27FC236}">
                <a16:creationId xmlns:a16="http://schemas.microsoft.com/office/drawing/2014/main" id="{D050A162-69AD-401D-94FF-89F80D67BE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150213-B67E-4F64-AD9C-246730071F96}"/>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785440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ABE801-E6E0-439B-928E-30CB21EA31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8363750-2612-4E9B-A469-01EBBC1402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BAA810-B4F0-4CA3-9DDF-1AC6D830B2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0C11E4-296B-4192-B51C-ED0A4B1C1B02}" type="datetimeFigureOut">
              <a:rPr lang="en-US" smtClean="0"/>
              <a:t>3/2/2018</a:t>
            </a:fld>
            <a:endParaRPr lang="en-US"/>
          </a:p>
        </p:txBody>
      </p:sp>
      <p:sp>
        <p:nvSpPr>
          <p:cNvPr id="5" name="Footer Placeholder 4">
            <a:extLst>
              <a:ext uri="{FF2B5EF4-FFF2-40B4-BE49-F238E27FC236}">
                <a16:creationId xmlns:a16="http://schemas.microsoft.com/office/drawing/2014/main" id="{81FBA5A2-7241-4FF0-857E-CA188C3E38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37FF5CC-A55A-49D4-A50B-00042250D5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E6D653-0434-45D6-8A62-800CC2D343F7}" type="slidenum">
              <a:rPr lang="en-US" smtClean="0"/>
              <a:t>‹#›</a:t>
            </a:fld>
            <a:endParaRPr lang="en-US"/>
          </a:p>
        </p:txBody>
      </p:sp>
    </p:spTree>
    <p:extLst>
      <p:ext uri="{BB962C8B-B14F-4D97-AF65-F5344CB8AC3E}">
        <p14:creationId xmlns:p14="http://schemas.microsoft.com/office/powerpoint/2010/main" val="2307176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5D3AB-19F8-48F8-8762-0A023BB19519}"/>
              </a:ext>
            </a:extLst>
          </p:cNvPr>
          <p:cNvSpPr>
            <a:spLocks noGrp="1"/>
          </p:cNvSpPr>
          <p:nvPr>
            <p:ph type="ctrTitle"/>
          </p:nvPr>
        </p:nvSpPr>
        <p:spPr>
          <a:xfrm>
            <a:off x="972352" y="2977667"/>
            <a:ext cx="10355289" cy="2387600"/>
          </a:xfrm>
        </p:spPr>
        <p:txBody>
          <a:bodyPr>
            <a:normAutofit/>
          </a:bodyPr>
          <a:lstStyle/>
          <a:p>
            <a:r>
              <a:rPr lang="en-US" sz="4800" dirty="0">
                <a:latin typeface="Arial" panose="020B0604020202020204" pitchFamily="34" charset="0"/>
                <a:ea typeface="Calibri" panose="020F0502020204030204" pitchFamily="34" charset="0"/>
                <a:cs typeface="Arial" panose="020B0604020202020204" pitchFamily="34" charset="0"/>
              </a:rPr>
              <a:t>Title: Partial overlapping AN and SR PUCCH resources</a:t>
            </a:r>
            <a:endParaRPr lang="en-US" sz="4800" dirty="0"/>
          </a:p>
        </p:txBody>
      </p:sp>
      <p:sp>
        <p:nvSpPr>
          <p:cNvPr id="7" name="TextBox 6">
            <a:extLst>
              <a:ext uri="{FF2B5EF4-FFF2-40B4-BE49-F238E27FC236}">
                <a16:creationId xmlns:a16="http://schemas.microsoft.com/office/drawing/2014/main" id="{49C7027D-1412-4526-A1BF-8BBE0AC11D33}"/>
              </a:ext>
            </a:extLst>
          </p:cNvPr>
          <p:cNvSpPr txBox="1"/>
          <p:nvPr/>
        </p:nvSpPr>
        <p:spPr>
          <a:xfrm>
            <a:off x="972353" y="656148"/>
            <a:ext cx="5724644" cy="1740605"/>
          </a:xfrm>
          <a:prstGeom prst="rect">
            <a:avLst/>
          </a:prstGeom>
          <a:noFill/>
        </p:spPr>
        <p:txBody>
          <a:bodyPr wrap="none" rtlCol="0">
            <a:spAutoFit/>
          </a:bodyPr>
          <a:lstStyle/>
          <a:p>
            <a:r>
              <a:rPr lang="en-US" b="1" dirty="0"/>
              <a:t>3GPP TSG RAN WG1 Meeting #92			</a:t>
            </a:r>
            <a:endParaRPr lang="sv-SE" dirty="0"/>
          </a:p>
          <a:p>
            <a:r>
              <a:rPr lang="en-US" b="1" dirty="0"/>
              <a:t>Athens, Greece, February 26</a:t>
            </a:r>
            <a:r>
              <a:rPr lang="en-US" b="1" baseline="30000" dirty="0"/>
              <a:t>th</a:t>
            </a:r>
            <a:r>
              <a:rPr lang="en-US" b="1" dirty="0"/>
              <a:t> – March 2</a:t>
            </a:r>
            <a:r>
              <a:rPr lang="en-US" b="1" baseline="30000" dirty="0"/>
              <a:t>nd</a:t>
            </a:r>
            <a:r>
              <a:rPr lang="en-US" b="1" dirty="0"/>
              <a:t>, 2018</a:t>
            </a:r>
            <a:endParaRPr lang="sv-SE" b="1" dirty="0"/>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Agenda Item: 7.1.3.2.1</a:t>
            </a:r>
            <a:endParaRPr lang="sv-SE"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Source: Ericsson</a:t>
            </a:r>
            <a:endParaRPr lang="sv-SE"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Document for: Discussion and Decision</a:t>
            </a:r>
            <a:endParaRPr lang="sv-SE" sz="2400" dirty="0">
              <a:latin typeface="Calibri" panose="020F050202020403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3E71CDFC-9732-4397-B917-1451A49FF9B0}"/>
              </a:ext>
            </a:extLst>
          </p:cNvPr>
          <p:cNvSpPr txBox="1"/>
          <p:nvPr/>
        </p:nvSpPr>
        <p:spPr>
          <a:xfrm>
            <a:off x="9703558" y="656148"/>
            <a:ext cx="1446230" cy="400110"/>
          </a:xfrm>
          <a:prstGeom prst="rect">
            <a:avLst/>
          </a:prstGeom>
          <a:noFill/>
        </p:spPr>
        <p:txBody>
          <a:bodyPr wrap="none" rtlCol="0">
            <a:spAutoFit/>
          </a:bodyPr>
          <a:lstStyle/>
          <a:p>
            <a:r>
              <a:rPr lang="en-US" sz="2000" b="1" dirty="0"/>
              <a:t>R1-1803489</a:t>
            </a:r>
          </a:p>
        </p:txBody>
      </p:sp>
    </p:spTree>
    <p:extLst>
      <p:ext uri="{BB962C8B-B14F-4D97-AF65-F5344CB8AC3E}">
        <p14:creationId xmlns:p14="http://schemas.microsoft.com/office/powerpoint/2010/main" val="3099599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10248-DBD3-4C11-B174-76B9CD90E737}"/>
              </a:ext>
            </a:extLst>
          </p:cNvPr>
          <p:cNvSpPr>
            <a:spLocks noGrp="1"/>
          </p:cNvSpPr>
          <p:nvPr>
            <p:ph type="title"/>
          </p:nvPr>
        </p:nvSpPr>
        <p:spPr/>
        <p:txBody>
          <a:bodyPr/>
          <a:lstStyle/>
          <a:p>
            <a:r>
              <a:rPr lang="en-US" dirty="0"/>
              <a:t>Solutions for Option 1 -illustration</a:t>
            </a:r>
          </a:p>
        </p:txBody>
      </p:sp>
      <p:sp>
        <p:nvSpPr>
          <p:cNvPr id="3" name="Content Placeholder 2">
            <a:extLst>
              <a:ext uri="{FF2B5EF4-FFF2-40B4-BE49-F238E27FC236}">
                <a16:creationId xmlns:a16="http://schemas.microsoft.com/office/drawing/2014/main" id="{D0E6424E-0050-4A7A-A06F-E6E78BA348CB}"/>
              </a:ext>
            </a:extLst>
          </p:cNvPr>
          <p:cNvSpPr>
            <a:spLocks noGrp="1"/>
          </p:cNvSpPr>
          <p:nvPr>
            <p:ph idx="1"/>
          </p:nvPr>
        </p:nvSpPr>
        <p:spPr/>
        <p:txBody>
          <a:bodyPr/>
          <a:lstStyle/>
          <a:p>
            <a:r>
              <a:rPr lang="en-US" dirty="0"/>
              <a:t>Case 2: AN with PUCCH F1 and SR with PUCCH F0/F1</a:t>
            </a:r>
          </a:p>
          <a:p>
            <a:endParaRPr lang="en-US" dirty="0"/>
          </a:p>
        </p:txBody>
      </p:sp>
      <p:graphicFrame>
        <p:nvGraphicFramePr>
          <p:cNvPr id="7" name="Table 6">
            <a:extLst>
              <a:ext uri="{FF2B5EF4-FFF2-40B4-BE49-F238E27FC236}">
                <a16:creationId xmlns:a16="http://schemas.microsoft.com/office/drawing/2014/main" id="{E8F58118-98EE-4BB1-B79D-0B938C82833B}"/>
              </a:ext>
            </a:extLst>
          </p:cNvPr>
          <p:cNvGraphicFramePr>
            <a:graphicFrameLocks noGrp="1"/>
          </p:cNvGraphicFramePr>
          <p:nvPr>
            <p:extLst/>
          </p:nvPr>
        </p:nvGraphicFramePr>
        <p:xfrm>
          <a:off x="3067876" y="2253771"/>
          <a:ext cx="8161131" cy="1986925"/>
        </p:xfrm>
        <a:graphic>
          <a:graphicData uri="http://schemas.openxmlformats.org/drawingml/2006/table">
            <a:tbl>
              <a:tblPr firstRow="1" bandRow="1">
                <a:tableStyleId>{5C22544A-7EE6-4342-B048-85BDC9FD1C3A}</a:tableStyleId>
              </a:tblPr>
              <a:tblGrid>
                <a:gridCol w="2720377">
                  <a:extLst>
                    <a:ext uri="{9D8B030D-6E8A-4147-A177-3AD203B41FA5}">
                      <a16:colId xmlns:a16="http://schemas.microsoft.com/office/drawing/2014/main" val="3376007026"/>
                    </a:ext>
                  </a:extLst>
                </a:gridCol>
                <a:gridCol w="2720377">
                  <a:extLst>
                    <a:ext uri="{9D8B030D-6E8A-4147-A177-3AD203B41FA5}">
                      <a16:colId xmlns:a16="http://schemas.microsoft.com/office/drawing/2014/main" val="3692986471"/>
                    </a:ext>
                  </a:extLst>
                </a:gridCol>
                <a:gridCol w="2720377">
                  <a:extLst>
                    <a:ext uri="{9D8B030D-6E8A-4147-A177-3AD203B41FA5}">
                      <a16:colId xmlns:a16="http://schemas.microsoft.com/office/drawing/2014/main" val="2801339116"/>
                    </a:ext>
                  </a:extLst>
                </a:gridCol>
              </a:tblGrid>
              <a:tr h="10725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06189183"/>
                  </a:ext>
                </a:extLst>
              </a:tr>
              <a:tr h="839868">
                <a:tc>
                  <a:txBody>
                    <a:bodyPr/>
                    <a:lstStyle/>
                    <a:p>
                      <a:endParaRPr lang="en-US" dirty="0"/>
                    </a:p>
                    <a:p>
                      <a:endParaRPr lang="en-US" dirty="0"/>
                    </a:p>
                    <a:p>
                      <a:r>
                        <a:rPr lang="en-US" dirty="0"/>
                        <a:t>Alt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p>
                      <a:endParaRPr lang="en-US" dirty="0"/>
                    </a:p>
                    <a:p>
                      <a:r>
                        <a:rPr lang="en-US" dirty="0"/>
                        <a:t>Alt 2 (positive SR)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dirty="0"/>
                    </a:p>
                    <a:p>
                      <a:endParaRPr lang="en-US" dirty="0"/>
                    </a:p>
                    <a:p>
                      <a:r>
                        <a:rPr lang="en-US" dirty="0"/>
                        <a:t>Alt 2 (negative SR)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63260954"/>
                  </a:ext>
                </a:extLst>
              </a:tr>
            </a:tbl>
          </a:graphicData>
        </a:graphic>
      </p:graphicFrame>
      <p:grpSp>
        <p:nvGrpSpPr>
          <p:cNvPr id="30" name="Group 29">
            <a:extLst>
              <a:ext uri="{FF2B5EF4-FFF2-40B4-BE49-F238E27FC236}">
                <a16:creationId xmlns:a16="http://schemas.microsoft.com/office/drawing/2014/main" id="{E6B0B881-791A-4347-A575-30821C366669}"/>
              </a:ext>
            </a:extLst>
          </p:cNvPr>
          <p:cNvGrpSpPr/>
          <p:nvPr/>
        </p:nvGrpSpPr>
        <p:grpSpPr>
          <a:xfrm>
            <a:off x="3482208" y="2873546"/>
            <a:ext cx="7165013" cy="1436960"/>
            <a:chOff x="1835423" y="2432675"/>
            <a:chExt cx="7178265" cy="1904104"/>
          </a:xfrm>
        </p:grpSpPr>
        <p:sp>
          <p:nvSpPr>
            <p:cNvPr id="4" name="Rectangle 3">
              <a:extLst>
                <a:ext uri="{FF2B5EF4-FFF2-40B4-BE49-F238E27FC236}">
                  <a16:creationId xmlns:a16="http://schemas.microsoft.com/office/drawing/2014/main" id="{3524281F-8451-4AF4-A4E3-6D74BD77246E}"/>
                </a:ext>
              </a:extLst>
            </p:cNvPr>
            <p:cNvSpPr/>
            <p:nvPr/>
          </p:nvSpPr>
          <p:spPr>
            <a:xfrm>
              <a:off x="2288211" y="3021496"/>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 name="Rectangle 4">
              <a:extLst>
                <a:ext uri="{FF2B5EF4-FFF2-40B4-BE49-F238E27FC236}">
                  <a16:creationId xmlns:a16="http://schemas.microsoft.com/office/drawing/2014/main" id="{D91D6BE9-D3B3-406F-BE59-1A52DDF6FDB1}"/>
                </a:ext>
              </a:extLst>
            </p:cNvPr>
            <p:cNvSpPr/>
            <p:nvPr/>
          </p:nvSpPr>
          <p:spPr>
            <a:xfrm>
              <a:off x="1835423" y="2452551"/>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8" name="Rectangle 7">
              <a:extLst>
                <a:ext uri="{FF2B5EF4-FFF2-40B4-BE49-F238E27FC236}">
                  <a16:creationId xmlns:a16="http://schemas.microsoft.com/office/drawing/2014/main" id="{D24127A0-A23E-4B10-81E0-A643EAADA3C4}"/>
                </a:ext>
              </a:extLst>
            </p:cNvPr>
            <p:cNvSpPr/>
            <p:nvPr/>
          </p:nvSpPr>
          <p:spPr>
            <a:xfrm>
              <a:off x="2288211" y="3863734"/>
              <a:ext cx="1179443" cy="40750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9" name="Rectangle 8">
              <a:extLst>
                <a:ext uri="{FF2B5EF4-FFF2-40B4-BE49-F238E27FC236}">
                  <a16:creationId xmlns:a16="http://schemas.microsoft.com/office/drawing/2014/main" id="{5F52FB87-72CD-44B6-BDAE-6129FF6D575B}"/>
                </a:ext>
              </a:extLst>
            </p:cNvPr>
            <p:cNvSpPr/>
            <p:nvPr/>
          </p:nvSpPr>
          <p:spPr>
            <a:xfrm>
              <a:off x="5170557" y="3001620"/>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0" name="Rectangle 9">
              <a:extLst>
                <a:ext uri="{FF2B5EF4-FFF2-40B4-BE49-F238E27FC236}">
                  <a16:creationId xmlns:a16="http://schemas.microsoft.com/office/drawing/2014/main" id="{1028A730-B873-4F69-8CBA-54D5CB2A652C}"/>
                </a:ext>
              </a:extLst>
            </p:cNvPr>
            <p:cNvSpPr/>
            <p:nvPr/>
          </p:nvSpPr>
          <p:spPr>
            <a:xfrm>
              <a:off x="4717769" y="2432675"/>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2" name="Rectangle 11">
              <a:extLst>
                <a:ext uri="{FF2B5EF4-FFF2-40B4-BE49-F238E27FC236}">
                  <a16:creationId xmlns:a16="http://schemas.microsoft.com/office/drawing/2014/main" id="{CB81D844-D4A9-443F-A4DA-B6CCB76F9044}"/>
                </a:ext>
              </a:extLst>
            </p:cNvPr>
            <p:cNvSpPr/>
            <p:nvPr/>
          </p:nvSpPr>
          <p:spPr>
            <a:xfrm>
              <a:off x="4737649" y="3910291"/>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3" name="Rectangle 12">
              <a:extLst>
                <a:ext uri="{FF2B5EF4-FFF2-40B4-BE49-F238E27FC236}">
                  <a16:creationId xmlns:a16="http://schemas.microsoft.com/office/drawing/2014/main" id="{F3F134DD-E599-4C2D-A57C-BF39B14C2B2F}"/>
                </a:ext>
              </a:extLst>
            </p:cNvPr>
            <p:cNvSpPr/>
            <p:nvPr/>
          </p:nvSpPr>
          <p:spPr>
            <a:xfrm>
              <a:off x="7787861" y="3008248"/>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4" name="Rectangle 13">
              <a:extLst>
                <a:ext uri="{FF2B5EF4-FFF2-40B4-BE49-F238E27FC236}">
                  <a16:creationId xmlns:a16="http://schemas.microsoft.com/office/drawing/2014/main" id="{038C228E-2541-4D9A-A2C3-BC94A72FF69F}"/>
                </a:ext>
              </a:extLst>
            </p:cNvPr>
            <p:cNvSpPr/>
            <p:nvPr/>
          </p:nvSpPr>
          <p:spPr>
            <a:xfrm>
              <a:off x="7335073" y="2439303"/>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9" name="Rectangle 18">
              <a:extLst>
                <a:ext uri="{FF2B5EF4-FFF2-40B4-BE49-F238E27FC236}">
                  <a16:creationId xmlns:a16="http://schemas.microsoft.com/office/drawing/2014/main" id="{10C574E7-87B6-4C2F-9F50-4FB5F4F29DE1}"/>
                </a:ext>
              </a:extLst>
            </p:cNvPr>
            <p:cNvSpPr/>
            <p:nvPr/>
          </p:nvSpPr>
          <p:spPr>
            <a:xfrm>
              <a:off x="7834245" y="3929275"/>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grpSp>
      <p:graphicFrame>
        <p:nvGraphicFramePr>
          <p:cNvPr id="31" name="Table 30">
            <a:extLst>
              <a:ext uri="{FF2B5EF4-FFF2-40B4-BE49-F238E27FC236}">
                <a16:creationId xmlns:a16="http://schemas.microsoft.com/office/drawing/2014/main" id="{E825B6D7-D351-4993-88A8-DFB4CEDA5767}"/>
              </a:ext>
            </a:extLst>
          </p:cNvPr>
          <p:cNvGraphicFramePr>
            <a:graphicFrameLocks noGrp="1"/>
          </p:cNvGraphicFramePr>
          <p:nvPr>
            <p:extLst/>
          </p:nvPr>
        </p:nvGraphicFramePr>
        <p:xfrm>
          <a:off x="3047999" y="4738555"/>
          <a:ext cx="8161131" cy="1912393"/>
        </p:xfrm>
        <a:graphic>
          <a:graphicData uri="http://schemas.openxmlformats.org/drawingml/2006/table">
            <a:tbl>
              <a:tblPr firstRow="1" bandRow="1">
                <a:tableStyleId>{5C22544A-7EE6-4342-B048-85BDC9FD1C3A}</a:tableStyleId>
              </a:tblPr>
              <a:tblGrid>
                <a:gridCol w="2720377">
                  <a:extLst>
                    <a:ext uri="{9D8B030D-6E8A-4147-A177-3AD203B41FA5}">
                      <a16:colId xmlns:a16="http://schemas.microsoft.com/office/drawing/2014/main" val="3376007026"/>
                    </a:ext>
                  </a:extLst>
                </a:gridCol>
                <a:gridCol w="2720377">
                  <a:extLst>
                    <a:ext uri="{9D8B030D-6E8A-4147-A177-3AD203B41FA5}">
                      <a16:colId xmlns:a16="http://schemas.microsoft.com/office/drawing/2014/main" val="3692986471"/>
                    </a:ext>
                  </a:extLst>
                </a:gridCol>
                <a:gridCol w="2720377">
                  <a:extLst>
                    <a:ext uri="{9D8B030D-6E8A-4147-A177-3AD203B41FA5}">
                      <a16:colId xmlns:a16="http://schemas.microsoft.com/office/drawing/2014/main" val="2801339116"/>
                    </a:ext>
                  </a:extLst>
                </a:gridCol>
              </a:tblGrid>
              <a:tr h="10725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189183"/>
                  </a:ext>
                </a:extLst>
              </a:tr>
              <a:tr h="839868">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3260954"/>
                  </a:ext>
                </a:extLst>
              </a:tr>
            </a:tbl>
          </a:graphicData>
        </a:graphic>
      </p:graphicFrame>
      <p:grpSp>
        <p:nvGrpSpPr>
          <p:cNvPr id="32" name="Group 31">
            <a:extLst>
              <a:ext uri="{FF2B5EF4-FFF2-40B4-BE49-F238E27FC236}">
                <a16:creationId xmlns:a16="http://schemas.microsoft.com/office/drawing/2014/main" id="{F2D6D36E-734A-4906-8430-370CC65334D3}"/>
              </a:ext>
            </a:extLst>
          </p:cNvPr>
          <p:cNvGrpSpPr/>
          <p:nvPr/>
        </p:nvGrpSpPr>
        <p:grpSpPr>
          <a:xfrm>
            <a:off x="4149310" y="4798191"/>
            <a:ext cx="6990622" cy="1436960"/>
            <a:chOff x="2288211" y="2432675"/>
            <a:chExt cx="7003548" cy="1904104"/>
          </a:xfrm>
        </p:grpSpPr>
        <p:sp>
          <p:nvSpPr>
            <p:cNvPr id="33" name="Rectangle 32">
              <a:extLst>
                <a:ext uri="{FF2B5EF4-FFF2-40B4-BE49-F238E27FC236}">
                  <a16:creationId xmlns:a16="http://schemas.microsoft.com/office/drawing/2014/main" id="{9D0B66A0-C6FC-4219-B76F-D05C0A2427ED}"/>
                </a:ext>
              </a:extLst>
            </p:cNvPr>
            <p:cNvSpPr/>
            <p:nvPr/>
          </p:nvSpPr>
          <p:spPr>
            <a:xfrm>
              <a:off x="2288211" y="3021496"/>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4" name="Rectangle 33">
              <a:extLst>
                <a:ext uri="{FF2B5EF4-FFF2-40B4-BE49-F238E27FC236}">
                  <a16:creationId xmlns:a16="http://schemas.microsoft.com/office/drawing/2014/main" id="{24A7662B-ECA0-4CDA-931D-798DE3CBC1BD}"/>
                </a:ext>
              </a:extLst>
            </p:cNvPr>
            <p:cNvSpPr/>
            <p:nvPr/>
          </p:nvSpPr>
          <p:spPr>
            <a:xfrm>
              <a:off x="2300113" y="2452551"/>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35" name="Rectangle 34">
              <a:extLst>
                <a:ext uri="{FF2B5EF4-FFF2-40B4-BE49-F238E27FC236}">
                  <a16:creationId xmlns:a16="http://schemas.microsoft.com/office/drawing/2014/main" id="{55C19D45-2B85-4967-A225-FE7A9A0F5EDD}"/>
                </a:ext>
              </a:extLst>
            </p:cNvPr>
            <p:cNvSpPr/>
            <p:nvPr/>
          </p:nvSpPr>
          <p:spPr>
            <a:xfrm>
              <a:off x="2288211" y="3863734"/>
              <a:ext cx="1179443" cy="40750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6" name="Rectangle 35">
              <a:extLst>
                <a:ext uri="{FF2B5EF4-FFF2-40B4-BE49-F238E27FC236}">
                  <a16:creationId xmlns:a16="http://schemas.microsoft.com/office/drawing/2014/main" id="{08ADFF21-E919-452D-AF99-EEEEF2925B09}"/>
                </a:ext>
              </a:extLst>
            </p:cNvPr>
            <p:cNvSpPr/>
            <p:nvPr/>
          </p:nvSpPr>
          <p:spPr>
            <a:xfrm>
              <a:off x="5170557" y="3001620"/>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7" name="Rectangle 36">
              <a:extLst>
                <a:ext uri="{FF2B5EF4-FFF2-40B4-BE49-F238E27FC236}">
                  <a16:creationId xmlns:a16="http://schemas.microsoft.com/office/drawing/2014/main" id="{3EC0A788-BB2C-42F4-BA49-8A4395DB30E3}"/>
                </a:ext>
              </a:extLst>
            </p:cNvPr>
            <p:cNvSpPr/>
            <p:nvPr/>
          </p:nvSpPr>
          <p:spPr>
            <a:xfrm>
              <a:off x="5209007" y="2432675"/>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39" name="Rectangle 38">
              <a:extLst>
                <a:ext uri="{FF2B5EF4-FFF2-40B4-BE49-F238E27FC236}">
                  <a16:creationId xmlns:a16="http://schemas.microsoft.com/office/drawing/2014/main" id="{93D60DBB-D19D-49A8-A168-ABB3D51DA966}"/>
                </a:ext>
              </a:extLst>
            </p:cNvPr>
            <p:cNvSpPr/>
            <p:nvPr/>
          </p:nvSpPr>
          <p:spPr>
            <a:xfrm>
              <a:off x="7787861" y="3008248"/>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0" name="Rectangle 39">
              <a:extLst>
                <a:ext uri="{FF2B5EF4-FFF2-40B4-BE49-F238E27FC236}">
                  <a16:creationId xmlns:a16="http://schemas.microsoft.com/office/drawing/2014/main" id="{7973D720-2157-433B-99D5-04884D39B42B}"/>
                </a:ext>
              </a:extLst>
            </p:cNvPr>
            <p:cNvSpPr/>
            <p:nvPr/>
          </p:nvSpPr>
          <p:spPr>
            <a:xfrm>
              <a:off x="8410488" y="2439303"/>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41" name="Rectangle 40">
              <a:extLst>
                <a:ext uri="{FF2B5EF4-FFF2-40B4-BE49-F238E27FC236}">
                  <a16:creationId xmlns:a16="http://schemas.microsoft.com/office/drawing/2014/main" id="{50F9410B-5A1D-46C7-99C4-5735044740C4}"/>
                </a:ext>
              </a:extLst>
            </p:cNvPr>
            <p:cNvSpPr/>
            <p:nvPr/>
          </p:nvSpPr>
          <p:spPr>
            <a:xfrm>
              <a:off x="7834245" y="3929275"/>
              <a:ext cx="1179443" cy="40750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grpSp>
      <p:sp>
        <p:nvSpPr>
          <p:cNvPr id="53" name="Rectangle 52">
            <a:extLst>
              <a:ext uri="{FF2B5EF4-FFF2-40B4-BE49-F238E27FC236}">
                <a16:creationId xmlns:a16="http://schemas.microsoft.com/office/drawing/2014/main" id="{80CA7CEF-7802-46D8-A46F-04BAA34239C4}"/>
              </a:ext>
            </a:extLst>
          </p:cNvPr>
          <p:cNvSpPr/>
          <p:nvPr/>
        </p:nvSpPr>
        <p:spPr>
          <a:xfrm>
            <a:off x="7071417" y="5884789"/>
            <a:ext cx="1177266" cy="307529"/>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26" name="TextBox 25">
            <a:extLst>
              <a:ext uri="{FF2B5EF4-FFF2-40B4-BE49-F238E27FC236}">
                <a16:creationId xmlns:a16="http://schemas.microsoft.com/office/drawing/2014/main" id="{DE63F4F6-1CF6-456E-B99F-6D0B83C0C652}"/>
              </a:ext>
            </a:extLst>
          </p:cNvPr>
          <p:cNvSpPr txBox="1"/>
          <p:nvPr/>
        </p:nvSpPr>
        <p:spPr>
          <a:xfrm>
            <a:off x="319945" y="3094496"/>
            <a:ext cx="2589555" cy="461665"/>
          </a:xfrm>
          <a:prstGeom prst="rect">
            <a:avLst/>
          </a:prstGeom>
          <a:noFill/>
        </p:spPr>
        <p:txBody>
          <a:bodyPr wrap="none" rtlCol="0">
            <a:spAutoFit/>
          </a:bodyPr>
          <a:lstStyle/>
          <a:p>
            <a:r>
              <a:rPr lang="en-US" sz="2400" dirty="0"/>
              <a:t>SR starts before AN</a:t>
            </a:r>
          </a:p>
        </p:txBody>
      </p:sp>
      <p:sp>
        <p:nvSpPr>
          <p:cNvPr id="27" name="TextBox 26">
            <a:extLst>
              <a:ext uri="{FF2B5EF4-FFF2-40B4-BE49-F238E27FC236}">
                <a16:creationId xmlns:a16="http://schemas.microsoft.com/office/drawing/2014/main" id="{43340BD4-E9EB-43D4-A145-E277B7AB1BAC}"/>
              </a:ext>
            </a:extLst>
          </p:cNvPr>
          <p:cNvSpPr txBox="1"/>
          <p:nvPr/>
        </p:nvSpPr>
        <p:spPr>
          <a:xfrm>
            <a:off x="313321" y="5579280"/>
            <a:ext cx="2596179" cy="830997"/>
          </a:xfrm>
          <a:prstGeom prst="rect">
            <a:avLst/>
          </a:prstGeom>
          <a:noFill/>
        </p:spPr>
        <p:txBody>
          <a:bodyPr wrap="square" rtlCol="0">
            <a:spAutoFit/>
          </a:bodyPr>
          <a:lstStyle/>
          <a:p>
            <a:r>
              <a:rPr lang="en-US" sz="2400" dirty="0"/>
              <a:t>SR starts with/after AN</a:t>
            </a:r>
          </a:p>
        </p:txBody>
      </p:sp>
    </p:spTree>
    <p:extLst>
      <p:ext uri="{BB962C8B-B14F-4D97-AF65-F5344CB8AC3E}">
        <p14:creationId xmlns:p14="http://schemas.microsoft.com/office/powerpoint/2010/main" val="32763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8C332-7AF2-477A-822D-501436950A99}"/>
              </a:ext>
            </a:extLst>
          </p:cNvPr>
          <p:cNvSpPr>
            <a:spLocks noGrp="1"/>
          </p:cNvSpPr>
          <p:nvPr>
            <p:ph type="title"/>
          </p:nvPr>
        </p:nvSpPr>
        <p:spPr/>
        <p:txBody>
          <a:bodyPr/>
          <a:lstStyle/>
          <a:p>
            <a:r>
              <a:rPr lang="en-US" dirty="0"/>
              <a:t>Solution for Option 1 - proposal</a:t>
            </a:r>
          </a:p>
        </p:txBody>
      </p:sp>
      <p:sp>
        <p:nvSpPr>
          <p:cNvPr id="3" name="Content Placeholder 2">
            <a:extLst>
              <a:ext uri="{FF2B5EF4-FFF2-40B4-BE49-F238E27FC236}">
                <a16:creationId xmlns:a16="http://schemas.microsoft.com/office/drawing/2014/main" id="{E773A4AE-1B8D-4F5E-A53D-83E9FB313E9C}"/>
              </a:ext>
            </a:extLst>
          </p:cNvPr>
          <p:cNvSpPr>
            <a:spLocks noGrp="1"/>
          </p:cNvSpPr>
          <p:nvPr>
            <p:ph idx="1"/>
          </p:nvPr>
        </p:nvSpPr>
        <p:spPr/>
        <p:txBody>
          <a:bodyPr>
            <a:normAutofit fontScale="92500" lnSpcReduction="20000"/>
          </a:bodyPr>
          <a:lstStyle/>
          <a:p>
            <a:r>
              <a:rPr lang="en-US" dirty="0"/>
              <a:t>When a UE assumes there is no information with respect to MAC/PHY layer priority for the UCI transmission on PUCCH</a:t>
            </a:r>
            <a:r>
              <a:rPr lang="en-US" dirty="0">
                <a:solidFill>
                  <a:srgbClr val="FF0000"/>
                </a:solidFill>
              </a:rPr>
              <a:t>(select one of the following alternatives)</a:t>
            </a:r>
            <a:endParaRPr lang="en-US" dirty="0"/>
          </a:p>
          <a:p>
            <a:pPr lvl="1"/>
            <a:r>
              <a:rPr lang="en-US" dirty="0"/>
              <a:t>When the PUCCH resource for AN with F0/F2/F3/F4 resource overlap with the PUCCH resource for SR with F1/F0:</a:t>
            </a:r>
          </a:p>
          <a:p>
            <a:pPr lvl="2"/>
            <a:r>
              <a:rPr lang="en-US" dirty="0"/>
              <a:t>If SR starts after AN, AN/SR  is transmitted on the AN PUCCH resource, similar to the PUCCH resources overlapping case with the same starting and ending symbols. </a:t>
            </a:r>
          </a:p>
          <a:p>
            <a:pPr lvl="2"/>
            <a:r>
              <a:rPr lang="en-US" dirty="0">
                <a:solidFill>
                  <a:srgbClr val="FF0000"/>
                </a:solidFill>
              </a:rPr>
              <a:t>If SR starts before AN,</a:t>
            </a:r>
          </a:p>
          <a:p>
            <a:pPr lvl="3"/>
            <a:r>
              <a:rPr lang="en-US" b="1" dirty="0"/>
              <a:t>Alt 1</a:t>
            </a:r>
            <a:r>
              <a:rPr lang="en-US" dirty="0"/>
              <a:t>: AN/SR  is transmitted on the AN PUCCH resource, similar to the PUCCH resources overlapping case with the same starting and ending symbols.  </a:t>
            </a:r>
          </a:p>
          <a:p>
            <a:pPr lvl="3"/>
            <a:r>
              <a:rPr lang="en-US" b="1" dirty="0"/>
              <a:t>Alt 2: </a:t>
            </a:r>
            <a:r>
              <a:rPr lang="en-US" dirty="0"/>
              <a:t>SR is transmitted in case of positive SR and AN is dropped. In case of negative SR, AN is transmitted.</a:t>
            </a:r>
          </a:p>
          <a:p>
            <a:pPr lvl="1"/>
            <a:r>
              <a:rPr lang="en-US" dirty="0"/>
              <a:t>When the PUCCH resource for AN with F1 resource overlap with the PUCCH resource for SR with F1/F0 with different starting and/or ending symbols:</a:t>
            </a:r>
          </a:p>
          <a:p>
            <a:pPr lvl="2"/>
            <a:r>
              <a:rPr lang="en-US" b="1" dirty="0"/>
              <a:t>Alt 1: </a:t>
            </a:r>
            <a:r>
              <a:rPr lang="en-US" dirty="0"/>
              <a:t>Only AN is transmitted and the SR is dropped.</a:t>
            </a:r>
          </a:p>
          <a:p>
            <a:pPr lvl="2"/>
            <a:r>
              <a:rPr lang="en-US" b="1" dirty="0"/>
              <a:t>Alt 2: </a:t>
            </a:r>
            <a:r>
              <a:rPr lang="en-US" dirty="0"/>
              <a:t>SR is transmitted in case of positive SR and AN is dropped. In case of negative SR, AN is transmitted.</a:t>
            </a:r>
          </a:p>
          <a:p>
            <a:pPr lvl="2"/>
            <a:endParaRPr lang="en-US" dirty="0"/>
          </a:p>
          <a:p>
            <a:pPr marL="0" indent="0">
              <a:buNone/>
            </a:pPr>
            <a:endParaRPr lang="en-US" dirty="0"/>
          </a:p>
          <a:p>
            <a:pPr lvl="2"/>
            <a:endParaRPr lang="en-US" dirty="0"/>
          </a:p>
          <a:p>
            <a:pPr marL="0" indent="0">
              <a:buNone/>
            </a:pPr>
            <a:endParaRPr lang="en-US" dirty="0"/>
          </a:p>
        </p:txBody>
      </p:sp>
    </p:spTree>
    <p:extLst>
      <p:ext uri="{BB962C8B-B14F-4D97-AF65-F5344CB8AC3E}">
        <p14:creationId xmlns:p14="http://schemas.microsoft.com/office/powerpoint/2010/main" val="3723593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243D3-F814-4878-BCA8-3E544CA4ACDE}"/>
              </a:ext>
            </a:extLst>
          </p:cNvPr>
          <p:cNvSpPr>
            <a:spLocks noGrp="1"/>
          </p:cNvSpPr>
          <p:nvPr>
            <p:ph type="title"/>
          </p:nvPr>
        </p:nvSpPr>
        <p:spPr/>
        <p:txBody>
          <a:bodyPr/>
          <a:lstStyle/>
          <a:p>
            <a:r>
              <a:rPr lang="en-US" dirty="0"/>
              <a:t>Solution for </a:t>
            </a:r>
            <a:r>
              <a:rPr lang="en-US"/>
              <a:t>Option 2 </a:t>
            </a:r>
            <a:r>
              <a:rPr lang="en-US" dirty="0"/>
              <a:t>- proposal</a:t>
            </a:r>
          </a:p>
        </p:txBody>
      </p:sp>
      <p:sp>
        <p:nvSpPr>
          <p:cNvPr id="3" name="Content Placeholder 2">
            <a:extLst>
              <a:ext uri="{FF2B5EF4-FFF2-40B4-BE49-F238E27FC236}">
                <a16:creationId xmlns:a16="http://schemas.microsoft.com/office/drawing/2014/main" id="{B50B7F2A-2FCD-4F5E-A75B-F49BB46403AC}"/>
              </a:ext>
            </a:extLst>
          </p:cNvPr>
          <p:cNvSpPr>
            <a:spLocks noGrp="1"/>
          </p:cNvSpPr>
          <p:nvPr>
            <p:ph idx="1"/>
          </p:nvPr>
        </p:nvSpPr>
        <p:spPr/>
        <p:txBody>
          <a:bodyPr/>
          <a:lstStyle/>
          <a:p>
            <a:endParaRPr lang="en-AU" b="1" dirty="0"/>
          </a:p>
          <a:p>
            <a:r>
              <a:rPr lang="en-AU" b="1" dirty="0"/>
              <a:t>PHY-layer priority based on SR periodicity</a:t>
            </a:r>
            <a:endParaRPr lang="sv-SE" b="1" dirty="0"/>
          </a:p>
          <a:p>
            <a:pPr lvl="1"/>
            <a:r>
              <a:rPr lang="en-US" dirty="0"/>
              <a:t>When SR periodicity is shorter than duration of PUCCH resource for HARQ-ACK, the HACK-ACK transmission is stopped/dropped</a:t>
            </a:r>
          </a:p>
          <a:p>
            <a:pPr lvl="1"/>
            <a:r>
              <a:rPr lang="en-US" dirty="0"/>
              <a:t>Otherwise, SR transmission is dropped</a:t>
            </a:r>
          </a:p>
          <a:p>
            <a:pPr marL="0" indent="0">
              <a:buNone/>
            </a:pPr>
            <a:r>
              <a:rPr lang="en-US" sz="2000" dirty="0"/>
              <a:t>Note: Using option 2, low latency SR is not impacted</a:t>
            </a:r>
          </a:p>
        </p:txBody>
      </p:sp>
    </p:spTree>
    <p:extLst>
      <p:ext uri="{BB962C8B-B14F-4D97-AF65-F5344CB8AC3E}">
        <p14:creationId xmlns:p14="http://schemas.microsoft.com/office/powerpoint/2010/main" val="39848700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10248-DBD3-4C11-B174-76B9CD90E737}"/>
              </a:ext>
            </a:extLst>
          </p:cNvPr>
          <p:cNvSpPr>
            <a:spLocks noGrp="1"/>
          </p:cNvSpPr>
          <p:nvPr>
            <p:ph type="title"/>
          </p:nvPr>
        </p:nvSpPr>
        <p:spPr>
          <a:xfrm>
            <a:off x="838200" y="365048"/>
            <a:ext cx="10515600" cy="1325563"/>
          </a:xfrm>
        </p:spPr>
        <p:txBody>
          <a:bodyPr/>
          <a:lstStyle/>
          <a:p>
            <a:r>
              <a:rPr lang="en-US" dirty="0"/>
              <a:t>Solution for Option 2 - proposal</a:t>
            </a:r>
          </a:p>
        </p:txBody>
      </p:sp>
      <p:sp>
        <p:nvSpPr>
          <p:cNvPr id="3" name="Content Placeholder 2">
            <a:extLst>
              <a:ext uri="{FF2B5EF4-FFF2-40B4-BE49-F238E27FC236}">
                <a16:creationId xmlns:a16="http://schemas.microsoft.com/office/drawing/2014/main" id="{D0E6424E-0050-4A7A-A06F-E6E78BA348CB}"/>
              </a:ext>
            </a:extLst>
          </p:cNvPr>
          <p:cNvSpPr>
            <a:spLocks noGrp="1"/>
          </p:cNvSpPr>
          <p:nvPr>
            <p:ph idx="1"/>
          </p:nvPr>
        </p:nvSpPr>
        <p:spPr/>
        <p:txBody>
          <a:bodyPr/>
          <a:lstStyle/>
          <a:p>
            <a:r>
              <a:rPr lang="en-US" dirty="0"/>
              <a:t>Example (SR periodicity of 2 symbols  and AN with 4 symbols)</a:t>
            </a:r>
          </a:p>
          <a:p>
            <a:endParaRPr lang="en-US" dirty="0"/>
          </a:p>
          <a:p>
            <a:endParaRPr lang="en-US" dirty="0"/>
          </a:p>
          <a:p>
            <a:r>
              <a:rPr lang="en-US" dirty="0"/>
              <a:t>SR is positive before 2</a:t>
            </a:r>
            <a:r>
              <a:rPr lang="en-US" baseline="30000" dirty="0"/>
              <a:t>nd</a:t>
            </a:r>
            <a:r>
              <a:rPr lang="en-US" dirty="0"/>
              <a:t> SR occasion</a:t>
            </a:r>
          </a:p>
          <a:p>
            <a:pPr lvl="1"/>
            <a:r>
              <a:rPr lang="en-US" dirty="0"/>
              <a:t>(what are the restriction on timing?)</a:t>
            </a:r>
          </a:p>
          <a:p>
            <a:pPr lvl="1"/>
            <a:endParaRPr lang="en-US" dirty="0"/>
          </a:p>
          <a:p>
            <a:pPr lvl="1"/>
            <a:endParaRPr lang="en-US" dirty="0"/>
          </a:p>
          <a:p>
            <a:r>
              <a:rPr lang="en-US" dirty="0"/>
              <a:t>SR is negative</a:t>
            </a:r>
          </a:p>
        </p:txBody>
      </p:sp>
      <p:sp>
        <p:nvSpPr>
          <p:cNvPr id="26" name="Rectangle 25">
            <a:extLst>
              <a:ext uri="{FF2B5EF4-FFF2-40B4-BE49-F238E27FC236}">
                <a16:creationId xmlns:a16="http://schemas.microsoft.com/office/drawing/2014/main" id="{609F9B64-DA37-4537-BC82-7A753A4866CE}"/>
              </a:ext>
            </a:extLst>
          </p:cNvPr>
          <p:cNvSpPr/>
          <p:nvPr/>
        </p:nvSpPr>
        <p:spPr>
          <a:xfrm>
            <a:off x="1585013" y="2916800"/>
            <a:ext cx="1583640" cy="2859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27" name="Rectangle 26">
            <a:extLst>
              <a:ext uri="{FF2B5EF4-FFF2-40B4-BE49-F238E27FC236}">
                <a16:creationId xmlns:a16="http://schemas.microsoft.com/office/drawing/2014/main" id="{7EC941D2-3B7C-4630-BFA7-55A5F8392FCD}"/>
              </a:ext>
            </a:extLst>
          </p:cNvPr>
          <p:cNvSpPr/>
          <p:nvPr/>
        </p:nvSpPr>
        <p:spPr>
          <a:xfrm>
            <a:off x="1199330" y="2487438"/>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32" name="Rectangle 31">
            <a:extLst>
              <a:ext uri="{FF2B5EF4-FFF2-40B4-BE49-F238E27FC236}">
                <a16:creationId xmlns:a16="http://schemas.microsoft.com/office/drawing/2014/main" id="{E5661DD8-57F0-4496-89F5-936E5EFB0F62}"/>
              </a:ext>
            </a:extLst>
          </p:cNvPr>
          <p:cNvSpPr/>
          <p:nvPr/>
        </p:nvSpPr>
        <p:spPr>
          <a:xfrm>
            <a:off x="2020967" y="2487434"/>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34" name="Rectangle 33">
            <a:extLst>
              <a:ext uri="{FF2B5EF4-FFF2-40B4-BE49-F238E27FC236}">
                <a16:creationId xmlns:a16="http://schemas.microsoft.com/office/drawing/2014/main" id="{6BF3E1F1-1C4B-40FA-BA06-30BB2EB9D46D}"/>
              </a:ext>
            </a:extLst>
          </p:cNvPr>
          <p:cNvSpPr/>
          <p:nvPr/>
        </p:nvSpPr>
        <p:spPr>
          <a:xfrm>
            <a:off x="2782969" y="2507314"/>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38" name="Rectangle 37">
            <a:extLst>
              <a:ext uri="{FF2B5EF4-FFF2-40B4-BE49-F238E27FC236}">
                <a16:creationId xmlns:a16="http://schemas.microsoft.com/office/drawing/2014/main" id="{D2BE301E-3056-4974-9C4B-DFEC71CA8A3E}"/>
              </a:ext>
            </a:extLst>
          </p:cNvPr>
          <p:cNvSpPr/>
          <p:nvPr/>
        </p:nvSpPr>
        <p:spPr>
          <a:xfrm>
            <a:off x="1551884" y="4553443"/>
            <a:ext cx="727490" cy="310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2" name="Rectangle 41">
            <a:extLst>
              <a:ext uri="{FF2B5EF4-FFF2-40B4-BE49-F238E27FC236}">
                <a16:creationId xmlns:a16="http://schemas.microsoft.com/office/drawing/2014/main" id="{4B1DC869-9833-43DB-82AD-0B019FFC460F}"/>
              </a:ext>
            </a:extLst>
          </p:cNvPr>
          <p:cNvSpPr/>
          <p:nvPr/>
        </p:nvSpPr>
        <p:spPr>
          <a:xfrm>
            <a:off x="1166201" y="4124081"/>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43" name="Rectangle 42">
            <a:extLst>
              <a:ext uri="{FF2B5EF4-FFF2-40B4-BE49-F238E27FC236}">
                <a16:creationId xmlns:a16="http://schemas.microsoft.com/office/drawing/2014/main" id="{C0AAD803-AF28-4705-8A81-33823C19070A}"/>
              </a:ext>
            </a:extLst>
          </p:cNvPr>
          <p:cNvSpPr/>
          <p:nvPr/>
        </p:nvSpPr>
        <p:spPr>
          <a:xfrm>
            <a:off x="1987838" y="4561394"/>
            <a:ext cx="385684" cy="30214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45" name="Rectangle 44">
            <a:extLst>
              <a:ext uri="{FF2B5EF4-FFF2-40B4-BE49-F238E27FC236}">
                <a16:creationId xmlns:a16="http://schemas.microsoft.com/office/drawing/2014/main" id="{49D2BC26-F0F5-416D-9113-9FD92AAA776D}"/>
              </a:ext>
            </a:extLst>
          </p:cNvPr>
          <p:cNvSpPr/>
          <p:nvPr/>
        </p:nvSpPr>
        <p:spPr>
          <a:xfrm>
            <a:off x="2749840" y="4143957"/>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
        <p:nvSpPr>
          <p:cNvPr id="50" name="Rectangle 49">
            <a:extLst>
              <a:ext uri="{FF2B5EF4-FFF2-40B4-BE49-F238E27FC236}">
                <a16:creationId xmlns:a16="http://schemas.microsoft.com/office/drawing/2014/main" id="{8C3E7841-E603-4F8D-B66C-F8F62E430A77}"/>
              </a:ext>
            </a:extLst>
          </p:cNvPr>
          <p:cNvSpPr/>
          <p:nvPr/>
        </p:nvSpPr>
        <p:spPr>
          <a:xfrm>
            <a:off x="1565134" y="6090698"/>
            <a:ext cx="1583640" cy="2859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1" name="Rectangle 50">
            <a:extLst>
              <a:ext uri="{FF2B5EF4-FFF2-40B4-BE49-F238E27FC236}">
                <a16:creationId xmlns:a16="http://schemas.microsoft.com/office/drawing/2014/main" id="{43564568-B5BF-46CD-BE93-9C6EA79A930E}"/>
              </a:ext>
            </a:extLst>
          </p:cNvPr>
          <p:cNvSpPr/>
          <p:nvPr/>
        </p:nvSpPr>
        <p:spPr>
          <a:xfrm>
            <a:off x="1179451" y="5661336"/>
            <a:ext cx="385684" cy="28590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SR</a:t>
            </a:r>
          </a:p>
        </p:txBody>
      </p:sp>
    </p:spTree>
    <p:extLst>
      <p:ext uri="{BB962C8B-B14F-4D97-AF65-F5344CB8AC3E}">
        <p14:creationId xmlns:p14="http://schemas.microsoft.com/office/powerpoint/2010/main" val="25300150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42158-BB39-4576-B80A-511A96F67562}"/>
              </a:ext>
            </a:extLst>
          </p:cNvPr>
          <p:cNvSpPr>
            <a:spLocks noGrp="1"/>
          </p:cNvSpPr>
          <p:nvPr>
            <p:ph type="title"/>
          </p:nvPr>
        </p:nvSpPr>
        <p:spPr/>
        <p:txBody>
          <a:bodyPr/>
          <a:lstStyle/>
          <a:p>
            <a:r>
              <a:rPr lang="en-US" dirty="0"/>
              <a:t>Recommendation based on offline discussion</a:t>
            </a:r>
          </a:p>
        </p:txBody>
      </p:sp>
      <p:sp>
        <p:nvSpPr>
          <p:cNvPr id="3" name="Content Placeholder 2">
            <a:extLst>
              <a:ext uri="{FF2B5EF4-FFF2-40B4-BE49-F238E27FC236}">
                <a16:creationId xmlns:a16="http://schemas.microsoft.com/office/drawing/2014/main" id="{719DFB9E-975C-43D8-B533-4B07A0A3A2A0}"/>
              </a:ext>
            </a:extLst>
          </p:cNvPr>
          <p:cNvSpPr>
            <a:spLocks noGrp="1"/>
          </p:cNvSpPr>
          <p:nvPr>
            <p:ph idx="1"/>
          </p:nvPr>
        </p:nvSpPr>
        <p:spPr/>
        <p:txBody>
          <a:bodyPr/>
          <a:lstStyle/>
          <a:p>
            <a:r>
              <a:rPr lang="en-US" dirty="0"/>
              <a:t>Based on the offline discussion, in order to make progress, it is recommended to focus on option 1 and option 2 in general.</a:t>
            </a:r>
          </a:p>
          <a:p>
            <a:pPr lvl="1"/>
            <a:r>
              <a:rPr lang="en-US" dirty="0"/>
              <a:t>In order to address the concern with respect to UE implementations and the time lime related complexity, in option 1 it is recommended to consider Alt 2.</a:t>
            </a:r>
          </a:p>
          <a:p>
            <a:pPr lvl="2"/>
            <a:r>
              <a:rPr lang="en-US" dirty="0"/>
              <a:t>The revised Option 1 is captured as proposal 1 (highlighted blue).</a:t>
            </a:r>
          </a:p>
          <a:p>
            <a:pPr lvl="1"/>
            <a:r>
              <a:rPr lang="en-US" dirty="0"/>
              <a:t>In order to address the concern for low latency transmission, the supportive companies for option 2 compromised to simplify that as limiting to only 2 symbol periodicity case, and combine it with option 1.</a:t>
            </a:r>
          </a:p>
          <a:p>
            <a:pPr lvl="2"/>
            <a:r>
              <a:rPr lang="en-US" dirty="0"/>
              <a:t>The revised merged option 1/option 2 is captured as proposal 2 (the proposal 1 is highlighted blue).</a:t>
            </a:r>
          </a:p>
          <a:p>
            <a:pPr marL="914400" lvl="2" indent="0">
              <a:buNone/>
            </a:pPr>
            <a:endParaRPr lang="en-US" dirty="0"/>
          </a:p>
        </p:txBody>
      </p:sp>
    </p:spTree>
    <p:extLst>
      <p:ext uri="{BB962C8B-B14F-4D97-AF65-F5344CB8AC3E}">
        <p14:creationId xmlns:p14="http://schemas.microsoft.com/office/powerpoint/2010/main" val="692162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D5567-6C7D-4683-802D-570843872323}"/>
              </a:ext>
            </a:extLst>
          </p:cNvPr>
          <p:cNvSpPr>
            <a:spLocks noGrp="1"/>
          </p:cNvSpPr>
          <p:nvPr>
            <p:ph type="title"/>
          </p:nvPr>
        </p:nvSpPr>
        <p:spPr/>
        <p:txBody>
          <a:bodyPr/>
          <a:lstStyle/>
          <a:p>
            <a:r>
              <a:rPr lang="en-US" dirty="0"/>
              <a:t>Proposal 1 (Option 1)</a:t>
            </a:r>
          </a:p>
        </p:txBody>
      </p:sp>
      <p:sp>
        <p:nvSpPr>
          <p:cNvPr id="3" name="Content Placeholder 2">
            <a:extLst>
              <a:ext uri="{FF2B5EF4-FFF2-40B4-BE49-F238E27FC236}">
                <a16:creationId xmlns:a16="http://schemas.microsoft.com/office/drawing/2014/main" id="{51DE315E-0E3F-4831-B1EF-66F19A3F4434}"/>
              </a:ext>
            </a:extLst>
          </p:cNvPr>
          <p:cNvSpPr>
            <a:spLocks noGrp="1"/>
          </p:cNvSpPr>
          <p:nvPr>
            <p:ph idx="1"/>
          </p:nvPr>
        </p:nvSpPr>
        <p:spPr/>
        <p:txBody>
          <a:bodyPr>
            <a:normAutofit fontScale="92500" lnSpcReduction="10000"/>
          </a:bodyPr>
          <a:lstStyle/>
          <a:p>
            <a:r>
              <a:rPr lang="en-US" dirty="0"/>
              <a:t>When the PUCCH resource for AN partially overlaps with the PUCCH resource for SR:</a:t>
            </a:r>
          </a:p>
          <a:p>
            <a:pPr lvl="1"/>
            <a:r>
              <a:rPr lang="en-US" dirty="0">
                <a:highlight>
                  <a:srgbClr val="00FFFF"/>
                </a:highlight>
              </a:rPr>
              <a:t>If starting symbol of SR PUCCH resource is before the starting symbol of AN PUCCH resource</a:t>
            </a:r>
          </a:p>
          <a:p>
            <a:pPr lvl="2"/>
            <a:r>
              <a:rPr lang="en-US" dirty="0">
                <a:highlight>
                  <a:srgbClr val="00FFFF"/>
                </a:highlight>
              </a:rPr>
              <a:t>If SR is positive, </a:t>
            </a:r>
            <a:r>
              <a:rPr lang="en-US" strike="sngStrike" dirty="0">
                <a:solidFill>
                  <a:srgbClr val="FF0000"/>
                </a:solidFill>
                <a:highlight>
                  <a:srgbClr val="00FFFF"/>
                </a:highlight>
              </a:rPr>
              <a:t>by the time the UE starts preparing the PUCCH</a:t>
            </a:r>
            <a:r>
              <a:rPr lang="en-US" dirty="0">
                <a:highlight>
                  <a:srgbClr val="00FFFF"/>
                </a:highlight>
              </a:rPr>
              <a:t>, the UE transmits only SR in the SR PUCCH resource and does not transmit AN in the AN PUCCH resource.</a:t>
            </a:r>
          </a:p>
          <a:p>
            <a:pPr lvl="2"/>
            <a:r>
              <a:rPr lang="en-US" dirty="0">
                <a:highlight>
                  <a:srgbClr val="00FFFF"/>
                </a:highlight>
              </a:rPr>
              <a:t>Otherwise</a:t>
            </a:r>
            <a:r>
              <a:rPr lang="en-US" dirty="0">
                <a:solidFill>
                  <a:srgbClr val="FF0000"/>
                </a:solidFill>
                <a:highlight>
                  <a:srgbClr val="00FFFF"/>
                </a:highlight>
              </a:rPr>
              <a:t>, if SR is negative,</a:t>
            </a:r>
            <a:r>
              <a:rPr lang="en-US" dirty="0">
                <a:highlight>
                  <a:srgbClr val="00FFFF"/>
                </a:highlight>
              </a:rPr>
              <a:t> the UE transmits AN in the AN PUCCH resource.</a:t>
            </a:r>
          </a:p>
          <a:p>
            <a:pPr lvl="1"/>
            <a:r>
              <a:rPr lang="en-US" dirty="0">
                <a:highlight>
                  <a:srgbClr val="00FFFF"/>
                </a:highlight>
              </a:rPr>
              <a:t>Otherwise, </a:t>
            </a:r>
            <a:r>
              <a:rPr lang="en-US" dirty="0">
                <a:solidFill>
                  <a:srgbClr val="FF0000"/>
                </a:solidFill>
                <a:highlight>
                  <a:srgbClr val="00FFFF"/>
                </a:highlight>
              </a:rPr>
              <a:t>if the starting symbol of the AN PUCCH resource is before the starting symbol of the SR PUCCH resource</a:t>
            </a:r>
          </a:p>
          <a:p>
            <a:pPr lvl="2"/>
            <a:r>
              <a:rPr lang="en-US" dirty="0">
                <a:highlight>
                  <a:srgbClr val="00FFFF"/>
                </a:highlight>
              </a:rPr>
              <a:t>If AN PUCCH resource is F0/F2/F3/F4 </a:t>
            </a:r>
            <a:r>
              <a:rPr lang="en-US" strike="sngStrike" dirty="0">
                <a:solidFill>
                  <a:srgbClr val="FF0000"/>
                </a:solidFill>
                <a:highlight>
                  <a:srgbClr val="00FFFF"/>
                </a:highlight>
              </a:rPr>
              <a:t>by the time the UE starts preparing the PUCCH</a:t>
            </a:r>
            <a:r>
              <a:rPr lang="en-US" dirty="0">
                <a:solidFill>
                  <a:srgbClr val="FF0000"/>
                </a:solidFill>
                <a:highlight>
                  <a:srgbClr val="00FFFF"/>
                </a:highlight>
              </a:rPr>
              <a:t>, </a:t>
            </a:r>
            <a:r>
              <a:rPr lang="en-US" dirty="0">
                <a:highlight>
                  <a:srgbClr val="00FFFF"/>
                </a:highlight>
              </a:rPr>
              <a:t>the UE transmits AN and SR (positive or negative) based on the AN PUCCH resource, using the agreed AN/SR multiplexing methods for the AN and SR PUCCH resources with the same starting and ending symbols. </a:t>
            </a:r>
          </a:p>
          <a:p>
            <a:pPr lvl="2"/>
            <a:r>
              <a:rPr lang="en-US" dirty="0">
                <a:highlight>
                  <a:srgbClr val="00FFFF"/>
                </a:highlight>
              </a:rPr>
              <a:t>If AN PUCCH resource is F1 and AN and SR have different starting and/or ending symbols, the UE transmits only AN in the AN PUCCH resource.</a:t>
            </a:r>
          </a:p>
        </p:txBody>
      </p:sp>
    </p:spTree>
    <p:extLst>
      <p:ext uri="{BB962C8B-B14F-4D97-AF65-F5344CB8AC3E}">
        <p14:creationId xmlns:p14="http://schemas.microsoft.com/office/powerpoint/2010/main" val="37655295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0AA9E-D9DA-4AB6-8EB3-E98FFB3A76FE}"/>
              </a:ext>
            </a:extLst>
          </p:cNvPr>
          <p:cNvSpPr>
            <a:spLocks noGrp="1"/>
          </p:cNvSpPr>
          <p:nvPr>
            <p:ph type="title"/>
          </p:nvPr>
        </p:nvSpPr>
        <p:spPr/>
        <p:txBody>
          <a:bodyPr/>
          <a:lstStyle/>
          <a:p>
            <a:r>
              <a:rPr lang="en-US" dirty="0"/>
              <a:t>Proposal 2 (compromised Option1/option 2)</a:t>
            </a:r>
          </a:p>
        </p:txBody>
      </p:sp>
      <p:sp>
        <p:nvSpPr>
          <p:cNvPr id="3" name="Content Placeholder 2">
            <a:extLst>
              <a:ext uri="{FF2B5EF4-FFF2-40B4-BE49-F238E27FC236}">
                <a16:creationId xmlns:a16="http://schemas.microsoft.com/office/drawing/2014/main" id="{6C085F7A-8015-4BEA-A4D2-4E3F681A6F79}"/>
              </a:ext>
            </a:extLst>
          </p:cNvPr>
          <p:cNvSpPr>
            <a:spLocks noGrp="1"/>
          </p:cNvSpPr>
          <p:nvPr>
            <p:ph idx="1"/>
          </p:nvPr>
        </p:nvSpPr>
        <p:spPr/>
        <p:txBody>
          <a:bodyPr>
            <a:normAutofit fontScale="85000" lnSpcReduction="10000"/>
          </a:bodyPr>
          <a:lstStyle/>
          <a:p>
            <a:r>
              <a:rPr lang="en-US" dirty="0"/>
              <a:t>When the PUCCH resource for AN partially overlaps with the PUCCH resource for SR:</a:t>
            </a:r>
          </a:p>
          <a:p>
            <a:pPr lvl="1"/>
            <a:r>
              <a:rPr lang="en-US" dirty="0"/>
              <a:t>If the SR is configured with a periodicity of 2 symbols per slot, </a:t>
            </a:r>
          </a:p>
          <a:p>
            <a:pPr lvl="2"/>
            <a:r>
              <a:rPr lang="en-US" dirty="0"/>
              <a:t>if SR is positive, the UE transmits only SR in the first possible SR PUCCH resource and stops AN transmission if it has already started. Otherwise the AN is transmitted on the AN PUCCH resource.</a:t>
            </a:r>
          </a:p>
          <a:p>
            <a:pPr lvl="1"/>
            <a:r>
              <a:rPr lang="en-US" dirty="0"/>
              <a:t>Otherwise,</a:t>
            </a:r>
          </a:p>
          <a:p>
            <a:pPr lvl="2"/>
            <a:r>
              <a:rPr lang="en-US" dirty="0">
                <a:highlight>
                  <a:srgbClr val="00FFFF"/>
                </a:highlight>
              </a:rPr>
              <a:t>if starting symbol of SR PUCCH resource is before the starting symbol of AN PUCCH resource</a:t>
            </a:r>
          </a:p>
          <a:p>
            <a:pPr lvl="3"/>
            <a:r>
              <a:rPr lang="en-US" dirty="0">
                <a:highlight>
                  <a:srgbClr val="00FFFF"/>
                </a:highlight>
              </a:rPr>
              <a:t>If SR is positive, </a:t>
            </a:r>
            <a:r>
              <a:rPr lang="en-US" strike="sngStrike" dirty="0">
                <a:solidFill>
                  <a:srgbClr val="FF0000"/>
                </a:solidFill>
                <a:highlight>
                  <a:srgbClr val="00FFFF"/>
                </a:highlight>
              </a:rPr>
              <a:t>by the time the UE starts preparing the PUCCH</a:t>
            </a:r>
            <a:r>
              <a:rPr lang="en-US" dirty="0">
                <a:highlight>
                  <a:srgbClr val="00FFFF"/>
                </a:highlight>
              </a:rPr>
              <a:t>, the UE transmits only SR in the SR PUCCH resource and does not transmit AN in the AN PUCCH resource.</a:t>
            </a:r>
          </a:p>
          <a:p>
            <a:pPr lvl="3"/>
            <a:r>
              <a:rPr lang="en-US" dirty="0">
                <a:highlight>
                  <a:srgbClr val="00FFFF"/>
                </a:highlight>
              </a:rPr>
              <a:t>Otherwise</a:t>
            </a:r>
            <a:r>
              <a:rPr lang="en-US" dirty="0">
                <a:solidFill>
                  <a:srgbClr val="FF0000"/>
                </a:solidFill>
                <a:highlight>
                  <a:srgbClr val="00FFFF"/>
                </a:highlight>
              </a:rPr>
              <a:t>, if SR is negative,</a:t>
            </a:r>
            <a:r>
              <a:rPr lang="en-US" dirty="0">
                <a:highlight>
                  <a:srgbClr val="00FFFF"/>
                </a:highlight>
              </a:rPr>
              <a:t> the UE transmits AN in the AN PUCCH resource.</a:t>
            </a:r>
          </a:p>
          <a:p>
            <a:pPr lvl="2"/>
            <a:r>
              <a:rPr lang="en-US" dirty="0">
                <a:highlight>
                  <a:srgbClr val="00FFFF"/>
                </a:highlight>
              </a:rPr>
              <a:t>Otherwise, </a:t>
            </a:r>
            <a:r>
              <a:rPr lang="en-US" dirty="0">
                <a:solidFill>
                  <a:srgbClr val="FF0000"/>
                </a:solidFill>
                <a:highlight>
                  <a:srgbClr val="00FFFF"/>
                </a:highlight>
              </a:rPr>
              <a:t>if the starting symbol of the AN PUCCH resource is before the starting symbol of the SR PUCCH resource</a:t>
            </a:r>
          </a:p>
          <a:p>
            <a:pPr lvl="3"/>
            <a:r>
              <a:rPr lang="en-US" dirty="0">
                <a:highlight>
                  <a:srgbClr val="00FFFF"/>
                </a:highlight>
              </a:rPr>
              <a:t>If AN PUCCH resource is F0/F2/F3/F4 </a:t>
            </a:r>
            <a:r>
              <a:rPr lang="en-US" strike="sngStrike" dirty="0">
                <a:solidFill>
                  <a:srgbClr val="FF0000"/>
                </a:solidFill>
                <a:highlight>
                  <a:srgbClr val="00FFFF"/>
                </a:highlight>
              </a:rPr>
              <a:t>by the time the UE starts preparing the PUCCH</a:t>
            </a:r>
            <a:r>
              <a:rPr lang="en-US" dirty="0">
                <a:solidFill>
                  <a:srgbClr val="FF0000"/>
                </a:solidFill>
                <a:highlight>
                  <a:srgbClr val="00FFFF"/>
                </a:highlight>
              </a:rPr>
              <a:t>, </a:t>
            </a:r>
            <a:r>
              <a:rPr lang="en-US" dirty="0">
                <a:highlight>
                  <a:srgbClr val="00FFFF"/>
                </a:highlight>
              </a:rPr>
              <a:t>the UE transmits AN and SR (positive or negative) based on the AN PUCCH resource, using the agreed AN/SR multiplexing methods for the AN and SR PUCCH resources with the same starting and ending symbols. </a:t>
            </a:r>
          </a:p>
          <a:p>
            <a:pPr lvl="3"/>
            <a:r>
              <a:rPr lang="en-US" dirty="0">
                <a:highlight>
                  <a:srgbClr val="00FFFF"/>
                </a:highlight>
              </a:rPr>
              <a:t>If AN PUCCH resource is F1 and AN and SR have different starting and/or ending symbols, the UE transmits only AN in the AN PUCCH resource.</a:t>
            </a:r>
          </a:p>
        </p:txBody>
      </p:sp>
    </p:spTree>
    <p:extLst>
      <p:ext uri="{BB962C8B-B14F-4D97-AF65-F5344CB8AC3E}">
        <p14:creationId xmlns:p14="http://schemas.microsoft.com/office/powerpoint/2010/main" val="3098842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6D49-88E4-4FC8-91A4-E851C1758A95}"/>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6896EAB-F3CE-439A-B9BC-68FDCDE80AE5}"/>
              </a:ext>
            </a:extLst>
          </p:cNvPr>
          <p:cNvSpPr>
            <a:spLocks noGrp="1"/>
          </p:cNvSpPr>
          <p:nvPr>
            <p:ph idx="1"/>
          </p:nvPr>
        </p:nvSpPr>
        <p:spPr/>
        <p:txBody>
          <a:bodyPr>
            <a:normAutofit lnSpcReduction="10000"/>
          </a:bodyPr>
          <a:lstStyle/>
          <a:p>
            <a:r>
              <a:rPr lang="en-US" dirty="0"/>
              <a:t>Summary of views</a:t>
            </a:r>
          </a:p>
          <a:p>
            <a:r>
              <a:rPr lang="en-US" dirty="0"/>
              <a:t>Purpose of discussion</a:t>
            </a:r>
          </a:p>
          <a:p>
            <a:r>
              <a:rPr lang="en-US" dirty="0"/>
              <a:t>Discussion points-  AN and SR overlapping PUCCH resources</a:t>
            </a:r>
          </a:p>
          <a:p>
            <a:r>
              <a:rPr lang="en-US" dirty="0"/>
              <a:t>High level summary of design options</a:t>
            </a:r>
          </a:p>
          <a:p>
            <a:endParaRPr lang="en-US" dirty="0"/>
          </a:p>
          <a:p>
            <a:endParaRPr lang="en-US" dirty="0"/>
          </a:p>
          <a:p>
            <a:endParaRPr lang="en-US" dirty="0"/>
          </a:p>
          <a:p>
            <a:endParaRPr lang="en-US" dirty="0"/>
          </a:p>
          <a:p>
            <a:r>
              <a:rPr lang="en-US" dirty="0"/>
              <a:t>Note: This document is an updated version of R1-1803391.</a:t>
            </a:r>
          </a:p>
          <a:p>
            <a:endParaRPr lang="en-US" dirty="0"/>
          </a:p>
          <a:p>
            <a:endParaRPr lang="en-US" dirty="0"/>
          </a:p>
          <a:p>
            <a:endParaRPr lang="en-US" dirty="0"/>
          </a:p>
        </p:txBody>
      </p:sp>
    </p:spTree>
    <p:extLst>
      <p:ext uri="{BB962C8B-B14F-4D97-AF65-F5344CB8AC3E}">
        <p14:creationId xmlns:p14="http://schemas.microsoft.com/office/powerpoint/2010/main" val="1236402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D296F-68D4-4FDF-ACB6-05DC950FB2AA}"/>
              </a:ext>
            </a:extLst>
          </p:cNvPr>
          <p:cNvSpPr>
            <a:spLocks noGrp="1"/>
          </p:cNvSpPr>
          <p:nvPr>
            <p:ph type="title"/>
          </p:nvPr>
        </p:nvSpPr>
        <p:spPr>
          <a:xfrm>
            <a:off x="838200" y="365126"/>
            <a:ext cx="10515600" cy="508934"/>
          </a:xfrm>
        </p:spPr>
        <p:txBody>
          <a:bodyPr>
            <a:normAutofit fontScale="90000"/>
          </a:bodyPr>
          <a:lstStyle/>
          <a:p>
            <a:r>
              <a:rPr lang="en-US" dirty="0"/>
              <a:t>Summary of proposals (R1-1803389)</a:t>
            </a:r>
          </a:p>
        </p:txBody>
      </p:sp>
      <p:graphicFrame>
        <p:nvGraphicFramePr>
          <p:cNvPr id="5" name="Content Placeholder 4">
            <a:extLst>
              <a:ext uri="{FF2B5EF4-FFF2-40B4-BE49-F238E27FC236}">
                <a16:creationId xmlns:a16="http://schemas.microsoft.com/office/drawing/2014/main" id="{08D25EAF-841C-4370-BB59-EEF048BE4D51}"/>
              </a:ext>
            </a:extLst>
          </p:cNvPr>
          <p:cNvGraphicFramePr>
            <a:graphicFrameLocks noGrp="1"/>
          </p:cNvGraphicFramePr>
          <p:nvPr>
            <p:ph idx="1"/>
            <p:extLst/>
          </p:nvPr>
        </p:nvGraphicFramePr>
        <p:xfrm>
          <a:off x="838200" y="1027906"/>
          <a:ext cx="10515598" cy="5623560"/>
        </p:xfrm>
        <a:graphic>
          <a:graphicData uri="http://schemas.openxmlformats.org/drawingml/2006/table">
            <a:tbl>
              <a:tblPr firstRow="1" firstCol="1" bandRow="1">
                <a:tableStyleId>{5C22544A-7EE6-4342-B048-85BDC9FD1C3A}</a:tableStyleId>
              </a:tblPr>
              <a:tblGrid>
                <a:gridCol w="977152">
                  <a:extLst>
                    <a:ext uri="{9D8B030D-6E8A-4147-A177-3AD203B41FA5}">
                      <a16:colId xmlns:a16="http://schemas.microsoft.com/office/drawing/2014/main" val="514890185"/>
                    </a:ext>
                  </a:extLst>
                </a:gridCol>
                <a:gridCol w="2918011">
                  <a:extLst>
                    <a:ext uri="{9D8B030D-6E8A-4147-A177-3AD203B41FA5}">
                      <a16:colId xmlns:a16="http://schemas.microsoft.com/office/drawing/2014/main" val="2797793179"/>
                    </a:ext>
                  </a:extLst>
                </a:gridCol>
                <a:gridCol w="3173506">
                  <a:extLst>
                    <a:ext uri="{9D8B030D-6E8A-4147-A177-3AD203B41FA5}">
                      <a16:colId xmlns:a16="http://schemas.microsoft.com/office/drawing/2014/main" val="4142748108"/>
                    </a:ext>
                  </a:extLst>
                </a:gridCol>
                <a:gridCol w="3446929">
                  <a:extLst>
                    <a:ext uri="{9D8B030D-6E8A-4147-A177-3AD203B41FA5}">
                      <a16:colId xmlns:a16="http://schemas.microsoft.com/office/drawing/2014/main" val="4236726878"/>
                    </a:ext>
                  </a:extLst>
                </a:gridCol>
              </a:tblGrid>
              <a:tr h="70911">
                <a:tc>
                  <a:txBody>
                    <a:bodyPr/>
                    <a:lstStyle/>
                    <a:p>
                      <a:pPr algn="just">
                        <a:spcAft>
                          <a:spcPts val="600"/>
                        </a:spcAft>
                      </a:pPr>
                      <a:r>
                        <a:rPr lang="en-US" sz="1600">
                          <a:effectLst/>
                        </a:rPr>
                        <a:t> </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a:effectLst/>
                        </a:rPr>
                        <a:t>AN with format 0</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a:effectLst/>
                        </a:rPr>
                        <a:t>AN with format 1</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a:effectLst/>
                        </a:rPr>
                        <a:t>AN with format 2/3/4</a:t>
                      </a:r>
                      <a:endParaRPr lang="sv-SE" sz="1600">
                        <a:effectLst/>
                        <a:latin typeface="Times New Roman" panose="02020603050405020304" pitchFamily="18" charset="0"/>
                        <a:ea typeface="SimSun" panose="02010600030101010101" pitchFamily="2" charset="-122"/>
                      </a:endParaRPr>
                    </a:p>
                  </a:txBody>
                  <a:tcPr marL="29009" marR="29009" marT="0" marB="0"/>
                </a:tc>
                <a:extLst>
                  <a:ext uri="{0D108BD9-81ED-4DB2-BD59-A6C34878D82A}">
                    <a16:rowId xmlns:a16="http://schemas.microsoft.com/office/drawing/2014/main" val="987758484"/>
                  </a:ext>
                </a:extLst>
              </a:tr>
              <a:tr h="2224017">
                <a:tc>
                  <a:txBody>
                    <a:bodyPr/>
                    <a:lstStyle/>
                    <a:p>
                      <a:pPr algn="just">
                        <a:spcAft>
                          <a:spcPts val="600"/>
                        </a:spcAft>
                      </a:pPr>
                      <a:r>
                        <a:rPr lang="en-US" sz="1600">
                          <a:effectLst/>
                        </a:rPr>
                        <a:t>SR with format 0</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highlight>
                            <a:srgbClr val="00FFFF"/>
                          </a:highlight>
                        </a:rPr>
                        <a:t>Drop SR at least overlapped symbols</a:t>
                      </a:r>
                      <a:r>
                        <a:rPr lang="en-US" sz="1600" dirty="0">
                          <a:effectLst/>
                        </a:rPr>
                        <a:t>:</a:t>
                      </a:r>
                      <a:endParaRPr lang="sv-SE" sz="1600" dirty="0">
                        <a:effectLst/>
                      </a:endParaRPr>
                    </a:p>
                    <a:p>
                      <a:pPr algn="just">
                        <a:spcAft>
                          <a:spcPts val="600"/>
                        </a:spcAft>
                      </a:pPr>
                      <a:r>
                        <a:rPr lang="en-US" sz="1600" dirty="0">
                          <a:effectLst/>
                        </a:rPr>
                        <a:t>Lenovo (or AN), CATT (SR after), Intel (drop all SR when k&gt;1), Nokia (logical OR over all K SR processes)</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or AN depends on priority</a:t>
                      </a:r>
                      <a:endParaRPr lang="sv-SE" sz="1600" dirty="0">
                        <a:effectLst/>
                      </a:endParaRPr>
                    </a:p>
                    <a:p>
                      <a:pPr algn="just">
                        <a:spcAft>
                          <a:spcPts val="600"/>
                        </a:spcAft>
                      </a:pPr>
                      <a:r>
                        <a:rPr lang="en-US" sz="1600" dirty="0">
                          <a:effectLst/>
                        </a:rPr>
                        <a:t>Panasonic</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Multiplexing on the AN resource</a:t>
                      </a:r>
                      <a:endParaRPr lang="sv-SE" sz="1600" dirty="0">
                        <a:effectLst/>
                      </a:endParaRPr>
                    </a:p>
                    <a:p>
                      <a:pPr algn="just">
                        <a:spcAft>
                          <a:spcPts val="600"/>
                        </a:spcAft>
                      </a:pPr>
                      <a:r>
                        <a:rPr lang="en-US" sz="1600" dirty="0">
                          <a:effectLst/>
                        </a:rPr>
                        <a:t>CATT (SR before), Ericsson, </a:t>
                      </a:r>
                      <a:r>
                        <a:rPr lang="en-US" sz="1600" dirty="0" err="1">
                          <a:effectLst/>
                        </a:rPr>
                        <a:t>Oppo</a:t>
                      </a:r>
                      <a:r>
                        <a:rPr lang="en-US" sz="1600" dirty="0">
                          <a:effectLst/>
                        </a:rPr>
                        <a:t>, Intel (k=1), LGE, Panasonic</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Change CS of overlapping symbols on AN resource</a:t>
                      </a:r>
                      <a:endParaRPr lang="sv-SE" sz="1600" dirty="0">
                        <a:effectLst/>
                      </a:endParaRPr>
                    </a:p>
                    <a:p>
                      <a:pPr algn="just">
                        <a:spcAft>
                          <a:spcPts val="600"/>
                        </a:spcAft>
                      </a:pPr>
                      <a:r>
                        <a:rPr lang="en-US" sz="1600" dirty="0">
                          <a:effectLst/>
                        </a:rPr>
                        <a:t>ZTE</a:t>
                      </a:r>
                      <a:endParaRPr lang="sv-SE" sz="1600" dirty="0">
                        <a:effectLst/>
                      </a:endParaRPr>
                    </a:p>
                  </a:txBody>
                  <a:tcPr marL="29009" marR="29009" marT="0" marB="0"/>
                </a:tc>
                <a:tc>
                  <a:txBody>
                    <a:bodyPr/>
                    <a:lstStyle/>
                    <a:p>
                      <a:pPr algn="just">
                        <a:spcAft>
                          <a:spcPts val="600"/>
                        </a:spcAft>
                      </a:pPr>
                      <a:r>
                        <a:rPr lang="en-US" sz="1600" dirty="0">
                          <a:effectLst/>
                          <a:highlight>
                            <a:srgbClr val="00FFFF"/>
                          </a:highlight>
                        </a:rPr>
                        <a:t>Drop SR at least overlapped symbols</a:t>
                      </a:r>
                      <a:r>
                        <a:rPr lang="en-US" sz="1600" dirty="0">
                          <a:effectLst/>
                        </a:rPr>
                        <a:t>:</a:t>
                      </a:r>
                      <a:endParaRPr lang="sv-SE" sz="1600" dirty="0">
                        <a:effectLst/>
                      </a:endParaRPr>
                    </a:p>
                    <a:p>
                      <a:pPr algn="just">
                        <a:spcAft>
                          <a:spcPts val="600"/>
                        </a:spcAft>
                      </a:pPr>
                      <a:r>
                        <a:rPr lang="en-US" sz="1600" dirty="0">
                          <a:effectLst/>
                        </a:rPr>
                        <a:t>Lenovo (or AN), CATT, Ericsson (all SR is dropped), Intel (drop all SRs)</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or AN depends on priority</a:t>
                      </a:r>
                      <a:endParaRPr lang="sv-SE" sz="1600" dirty="0">
                        <a:effectLst/>
                      </a:endParaRPr>
                    </a:p>
                    <a:p>
                      <a:pPr algn="just">
                        <a:spcAft>
                          <a:spcPts val="600"/>
                        </a:spcAft>
                      </a:pPr>
                      <a:r>
                        <a:rPr lang="en-US" sz="1600" dirty="0">
                          <a:effectLst/>
                        </a:rPr>
                        <a:t>Panasonic, ZTE(drop AN hop containing overlapping symbol if SR prioritize) </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Multiplexing:</a:t>
                      </a:r>
                      <a:endParaRPr lang="sv-SE" sz="1600" dirty="0">
                        <a:effectLst/>
                      </a:endParaRPr>
                    </a:p>
                    <a:p>
                      <a:pPr algn="just">
                        <a:spcAft>
                          <a:spcPts val="600"/>
                        </a:spcAft>
                      </a:pPr>
                      <a:r>
                        <a:rPr lang="en-US" sz="1600" dirty="0">
                          <a:effectLst/>
                        </a:rPr>
                        <a:t>Panasonic</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Bundle HARQ-ACK</a:t>
                      </a:r>
                      <a:r>
                        <a:rPr lang="en-US" sz="1600" dirty="0">
                          <a:effectLst/>
                        </a:rPr>
                        <a:t> </a:t>
                      </a:r>
                      <a:endParaRPr lang="sv-SE" sz="1600" dirty="0">
                        <a:effectLst/>
                      </a:endParaRPr>
                    </a:p>
                    <a:p>
                      <a:pPr algn="just">
                        <a:spcAft>
                          <a:spcPts val="600"/>
                        </a:spcAft>
                      </a:pPr>
                      <a:r>
                        <a:rPr lang="en-US" sz="1600" dirty="0" err="1">
                          <a:effectLst/>
                        </a:rPr>
                        <a:t>Oppo</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Change CS of overlapping symbols on AN resource</a:t>
                      </a:r>
                      <a:endParaRPr lang="sv-SE" sz="1600" dirty="0">
                        <a:effectLst/>
                      </a:endParaRPr>
                    </a:p>
                    <a:p>
                      <a:pPr algn="just">
                        <a:spcAft>
                          <a:spcPts val="600"/>
                        </a:spcAft>
                      </a:pPr>
                      <a:r>
                        <a:rPr lang="en-US" sz="1600" dirty="0">
                          <a:effectLst/>
                        </a:rPr>
                        <a:t>ZTE</a:t>
                      </a:r>
                      <a:endParaRPr lang="sv-SE" sz="1600" dirty="0">
                        <a:effectLst/>
                      </a:endParaRPr>
                    </a:p>
                  </a:txBody>
                  <a:tcPr marL="29009" marR="29009" marT="0" marB="0"/>
                </a:tc>
                <a:tc>
                  <a:txBody>
                    <a:bodyPr/>
                    <a:lstStyle/>
                    <a:p>
                      <a:pPr algn="just">
                        <a:spcAft>
                          <a:spcPts val="600"/>
                        </a:spcAft>
                      </a:pPr>
                      <a:r>
                        <a:rPr lang="en-US" sz="1600" dirty="0">
                          <a:effectLst/>
                          <a:highlight>
                            <a:srgbClr val="00FFFF"/>
                          </a:highlight>
                        </a:rPr>
                        <a:t>Multiplexing (jointly coding) on AN resource:</a:t>
                      </a:r>
                      <a:endParaRPr lang="sv-SE" sz="1600" dirty="0">
                        <a:effectLst/>
                      </a:endParaRPr>
                    </a:p>
                    <a:p>
                      <a:pPr algn="just">
                        <a:spcAft>
                          <a:spcPts val="600"/>
                        </a:spcAft>
                      </a:pPr>
                      <a:r>
                        <a:rPr lang="en-US" sz="1600" dirty="0">
                          <a:effectLst/>
                        </a:rPr>
                        <a:t>Lenovo (SR before), CATT, Ericsson, </a:t>
                      </a:r>
                      <a:r>
                        <a:rPr lang="en-US" sz="1600" dirty="0" err="1">
                          <a:effectLst/>
                        </a:rPr>
                        <a:t>Oppo</a:t>
                      </a:r>
                      <a:r>
                        <a:rPr lang="en-US" sz="1600" dirty="0">
                          <a:effectLst/>
                        </a:rPr>
                        <a:t>, LGE, Nokia (AN PF2 and SR PF0), Panasonic, ZTE, Intel</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Puncture short into long:</a:t>
                      </a:r>
                      <a:endParaRPr lang="sv-SE" sz="1600" dirty="0">
                        <a:effectLst/>
                      </a:endParaRPr>
                    </a:p>
                    <a:p>
                      <a:pPr algn="just">
                        <a:spcAft>
                          <a:spcPts val="600"/>
                        </a:spcAft>
                      </a:pPr>
                      <a:r>
                        <a:rPr lang="en-US" sz="1600" dirty="0" err="1">
                          <a:effectLst/>
                        </a:rPr>
                        <a:t>Oppo</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at least overlapped symbols</a:t>
                      </a:r>
                      <a:r>
                        <a:rPr lang="en-US" sz="1600" dirty="0">
                          <a:effectLst/>
                        </a:rPr>
                        <a:t>:</a:t>
                      </a:r>
                      <a:endParaRPr lang="sv-SE" sz="1600" dirty="0">
                        <a:effectLst/>
                      </a:endParaRPr>
                    </a:p>
                    <a:p>
                      <a:pPr algn="just">
                        <a:spcAft>
                          <a:spcPts val="600"/>
                        </a:spcAft>
                      </a:pPr>
                      <a:r>
                        <a:rPr lang="en-US" sz="1600" dirty="0">
                          <a:effectLst/>
                        </a:rPr>
                        <a:t>Lenovo (SR after) </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AN</a:t>
                      </a:r>
                      <a:r>
                        <a:rPr lang="en-US" sz="1600" dirty="0">
                          <a:effectLst/>
                        </a:rPr>
                        <a:t>:</a:t>
                      </a:r>
                      <a:endParaRPr lang="sv-SE" sz="1600" dirty="0">
                        <a:effectLst/>
                      </a:endParaRPr>
                    </a:p>
                    <a:p>
                      <a:pPr algn="just">
                        <a:spcAft>
                          <a:spcPts val="600"/>
                        </a:spcAft>
                      </a:pPr>
                      <a:r>
                        <a:rPr lang="en-US" sz="1600" dirty="0" err="1">
                          <a:effectLst/>
                        </a:rPr>
                        <a:t>Oppo</a:t>
                      </a:r>
                      <a:r>
                        <a:rPr lang="en-US" sz="1600" dirty="0">
                          <a:effectLst/>
                        </a:rPr>
                        <a:t> (SR before)</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or AN depends on priority</a:t>
                      </a:r>
                      <a:endParaRPr lang="sv-SE" sz="1600" dirty="0">
                        <a:effectLst/>
                      </a:endParaRPr>
                    </a:p>
                    <a:p>
                      <a:pPr algn="just">
                        <a:spcAft>
                          <a:spcPts val="600"/>
                        </a:spcAft>
                      </a:pPr>
                      <a:r>
                        <a:rPr lang="en-US" sz="1600" dirty="0">
                          <a:effectLst/>
                        </a:rPr>
                        <a:t>Panasonic</a:t>
                      </a:r>
                      <a:endParaRPr lang="sv-SE" sz="1600" dirty="0">
                        <a:effectLst/>
                      </a:endParaRPr>
                    </a:p>
                  </a:txBody>
                  <a:tcPr marL="29009" marR="29009" marT="0" marB="0"/>
                </a:tc>
                <a:extLst>
                  <a:ext uri="{0D108BD9-81ED-4DB2-BD59-A6C34878D82A}">
                    <a16:rowId xmlns:a16="http://schemas.microsoft.com/office/drawing/2014/main" val="480935391"/>
                  </a:ext>
                </a:extLst>
              </a:tr>
            </a:tbl>
          </a:graphicData>
        </a:graphic>
      </p:graphicFrame>
    </p:spTree>
    <p:extLst>
      <p:ext uri="{BB962C8B-B14F-4D97-AF65-F5344CB8AC3E}">
        <p14:creationId xmlns:p14="http://schemas.microsoft.com/office/powerpoint/2010/main" val="3875254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6A978-477A-4810-BA22-C947EE61B155}"/>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C572EEBC-B2C4-4E2C-983F-B2C50FE64E21}"/>
              </a:ext>
            </a:extLst>
          </p:cNvPr>
          <p:cNvGraphicFramePr>
            <a:graphicFrameLocks noGrp="1"/>
          </p:cNvGraphicFramePr>
          <p:nvPr>
            <p:ph idx="1"/>
            <p:extLst/>
          </p:nvPr>
        </p:nvGraphicFramePr>
        <p:xfrm>
          <a:off x="838200" y="1027906"/>
          <a:ext cx="10515598" cy="5715000"/>
        </p:xfrm>
        <a:graphic>
          <a:graphicData uri="http://schemas.openxmlformats.org/drawingml/2006/table">
            <a:tbl>
              <a:tblPr firstRow="1" firstCol="1" bandRow="1">
                <a:tableStyleId>{5C22544A-7EE6-4342-B048-85BDC9FD1C3A}</a:tableStyleId>
              </a:tblPr>
              <a:tblGrid>
                <a:gridCol w="1541927">
                  <a:extLst>
                    <a:ext uri="{9D8B030D-6E8A-4147-A177-3AD203B41FA5}">
                      <a16:colId xmlns:a16="http://schemas.microsoft.com/office/drawing/2014/main" val="3865953311"/>
                    </a:ext>
                  </a:extLst>
                </a:gridCol>
                <a:gridCol w="2891118">
                  <a:extLst>
                    <a:ext uri="{9D8B030D-6E8A-4147-A177-3AD203B41FA5}">
                      <a16:colId xmlns:a16="http://schemas.microsoft.com/office/drawing/2014/main" val="2245642034"/>
                    </a:ext>
                  </a:extLst>
                </a:gridCol>
                <a:gridCol w="2891118">
                  <a:extLst>
                    <a:ext uri="{9D8B030D-6E8A-4147-A177-3AD203B41FA5}">
                      <a16:colId xmlns:a16="http://schemas.microsoft.com/office/drawing/2014/main" val="866465784"/>
                    </a:ext>
                  </a:extLst>
                </a:gridCol>
                <a:gridCol w="3191435">
                  <a:extLst>
                    <a:ext uri="{9D8B030D-6E8A-4147-A177-3AD203B41FA5}">
                      <a16:colId xmlns:a16="http://schemas.microsoft.com/office/drawing/2014/main" val="1700699823"/>
                    </a:ext>
                  </a:extLst>
                </a:gridCol>
              </a:tblGrid>
              <a:tr h="142292">
                <a:tc>
                  <a:txBody>
                    <a:bodyPr/>
                    <a:lstStyle/>
                    <a:p>
                      <a:pPr algn="just">
                        <a:spcAft>
                          <a:spcPts val="600"/>
                        </a:spcAft>
                      </a:pPr>
                      <a:r>
                        <a:rPr lang="en-US" sz="1600">
                          <a:effectLst/>
                        </a:rPr>
                        <a:t> </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a:effectLst/>
                        </a:rPr>
                        <a:t>AN with format 0</a:t>
                      </a:r>
                      <a:endParaRPr lang="sv-SE" sz="160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rPr>
                        <a:t>AN with format 1</a:t>
                      </a:r>
                      <a:endParaRPr lang="sv-SE" sz="1600" dirty="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rPr>
                        <a:t>AN with format 2/3/4</a:t>
                      </a:r>
                      <a:endParaRPr lang="sv-SE" sz="1600" dirty="0">
                        <a:effectLst/>
                        <a:latin typeface="Times New Roman" panose="02020603050405020304" pitchFamily="18" charset="0"/>
                        <a:ea typeface="SimSun" panose="02010600030101010101" pitchFamily="2" charset="-122"/>
                      </a:endParaRPr>
                    </a:p>
                  </a:txBody>
                  <a:tcPr marL="29009" marR="29009" marT="0" marB="0"/>
                </a:tc>
                <a:extLst>
                  <a:ext uri="{0D108BD9-81ED-4DB2-BD59-A6C34878D82A}">
                    <a16:rowId xmlns:a16="http://schemas.microsoft.com/office/drawing/2014/main" val="1497314577"/>
                  </a:ext>
                </a:extLst>
              </a:tr>
              <a:tr h="4980244">
                <a:tc>
                  <a:txBody>
                    <a:bodyPr/>
                    <a:lstStyle/>
                    <a:p>
                      <a:pPr algn="just">
                        <a:spcAft>
                          <a:spcPts val="600"/>
                        </a:spcAft>
                      </a:pPr>
                      <a:r>
                        <a:rPr lang="en-US" sz="1600" dirty="0">
                          <a:effectLst/>
                        </a:rPr>
                        <a:t>SR with format 1</a:t>
                      </a:r>
                      <a:endParaRPr lang="sv-SE" sz="1600" dirty="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highlight>
                            <a:srgbClr val="00FFFF"/>
                          </a:highlight>
                        </a:rPr>
                        <a:t>Drop SR at least overlapped symbols</a:t>
                      </a:r>
                      <a:r>
                        <a:rPr lang="en-US" sz="1600" dirty="0">
                          <a:effectLst/>
                        </a:rPr>
                        <a:t>:</a:t>
                      </a:r>
                      <a:endParaRPr lang="sv-SE" sz="1600" dirty="0">
                        <a:effectLst/>
                      </a:endParaRPr>
                    </a:p>
                    <a:p>
                      <a:pPr algn="just">
                        <a:spcAft>
                          <a:spcPts val="600"/>
                        </a:spcAft>
                      </a:pPr>
                      <a:r>
                        <a:rPr lang="en-US" sz="1600" dirty="0">
                          <a:effectLst/>
                        </a:rPr>
                        <a:t>Lenovo (or AN), CATT (SR before), Intel (drop all SR when k&gt;1)</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Multiplexing on the AN resource</a:t>
                      </a:r>
                      <a:endParaRPr lang="sv-SE" sz="1600" dirty="0">
                        <a:effectLst/>
                      </a:endParaRPr>
                    </a:p>
                    <a:p>
                      <a:pPr algn="just">
                        <a:spcAft>
                          <a:spcPts val="600"/>
                        </a:spcAft>
                      </a:pPr>
                      <a:r>
                        <a:rPr lang="en-US" sz="1600" dirty="0">
                          <a:effectLst/>
                        </a:rPr>
                        <a:t> Ericsson, </a:t>
                      </a:r>
                      <a:r>
                        <a:rPr lang="en-US" sz="1600" dirty="0" err="1">
                          <a:effectLst/>
                        </a:rPr>
                        <a:t>Oppo</a:t>
                      </a:r>
                      <a:r>
                        <a:rPr lang="en-US" sz="1600" dirty="0">
                          <a:effectLst/>
                        </a:rPr>
                        <a:t> (SR after), Intel (k=1), LGE</a:t>
                      </a:r>
                      <a:endParaRPr lang="sv-SE" sz="1600" dirty="0">
                        <a:effectLst/>
                      </a:endParaRPr>
                    </a:p>
                    <a:p>
                      <a:pPr algn="just">
                        <a:spcAft>
                          <a:spcPts val="600"/>
                        </a:spcAft>
                      </a:pPr>
                      <a:r>
                        <a:rPr lang="en-US" sz="1600" dirty="0">
                          <a:effectLst/>
                          <a:highlight>
                            <a:srgbClr val="00FFFF"/>
                          </a:highlight>
                        </a:rPr>
                        <a:t>Multiplexing on the SR resource</a:t>
                      </a:r>
                      <a:endParaRPr lang="sv-SE" sz="1600" dirty="0">
                        <a:effectLst/>
                      </a:endParaRPr>
                    </a:p>
                    <a:p>
                      <a:pPr algn="just">
                        <a:spcAft>
                          <a:spcPts val="600"/>
                        </a:spcAft>
                      </a:pPr>
                      <a:r>
                        <a:rPr lang="en-US" sz="1600" dirty="0">
                          <a:effectLst/>
                        </a:rPr>
                        <a:t>CATT(SR after),</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AN</a:t>
                      </a:r>
                      <a:r>
                        <a:rPr lang="en-US" sz="1600" dirty="0">
                          <a:effectLst/>
                        </a:rPr>
                        <a:t>:</a:t>
                      </a:r>
                      <a:endParaRPr lang="sv-SE" sz="1600" dirty="0">
                        <a:effectLst/>
                      </a:endParaRPr>
                    </a:p>
                    <a:p>
                      <a:pPr algn="just">
                        <a:spcAft>
                          <a:spcPts val="600"/>
                        </a:spcAft>
                      </a:pPr>
                      <a:r>
                        <a:rPr lang="en-US" sz="1600" dirty="0" err="1">
                          <a:effectLst/>
                        </a:rPr>
                        <a:t>Oppo</a:t>
                      </a:r>
                      <a:r>
                        <a:rPr lang="en-US" sz="1600" dirty="0">
                          <a:effectLst/>
                        </a:rPr>
                        <a:t> (SR before)</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Change CS of overlapping symbols on SR resource</a:t>
                      </a:r>
                      <a:endParaRPr lang="sv-SE" sz="1600" dirty="0">
                        <a:effectLst/>
                      </a:endParaRPr>
                    </a:p>
                    <a:p>
                      <a:pPr algn="just">
                        <a:spcAft>
                          <a:spcPts val="600"/>
                        </a:spcAft>
                      </a:pPr>
                      <a:r>
                        <a:rPr lang="en-US" sz="1600" dirty="0">
                          <a:effectLst/>
                        </a:rPr>
                        <a:t>ZTE</a:t>
                      </a:r>
                      <a:endParaRPr lang="sv-SE" sz="1600" dirty="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highlight>
                            <a:srgbClr val="00FFFF"/>
                          </a:highlight>
                        </a:rPr>
                        <a:t>Drop SR at least overlapped symbols</a:t>
                      </a:r>
                      <a:r>
                        <a:rPr lang="en-US" sz="1600" dirty="0">
                          <a:effectLst/>
                        </a:rPr>
                        <a:t>:</a:t>
                      </a:r>
                      <a:endParaRPr lang="sv-SE" sz="1600" dirty="0">
                        <a:effectLst/>
                      </a:endParaRPr>
                    </a:p>
                    <a:p>
                      <a:pPr algn="just">
                        <a:spcAft>
                          <a:spcPts val="600"/>
                        </a:spcAft>
                      </a:pPr>
                      <a:r>
                        <a:rPr lang="en-US" sz="1600" dirty="0">
                          <a:effectLst/>
                        </a:rPr>
                        <a:t>Lenovo (or AN),CATT (SR before), Ericsson (not fully contained), Intel (drop all SRs)</a:t>
                      </a:r>
                      <a:endParaRPr lang="sv-SE" sz="1600" dirty="0">
                        <a:effectLst/>
                      </a:endParaRPr>
                    </a:p>
                    <a:p>
                      <a:pPr algn="just">
                        <a:spcAft>
                          <a:spcPts val="600"/>
                        </a:spcAft>
                      </a:pPr>
                      <a:r>
                        <a:rPr lang="en-US" sz="1600" dirty="0">
                          <a:effectLst/>
                          <a:highlight>
                            <a:srgbClr val="00FFFF"/>
                          </a:highlight>
                        </a:rPr>
                        <a:t>Drop SR or AN depends on priority</a:t>
                      </a:r>
                      <a:endParaRPr lang="sv-SE" sz="1600" dirty="0">
                        <a:effectLst/>
                      </a:endParaRPr>
                    </a:p>
                    <a:p>
                      <a:pPr algn="just">
                        <a:spcAft>
                          <a:spcPts val="600"/>
                        </a:spcAft>
                      </a:pPr>
                      <a:r>
                        <a:rPr lang="en-US" sz="1600" dirty="0">
                          <a:effectLst/>
                        </a:rPr>
                        <a:t>Panasonic, ZTE(drop SR hop containing overlapping symbol if SR prioritize)</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Multiplexing on the AN resource</a:t>
                      </a:r>
                      <a:endParaRPr lang="sv-SE" sz="1600" dirty="0">
                        <a:effectLst/>
                      </a:endParaRPr>
                    </a:p>
                    <a:p>
                      <a:pPr algn="just">
                        <a:spcAft>
                          <a:spcPts val="600"/>
                        </a:spcAft>
                      </a:pPr>
                      <a:r>
                        <a:rPr lang="en-US" sz="1600" dirty="0" err="1">
                          <a:effectLst/>
                        </a:rPr>
                        <a:t>Erisson</a:t>
                      </a:r>
                      <a:r>
                        <a:rPr lang="en-US" sz="1600" dirty="0">
                          <a:effectLst/>
                        </a:rPr>
                        <a:t> ( SR is fully contained), Panasonic</a:t>
                      </a:r>
                      <a:endParaRPr lang="sv-SE" sz="1600" dirty="0">
                        <a:effectLst/>
                      </a:endParaRPr>
                    </a:p>
                    <a:p>
                      <a:pPr algn="just">
                        <a:spcAft>
                          <a:spcPts val="600"/>
                        </a:spcAft>
                      </a:pPr>
                      <a:r>
                        <a:rPr lang="en-US" sz="1600" dirty="0">
                          <a:effectLst/>
                          <a:highlight>
                            <a:srgbClr val="00FFFF"/>
                          </a:highlight>
                        </a:rPr>
                        <a:t>Multiplexing on the SR resource</a:t>
                      </a:r>
                      <a:endParaRPr lang="sv-SE" sz="1600" dirty="0">
                        <a:effectLst/>
                      </a:endParaRPr>
                    </a:p>
                    <a:p>
                      <a:pPr algn="just">
                        <a:spcAft>
                          <a:spcPts val="600"/>
                        </a:spcAft>
                      </a:pPr>
                      <a:r>
                        <a:rPr lang="en-US" sz="1600" dirty="0">
                          <a:effectLst/>
                        </a:rPr>
                        <a:t>CATT(SR after),</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Channel selection (similar to LTE)</a:t>
                      </a:r>
                      <a:r>
                        <a:rPr lang="en-US" sz="1600" dirty="0">
                          <a:effectLst/>
                        </a:rPr>
                        <a:t>:</a:t>
                      </a:r>
                      <a:endParaRPr lang="sv-SE" sz="1600" dirty="0">
                        <a:effectLst/>
                      </a:endParaRPr>
                    </a:p>
                    <a:p>
                      <a:pPr algn="just">
                        <a:spcAft>
                          <a:spcPts val="600"/>
                        </a:spcAft>
                      </a:pPr>
                      <a:r>
                        <a:rPr lang="en-US" sz="1600" dirty="0" err="1">
                          <a:effectLst/>
                        </a:rPr>
                        <a:t>Oppo</a:t>
                      </a:r>
                      <a:r>
                        <a:rPr lang="en-US" sz="1600" dirty="0">
                          <a:effectLst/>
                        </a:rPr>
                        <a:t>, LGE</a:t>
                      </a:r>
                      <a:endParaRPr lang="sv-SE" sz="1600" dirty="0">
                        <a:effectLst/>
                        <a:latin typeface="Times New Roman" panose="02020603050405020304" pitchFamily="18" charset="0"/>
                        <a:ea typeface="SimSun" panose="02010600030101010101" pitchFamily="2" charset="-122"/>
                      </a:endParaRPr>
                    </a:p>
                  </a:txBody>
                  <a:tcPr marL="29009" marR="29009" marT="0" marB="0"/>
                </a:tc>
                <a:tc>
                  <a:txBody>
                    <a:bodyPr/>
                    <a:lstStyle/>
                    <a:p>
                      <a:pPr algn="just">
                        <a:spcAft>
                          <a:spcPts val="600"/>
                        </a:spcAft>
                      </a:pPr>
                      <a:r>
                        <a:rPr lang="en-US" sz="1600" dirty="0">
                          <a:effectLst/>
                          <a:highlight>
                            <a:srgbClr val="00FFFF"/>
                          </a:highlight>
                        </a:rPr>
                        <a:t>Multiplexing (jointly coding) on AN resource:</a:t>
                      </a:r>
                      <a:endParaRPr lang="sv-SE" sz="1600" dirty="0">
                        <a:effectLst/>
                        <a:highlight>
                          <a:srgbClr val="00FFFF"/>
                        </a:highlight>
                      </a:endParaRPr>
                    </a:p>
                    <a:p>
                      <a:pPr algn="just">
                        <a:spcAft>
                          <a:spcPts val="600"/>
                        </a:spcAft>
                      </a:pPr>
                      <a:r>
                        <a:rPr lang="en-US" sz="1600" dirty="0">
                          <a:effectLst/>
                        </a:rPr>
                        <a:t>Lenovo (SR before), CATT, Ericsson, </a:t>
                      </a:r>
                      <a:r>
                        <a:rPr lang="en-US" sz="1600" dirty="0" err="1">
                          <a:effectLst/>
                        </a:rPr>
                        <a:t>Oppo</a:t>
                      </a:r>
                      <a:r>
                        <a:rPr lang="en-US" sz="1600" dirty="0">
                          <a:effectLst/>
                        </a:rPr>
                        <a:t>, LGE, Nokia (AN PF2 and SR PF0), Panasonic, ZTE, Intel</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Puncture short into long:</a:t>
                      </a:r>
                      <a:endParaRPr lang="sv-SE" sz="1600" dirty="0">
                        <a:effectLst/>
                        <a:highlight>
                          <a:srgbClr val="00FFFF"/>
                        </a:highlight>
                      </a:endParaRPr>
                    </a:p>
                    <a:p>
                      <a:pPr algn="just">
                        <a:spcAft>
                          <a:spcPts val="600"/>
                        </a:spcAft>
                      </a:pPr>
                      <a:r>
                        <a:rPr lang="en-US" sz="1600" dirty="0" err="1">
                          <a:effectLst/>
                        </a:rPr>
                        <a:t>Oppo</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at least overlapped symbols:</a:t>
                      </a:r>
                      <a:endParaRPr lang="sv-SE" sz="1600" dirty="0">
                        <a:effectLst/>
                        <a:highlight>
                          <a:srgbClr val="00FFFF"/>
                        </a:highlight>
                      </a:endParaRPr>
                    </a:p>
                    <a:p>
                      <a:pPr algn="just">
                        <a:spcAft>
                          <a:spcPts val="600"/>
                        </a:spcAft>
                      </a:pPr>
                      <a:r>
                        <a:rPr lang="en-US" sz="1600" dirty="0">
                          <a:effectLst/>
                        </a:rPr>
                        <a:t>Lenovo (SR after) </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AN:</a:t>
                      </a:r>
                      <a:endParaRPr lang="sv-SE" sz="1600" dirty="0">
                        <a:effectLst/>
                        <a:highlight>
                          <a:srgbClr val="00FFFF"/>
                        </a:highlight>
                      </a:endParaRPr>
                    </a:p>
                    <a:p>
                      <a:pPr algn="just">
                        <a:spcAft>
                          <a:spcPts val="600"/>
                        </a:spcAft>
                      </a:pPr>
                      <a:r>
                        <a:rPr lang="en-US" sz="1600" dirty="0" err="1">
                          <a:effectLst/>
                        </a:rPr>
                        <a:t>Oppo</a:t>
                      </a:r>
                      <a:r>
                        <a:rPr lang="en-US" sz="1600" dirty="0">
                          <a:effectLst/>
                        </a:rPr>
                        <a:t> (SR before)</a:t>
                      </a:r>
                      <a:endParaRPr lang="sv-SE" sz="1600" dirty="0">
                        <a:effectLst/>
                      </a:endParaRPr>
                    </a:p>
                    <a:p>
                      <a:pPr algn="just">
                        <a:spcAft>
                          <a:spcPts val="600"/>
                        </a:spcAft>
                      </a:pPr>
                      <a:r>
                        <a:rPr lang="en-US" sz="1600" dirty="0">
                          <a:effectLst/>
                        </a:rPr>
                        <a:t> </a:t>
                      </a:r>
                      <a:endParaRPr lang="sv-SE" sz="1600" dirty="0">
                        <a:effectLst/>
                      </a:endParaRPr>
                    </a:p>
                    <a:p>
                      <a:pPr algn="just">
                        <a:spcAft>
                          <a:spcPts val="600"/>
                        </a:spcAft>
                      </a:pPr>
                      <a:r>
                        <a:rPr lang="en-US" sz="1600" dirty="0">
                          <a:effectLst/>
                          <a:highlight>
                            <a:srgbClr val="00FFFF"/>
                          </a:highlight>
                        </a:rPr>
                        <a:t>Drop SR or AN depends on priority</a:t>
                      </a:r>
                      <a:endParaRPr lang="sv-SE" sz="1600" dirty="0">
                        <a:effectLst/>
                        <a:highlight>
                          <a:srgbClr val="00FFFF"/>
                        </a:highlight>
                      </a:endParaRPr>
                    </a:p>
                    <a:p>
                      <a:pPr algn="just">
                        <a:spcAft>
                          <a:spcPts val="600"/>
                        </a:spcAft>
                      </a:pPr>
                      <a:r>
                        <a:rPr lang="en-US" sz="1600" dirty="0">
                          <a:effectLst/>
                        </a:rPr>
                        <a:t>Panasonic</a:t>
                      </a:r>
                      <a:endParaRPr lang="sv-SE" sz="1600" dirty="0">
                        <a:effectLst/>
                      </a:endParaRPr>
                    </a:p>
                  </a:txBody>
                  <a:tcPr/>
                </a:tc>
                <a:extLst>
                  <a:ext uri="{0D108BD9-81ED-4DB2-BD59-A6C34878D82A}">
                    <a16:rowId xmlns:a16="http://schemas.microsoft.com/office/drawing/2014/main" val="4112511413"/>
                  </a:ext>
                </a:extLst>
              </a:tr>
            </a:tbl>
          </a:graphicData>
        </a:graphic>
      </p:graphicFrame>
    </p:spTree>
    <p:extLst>
      <p:ext uri="{BB962C8B-B14F-4D97-AF65-F5344CB8AC3E}">
        <p14:creationId xmlns:p14="http://schemas.microsoft.com/office/powerpoint/2010/main" val="250935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C2045-364D-49CC-8B81-6D2F6C94F79D}"/>
              </a:ext>
            </a:extLst>
          </p:cNvPr>
          <p:cNvSpPr>
            <a:spLocks noGrp="1"/>
          </p:cNvSpPr>
          <p:nvPr>
            <p:ph type="title"/>
          </p:nvPr>
        </p:nvSpPr>
        <p:spPr/>
        <p:txBody>
          <a:bodyPr/>
          <a:lstStyle/>
          <a:p>
            <a:r>
              <a:rPr lang="en-US" dirty="0"/>
              <a:t>Purpose of discussion</a:t>
            </a:r>
          </a:p>
        </p:txBody>
      </p:sp>
      <p:sp>
        <p:nvSpPr>
          <p:cNvPr id="3" name="Content Placeholder 2">
            <a:extLst>
              <a:ext uri="{FF2B5EF4-FFF2-40B4-BE49-F238E27FC236}">
                <a16:creationId xmlns:a16="http://schemas.microsoft.com/office/drawing/2014/main" id="{92907CDF-A18A-4323-AA11-3657F8AF1BB8}"/>
              </a:ext>
            </a:extLst>
          </p:cNvPr>
          <p:cNvSpPr>
            <a:spLocks noGrp="1"/>
          </p:cNvSpPr>
          <p:nvPr>
            <p:ph idx="1"/>
          </p:nvPr>
        </p:nvSpPr>
        <p:spPr/>
        <p:txBody>
          <a:bodyPr/>
          <a:lstStyle/>
          <a:p>
            <a:r>
              <a:rPr lang="en-US" dirty="0"/>
              <a:t>Proposals for multiplexing AN and SR, as well as AN/SR and CSI vary a lot. It is difficult to make any progress.</a:t>
            </a:r>
          </a:p>
          <a:p>
            <a:r>
              <a:rPr lang="en-US" dirty="0"/>
              <a:t>It is important to focus what it is feasible in Rel-15 and have a proper design accordingly.</a:t>
            </a:r>
          </a:p>
          <a:p>
            <a:pPr lvl="1"/>
            <a:r>
              <a:rPr lang="en-US" dirty="0"/>
              <a:t>That requires reasonable compromises form all parties.</a:t>
            </a:r>
          </a:p>
          <a:p>
            <a:pPr lvl="1"/>
            <a:r>
              <a:rPr lang="en-US" dirty="0"/>
              <a:t>The short coming should be addressed in Rel-16.</a:t>
            </a:r>
          </a:p>
          <a:p>
            <a:pPr marL="0" indent="0">
              <a:buNone/>
            </a:pPr>
            <a:endParaRPr lang="en-US" dirty="0"/>
          </a:p>
          <a:p>
            <a:endParaRPr lang="en-US" dirty="0"/>
          </a:p>
        </p:txBody>
      </p:sp>
    </p:spTree>
    <p:extLst>
      <p:ext uri="{BB962C8B-B14F-4D97-AF65-F5344CB8AC3E}">
        <p14:creationId xmlns:p14="http://schemas.microsoft.com/office/powerpoint/2010/main" val="3885733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996DE-10DF-4C38-B7DD-FEB31D510EA1}"/>
              </a:ext>
            </a:extLst>
          </p:cNvPr>
          <p:cNvSpPr>
            <a:spLocks noGrp="1"/>
          </p:cNvSpPr>
          <p:nvPr>
            <p:ph type="title"/>
          </p:nvPr>
        </p:nvSpPr>
        <p:spPr/>
        <p:txBody>
          <a:bodyPr>
            <a:normAutofit/>
          </a:bodyPr>
          <a:lstStyle/>
          <a:p>
            <a:r>
              <a:rPr lang="en-US" dirty="0"/>
              <a:t>Discussion points</a:t>
            </a:r>
            <a:br>
              <a:rPr lang="en-US" dirty="0"/>
            </a:br>
            <a:r>
              <a:rPr lang="en-US" dirty="0"/>
              <a:t>AN and SR overlapping PUCCH resources</a:t>
            </a:r>
          </a:p>
        </p:txBody>
      </p:sp>
      <p:sp>
        <p:nvSpPr>
          <p:cNvPr id="3" name="Content Placeholder 2">
            <a:extLst>
              <a:ext uri="{FF2B5EF4-FFF2-40B4-BE49-F238E27FC236}">
                <a16:creationId xmlns:a16="http://schemas.microsoft.com/office/drawing/2014/main" id="{9C9E56D9-BEA4-45FD-8B7F-0A876D57BE29}"/>
              </a:ext>
            </a:extLst>
          </p:cNvPr>
          <p:cNvSpPr>
            <a:spLocks noGrp="1"/>
          </p:cNvSpPr>
          <p:nvPr>
            <p:ph idx="1"/>
          </p:nvPr>
        </p:nvSpPr>
        <p:spPr/>
        <p:txBody>
          <a:bodyPr>
            <a:normAutofit lnSpcReduction="10000"/>
          </a:bodyPr>
          <a:lstStyle/>
          <a:p>
            <a:r>
              <a:rPr lang="en-US" b="1" dirty="0"/>
              <a:t>Observation 1:</a:t>
            </a:r>
            <a:endParaRPr lang="sv-SE" dirty="0"/>
          </a:p>
          <a:p>
            <a:pPr lvl="1"/>
            <a:r>
              <a:rPr lang="en-US" dirty="0"/>
              <a:t>For prioritization of an SR transmission over HARQ-ACK transmission, the UE should be able to determine whether the HARQ-ACK bits correspond to a high priority scheduled DL transmission. </a:t>
            </a:r>
          </a:p>
          <a:p>
            <a:r>
              <a:rPr lang="en-GB" b="1" dirty="0"/>
              <a:t>Observation 2</a:t>
            </a:r>
            <a:r>
              <a:rPr lang="en-GB" b="1" i="1" dirty="0"/>
              <a:t>:</a:t>
            </a:r>
          </a:p>
          <a:p>
            <a:pPr lvl="1"/>
            <a:r>
              <a:rPr lang="en-US" dirty="0"/>
              <a:t>In TS 38.321 section 5.4.4 the UE picks a SR resource (i.e. a PUCCH resource) based on which LCH received data. It is possible to configure very few logical channels so each logical channel has its own PUCCH resources, but it is a corner case and not something the PHY should rely on. Hence, the PHY does not know which LCH triggered the SR/has data.</a:t>
            </a:r>
            <a:endParaRPr lang="sv-SE" dirty="0"/>
          </a:p>
          <a:p>
            <a:pPr lvl="1"/>
            <a:r>
              <a:rPr lang="en-US" dirty="0"/>
              <a:t>It is up to UE implementation if the PHY know which LCH triggered the SR/has data. Hence, we can not assume the information from PHY to MAC is exchanged.</a:t>
            </a:r>
          </a:p>
        </p:txBody>
      </p:sp>
    </p:spTree>
    <p:extLst>
      <p:ext uri="{BB962C8B-B14F-4D97-AF65-F5344CB8AC3E}">
        <p14:creationId xmlns:p14="http://schemas.microsoft.com/office/powerpoint/2010/main" val="3187153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BAFB5-8C06-42E7-BE2F-6A9C90AE8245}"/>
              </a:ext>
            </a:extLst>
          </p:cNvPr>
          <p:cNvSpPr>
            <a:spLocks noGrp="1"/>
          </p:cNvSpPr>
          <p:nvPr>
            <p:ph type="title"/>
          </p:nvPr>
        </p:nvSpPr>
        <p:spPr/>
        <p:txBody>
          <a:bodyPr>
            <a:normAutofit/>
          </a:bodyPr>
          <a:lstStyle/>
          <a:p>
            <a:r>
              <a:rPr lang="en-US" dirty="0"/>
              <a:t>Discussion points</a:t>
            </a:r>
            <a:br>
              <a:rPr lang="en-US" dirty="0"/>
            </a:br>
            <a:r>
              <a:rPr lang="en-US" dirty="0"/>
              <a:t>AN and SR overlapping PUCCH resources</a:t>
            </a:r>
          </a:p>
        </p:txBody>
      </p:sp>
      <p:sp>
        <p:nvSpPr>
          <p:cNvPr id="3" name="Content Placeholder 2">
            <a:extLst>
              <a:ext uri="{FF2B5EF4-FFF2-40B4-BE49-F238E27FC236}">
                <a16:creationId xmlns:a16="http://schemas.microsoft.com/office/drawing/2014/main" id="{CEDB0360-D97F-40FC-842F-33673E2A5DAE}"/>
              </a:ext>
            </a:extLst>
          </p:cNvPr>
          <p:cNvSpPr>
            <a:spLocks noGrp="1"/>
          </p:cNvSpPr>
          <p:nvPr>
            <p:ph idx="1"/>
          </p:nvPr>
        </p:nvSpPr>
        <p:spPr/>
        <p:txBody>
          <a:bodyPr>
            <a:normAutofit/>
          </a:bodyPr>
          <a:lstStyle/>
          <a:p>
            <a:r>
              <a:rPr lang="en-US" b="1" dirty="0"/>
              <a:t>Observation 3:</a:t>
            </a:r>
          </a:p>
          <a:p>
            <a:pPr lvl="1"/>
            <a:r>
              <a:rPr lang="en-US" dirty="0"/>
              <a:t>There is strong concern from UE vendors and some NW vendors </a:t>
            </a:r>
            <a:r>
              <a:rPr lang="en-GB" dirty="0"/>
              <a:t>to support a short PUCCH transmission interrupting a long PUSCH transmission duration.</a:t>
            </a:r>
          </a:p>
          <a:p>
            <a:pPr lvl="2"/>
            <a:endParaRPr lang="en-US" b="1" dirty="0"/>
          </a:p>
          <a:p>
            <a:endParaRPr lang="sv-SE" dirty="0"/>
          </a:p>
          <a:p>
            <a:endParaRPr lang="en-GB" b="1" dirty="0"/>
          </a:p>
          <a:p>
            <a:endParaRPr lang="en-US" dirty="0"/>
          </a:p>
        </p:txBody>
      </p:sp>
    </p:spTree>
    <p:extLst>
      <p:ext uri="{BB962C8B-B14F-4D97-AF65-F5344CB8AC3E}">
        <p14:creationId xmlns:p14="http://schemas.microsoft.com/office/powerpoint/2010/main" val="1549812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243D3-F814-4878-BCA8-3E544CA4ACDE}"/>
              </a:ext>
            </a:extLst>
          </p:cNvPr>
          <p:cNvSpPr>
            <a:spLocks noGrp="1"/>
          </p:cNvSpPr>
          <p:nvPr>
            <p:ph type="title"/>
          </p:nvPr>
        </p:nvSpPr>
        <p:spPr/>
        <p:txBody>
          <a:bodyPr/>
          <a:lstStyle/>
          <a:p>
            <a:r>
              <a:rPr lang="en-US" dirty="0"/>
              <a:t>High level summary of design options</a:t>
            </a:r>
          </a:p>
        </p:txBody>
      </p:sp>
      <p:sp>
        <p:nvSpPr>
          <p:cNvPr id="3" name="Content Placeholder 2">
            <a:extLst>
              <a:ext uri="{FF2B5EF4-FFF2-40B4-BE49-F238E27FC236}">
                <a16:creationId xmlns:a16="http://schemas.microsoft.com/office/drawing/2014/main" id="{B50B7F2A-2FCD-4F5E-A75B-F49BB46403AC}"/>
              </a:ext>
            </a:extLst>
          </p:cNvPr>
          <p:cNvSpPr>
            <a:spLocks noGrp="1"/>
          </p:cNvSpPr>
          <p:nvPr>
            <p:ph idx="1"/>
          </p:nvPr>
        </p:nvSpPr>
        <p:spPr>
          <a:xfrm>
            <a:off x="838200" y="1825625"/>
            <a:ext cx="10515600" cy="4767680"/>
          </a:xfrm>
        </p:spPr>
        <p:txBody>
          <a:bodyPr>
            <a:normAutofit fontScale="85000" lnSpcReduction="20000"/>
          </a:bodyPr>
          <a:lstStyle/>
          <a:p>
            <a:pPr marL="0" indent="0">
              <a:buNone/>
            </a:pPr>
            <a:r>
              <a:rPr lang="en-US" dirty="0"/>
              <a:t>Three following options are identified. </a:t>
            </a:r>
          </a:p>
          <a:p>
            <a:r>
              <a:rPr lang="en-US" dirty="0"/>
              <a:t>Option 1: UE assumes there is no information with respect to Mac/</a:t>
            </a:r>
            <a:r>
              <a:rPr lang="en-US" dirty="0" err="1"/>
              <a:t>Phy</a:t>
            </a:r>
            <a:r>
              <a:rPr lang="en-US" dirty="0"/>
              <a:t> layer priority for the UCI transmission on PUCCH.</a:t>
            </a:r>
          </a:p>
          <a:p>
            <a:pPr lvl="1"/>
            <a:r>
              <a:rPr lang="en-US" dirty="0"/>
              <a:t>FFS design</a:t>
            </a:r>
          </a:p>
          <a:p>
            <a:r>
              <a:rPr lang="en-US" dirty="0"/>
              <a:t>Option 2: UE assumes there is information with respect to PHY layer priority for the UCI transmission on PUCCH. </a:t>
            </a:r>
          </a:p>
          <a:p>
            <a:pPr lvl="1"/>
            <a:r>
              <a:rPr lang="en-US" dirty="0"/>
              <a:t>FFS details (priority rules and design)</a:t>
            </a:r>
          </a:p>
          <a:p>
            <a:r>
              <a:rPr lang="en-US" dirty="0"/>
              <a:t> Option 3:UE assumes there is information with respect to Mac layer priority for the UCI transmission on PUCCH.</a:t>
            </a:r>
          </a:p>
          <a:p>
            <a:pPr lvl="1"/>
            <a:r>
              <a:rPr lang="en-US" dirty="0"/>
              <a:t>FFS how to determine the priority rules (RAN2 input is needed)</a:t>
            </a:r>
          </a:p>
          <a:p>
            <a:pPr lvl="1"/>
            <a:r>
              <a:rPr lang="en-US" dirty="0"/>
              <a:t>FFS on how to transmit PUCCH</a:t>
            </a:r>
          </a:p>
          <a:p>
            <a:r>
              <a:rPr lang="en-US" dirty="0"/>
              <a:t>Potential way forward:</a:t>
            </a:r>
          </a:p>
          <a:p>
            <a:pPr marL="457200" lvl="1" indent="0">
              <a:buNone/>
            </a:pPr>
            <a:r>
              <a:rPr lang="en-US" dirty="0"/>
              <a:t>The design of option 1 is the simplest one with respect on not relying on RAN2 or defining new priority rules. It can be considered as a starting points while progressing on the other options if possible.</a:t>
            </a:r>
          </a:p>
          <a:p>
            <a:pPr marL="457200" lvl="1" indent="0">
              <a:buNone/>
            </a:pPr>
            <a:endParaRPr lang="en-US" dirty="0"/>
          </a:p>
          <a:p>
            <a:endParaRPr lang="en-US" dirty="0"/>
          </a:p>
        </p:txBody>
      </p:sp>
    </p:spTree>
    <p:extLst>
      <p:ext uri="{BB962C8B-B14F-4D97-AF65-F5344CB8AC3E}">
        <p14:creationId xmlns:p14="http://schemas.microsoft.com/office/powerpoint/2010/main" val="3521652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10248-DBD3-4C11-B174-76B9CD90E737}"/>
              </a:ext>
            </a:extLst>
          </p:cNvPr>
          <p:cNvSpPr>
            <a:spLocks noGrp="1"/>
          </p:cNvSpPr>
          <p:nvPr>
            <p:ph type="title"/>
          </p:nvPr>
        </p:nvSpPr>
        <p:spPr/>
        <p:txBody>
          <a:bodyPr/>
          <a:lstStyle/>
          <a:p>
            <a:r>
              <a:rPr lang="en-US" dirty="0"/>
              <a:t>Solutions for Option 1 -illustration</a:t>
            </a:r>
          </a:p>
        </p:txBody>
      </p:sp>
      <p:sp>
        <p:nvSpPr>
          <p:cNvPr id="3" name="Content Placeholder 2">
            <a:extLst>
              <a:ext uri="{FF2B5EF4-FFF2-40B4-BE49-F238E27FC236}">
                <a16:creationId xmlns:a16="http://schemas.microsoft.com/office/drawing/2014/main" id="{D0E6424E-0050-4A7A-A06F-E6E78BA348CB}"/>
              </a:ext>
            </a:extLst>
          </p:cNvPr>
          <p:cNvSpPr>
            <a:spLocks noGrp="1"/>
          </p:cNvSpPr>
          <p:nvPr>
            <p:ph idx="1"/>
          </p:nvPr>
        </p:nvSpPr>
        <p:spPr/>
        <p:txBody>
          <a:bodyPr/>
          <a:lstStyle/>
          <a:p>
            <a:r>
              <a:rPr lang="en-US" dirty="0"/>
              <a:t>Case 1: AN with PUCCH F0/2/3/4 and SR with PUCCH F0/F1</a:t>
            </a:r>
          </a:p>
          <a:p>
            <a:endParaRPr lang="en-US" dirty="0"/>
          </a:p>
        </p:txBody>
      </p:sp>
      <p:graphicFrame>
        <p:nvGraphicFramePr>
          <p:cNvPr id="7" name="Table 6">
            <a:extLst>
              <a:ext uri="{FF2B5EF4-FFF2-40B4-BE49-F238E27FC236}">
                <a16:creationId xmlns:a16="http://schemas.microsoft.com/office/drawing/2014/main" id="{E8F58118-98EE-4BB1-B79D-0B938C82833B}"/>
              </a:ext>
            </a:extLst>
          </p:cNvPr>
          <p:cNvGraphicFramePr>
            <a:graphicFrameLocks noGrp="1"/>
          </p:cNvGraphicFramePr>
          <p:nvPr>
            <p:extLst>
              <p:ext uri="{D42A27DB-BD31-4B8C-83A1-F6EECF244321}">
                <p14:modId xmlns:p14="http://schemas.microsoft.com/office/powerpoint/2010/main" val="2656373814"/>
              </p:ext>
            </p:extLst>
          </p:nvPr>
        </p:nvGraphicFramePr>
        <p:xfrm>
          <a:off x="2922104" y="2253771"/>
          <a:ext cx="8161131" cy="1986925"/>
        </p:xfrm>
        <a:graphic>
          <a:graphicData uri="http://schemas.openxmlformats.org/drawingml/2006/table">
            <a:tbl>
              <a:tblPr firstRow="1" bandRow="1">
                <a:tableStyleId>{5C22544A-7EE6-4342-B048-85BDC9FD1C3A}</a:tableStyleId>
              </a:tblPr>
              <a:tblGrid>
                <a:gridCol w="2720377">
                  <a:extLst>
                    <a:ext uri="{9D8B030D-6E8A-4147-A177-3AD203B41FA5}">
                      <a16:colId xmlns:a16="http://schemas.microsoft.com/office/drawing/2014/main" val="3376007026"/>
                    </a:ext>
                  </a:extLst>
                </a:gridCol>
                <a:gridCol w="2720377">
                  <a:extLst>
                    <a:ext uri="{9D8B030D-6E8A-4147-A177-3AD203B41FA5}">
                      <a16:colId xmlns:a16="http://schemas.microsoft.com/office/drawing/2014/main" val="3692986471"/>
                    </a:ext>
                  </a:extLst>
                </a:gridCol>
                <a:gridCol w="2720377">
                  <a:extLst>
                    <a:ext uri="{9D8B030D-6E8A-4147-A177-3AD203B41FA5}">
                      <a16:colId xmlns:a16="http://schemas.microsoft.com/office/drawing/2014/main" val="2801339116"/>
                    </a:ext>
                  </a:extLst>
                </a:gridCol>
              </a:tblGrid>
              <a:tr h="10725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06189183"/>
                  </a:ext>
                </a:extLst>
              </a:tr>
              <a:tr h="839868">
                <a:tc>
                  <a:txBody>
                    <a:bodyPr/>
                    <a:lstStyle/>
                    <a:p>
                      <a:endParaRPr lang="en-US" dirty="0"/>
                    </a:p>
                    <a:p>
                      <a:endParaRPr lang="en-US" dirty="0"/>
                    </a:p>
                    <a:p>
                      <a:r>
                        <a:rPr lang="en-US" dirty="0"/>
                        <a:t>Alt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p>
                      <a:endParaRPr lang="en-US" dirty="0"/>
                    </a:p>
                    <a:p>
                      <a:r>
                        <a:rPr lang="en-US" dirty="0"/>
                        <a:t>Alt2 (positive SR)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dirty="0"/>
                    </a:p>
                    <a:p>
                      <a:endParaRPr lang="en-US" dirty="0"/>
                    </a:p>
                    <a:p>
                      <a:r>
                        <a:rPr lang="en-US" dirty="0"/>
                        <a:t>Alt 2 (negative SR)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63260954"/>
                  </a:ext>
                </a:extLst>
              </a:tr>
            </a:tbl>
          </a:graphicData>
        </a:graphic>
      </p:graphicFrame>
      <p:sp>
        <p:nvSpPr>
          <p:cNvPr id="4" name="Rectangle 3">
            <a:extLst>
              <a:ext uri="{FF2B5EF4-FFF2-40B4-BE49-F238E27FC236}">
                <a16:creationId xmlns:a16="http://schemas.microsoft.com/office/drawing/2014/main" id="{3524281F-8451-4AF4-A4E3-6D74BD77246E}"/>
              </a:ext>
            </a:extLst>
          </p:cNvPr>
          <p:cNvSpPr/>
          <p:nvPr/>
        </p:nvSpPr>
        <p:spPr>
          <a:xfrm>
            <a:off x="4023411" y="2757769"/>
            <a:ext cx="1177266" cy="307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 name="Rectangle 4">
            <a:extLst>
              <a:ext uri="{FF2B5EF4-FFF2-40B4-BE49-F238E27FC236}">
                <a16:creationId xmlns:a16="http://schemas.microsoft.com/office/drawing/2014/main" id="{D91D6BE9-D3B3-406F-BE59-1A52DDF6FDB1}"/>
              </a:ext>
            </a:extLst>
          </p:cNvPr>
          <p:cNvSpPr/>
          <p:nvPr/>
        </p:nvSpPr>
        <p:spPr>
          <a:xfrm>
            <a:off x="3571459" y="2328407"/>
            <a:ext cx="879644" cy="3075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8" name="Rectangle 7">
            <a:extLst>
              <a:ext uri="{FF2B5EF4-FFF2-40B4-BE49-F238E27FC236}">
                <a16:creationId xmlns:a16="http://schemas.microsoft.com/office/drawing/2014/main" id="{D24127A0-A23E-4B10-81E0-A643EAADA3C4}"/>
              </a:ext>
            </a:extLst>
          </p:cNvPr>
          <p:cNvSpPr/>
          <p:nvPr/>
        </p:nvSpPr>
        <p:spPr>
          <a:xfrm>
            <a:off x="4023411" y="3393377"/>
            <a:ext cx="1177266" cy="307529"/>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9" name="Rectangle 8">
            <a:extLst>
              <a:ext uri="{FF2B5EF4-FFF2-40B4-BE49-F238E27FC236}">
                <a16:creationId xmlns:a16="http://schemas.microsoft.com/office/drawing/2014/main" id="{5F52FB87-72CD-44B6-BDAE-6129FF6D575B}"/>
              </a:ext>
            </a:extLst>
          </p:cNvPr>
          <p:cNvSpPr/>
          <p:nvPr/>
        </p:nvSpPr>
        <p:spPr>
          <a:xfrm>
            <a:off x="6900436" y="2742770"/>
            <a:ext cx="1177266" cy="307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0" name="Rectangle 9">
            <a:extLst>
              <a:ext uri="{FF2B5EF4-FFF2-40B4-BE49-F238E27FC236}">
                <a16:creationId xmlns:a16="http://schemas.microsoft.com/office/drawing/2014/main" id="{1028A730-B873-4F69-8CBA-54D5CB2A652C}"/>
              </a:ext>
            </a:extLst>
          </p:cNvPr>
          <p:cNvSpPr/>
          <p:nvPr/>
        </p:nvSpPr>
        <p:spPr>
          <a:xfrm>
            <a:off x="6448484" y="2313407"/>
            <a:ext cx="879644" cy="3075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2" name="Rectangle 11">
            <a:extLst>
              <a:ext uri="{FF2B5EF4-FFF2-40B4-BE49-F238E27FC236}">
                <a16:creationId xmlns:a16="http://schemas.microsoft.com/office/drawing/2014/main" id="{CB81D844-D4A9-443F-A4DA-B6CCB76F9044}"/>
              </a:ext>
            </a:extLst>
          </p:cNvPr>
          <p:cNvSpPr/>
          <p:nvPr/>
        </p:nvSpPr>
        <p:spPr>
          <a:xfrm>
            <a:off x="6468327" y="3428512"/>
            <a:ext cx="879644" cy="3075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3" name="Rectangle 12">
            <a:extLst>
              <a:ext uri="{FF2B5EF4-FFF2-40B4-BE49-F238E27FC236}">
                <a16:creationId xmlns:a16="http://schemas.microsoft.com/office/drawing/2014/main" id="{F3F134DD-E599-4C2D-A57C-BF39B14C2B2F}"/>
              </a:ext>
            </a:extLst>
          </p:cNvPr>
          <p:cNvSpPr/>
          <p:nvPr/>
        </p:nvSpPr>
        <p:spPr>
          <a:xfrm>
            <a:off x="9512908" y="2747772"/>
            <a:ext cx="1177266" cy="307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14" name="Rectangle 13">
            <a:extLst>
              <a:ext uri="{FF2B5EF4-FFF2-40B4-BE49-F238E27FC236}">
                <a16:creationId xmlns:a16="http://schemas.microsoft.com/office/drawing/2014/main" id="{038C228E-2541-4D9A-A2C3-BC94A72FF69F}"/>
              </a:ext>
            </a:extLst>
          </p:cNvPr>
          <p:cNvSpPr/>
          <p:nvPr/>
        </p:nvSpPr>
        <p:spPr>
          <a:xfrm>
            <a:off x="9060956" y="2318409"/>
            <a:ext cx="879644" cy="3075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9" name="Rectangle 18">
            <a:extLst>
              <a:ext uri="{FF2B5EF4-FFF2-40B4-BE49-F238E27FC236}">
                <a16:creationId xmlns:a16="http://schemas.microsoft.com/office/drawing/2014/main" id="{10C574E7-87B6-4C2F-9F50-4FB5F4F29DE1}"/>
              </a:ext>
            </a:extLst>
          </p:cNvPr>
          <p:cNvSpPr/>
          <p:nvPr/>
        </p:nvSpPr>
        <p:spPr>
          <a:xfrm>
            <a:off x="9559206" y="3442838"/>
            <a:ext cx="1177266" cy="307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graphicFrame>
        <p:nvGraphicFramePr>
          <p:cNvPr id="31" name="Table 30">
            <a:extLst>
              <a:ext uri="{FF2B5EF4-FFF2-40B4-BE49-F238E27FC236}">
                <a16:creationId xmlns:a16="http://schemas.microsoft.com/office/drawing/2014/main" id="{E825B6D7-D351-4993-88A8-DFB4CEDA5767}"/>
              </a:ext>
            </a:extLst>
          </p:cNvPr>
          <p:cNvGraphicFramePr>
            <a:graphicFrameLocks noGrp="1"/>
          </p:cNvGraphicFramePr>
          <p:nvPr>
            <p:extLst>
              <p:ext uri="{D42A27DB-BD31-4B8C-83A1-F6EECF244321}">
                <p14:modId xmlns:p14="http://schemas.microsoft.com/office/powerpoint/2010/main" val="2866673749"/>
              </p:ext>
            </p:extLst>
          </p:nvPr>
        </p:nvGraphicFramePr>
        <p:xfrm>
          <a:off x="2902227" y="4738555"/>
          <a:ext cx="8161131" cy="1912393"/>
        </p:xfrm>
        <a:graphic>
          <a:graphicData uri="http://schemas.openxmlformats.org/drawingml/2006/table">
            <a:tbl>
              <a:tblPr firstRow="1" bandRow="1">
                <a:tableStyleId>{5C22544A-7EE6-4342-B048-85BDC9FD1C3A}</a:tableStyleId>
              </a:tblPr>
              <a:tblGrid>
                <a:gridCol w="2720377">
                  <a:extLst>
                    <a:ext uri="{9D8B030D-6E8A-4147-A177-3AD203B41FA5}">
                      <a16:colId xmlns:a16="http://schemas.microsoft.com/office/drawing/2014/main" val="3376007026"/>
                    </a:ext>
                  </a:extLst>
                </a:gridCol>
                <a:gridCol w="2720377">
                  <a:extLst>
                    <a:ext uri="{9D8B030D-6E8A-4147-A177-3AD203B41FA5}">
                      <a16:colId xmlns:a16="http://schemas.microsoft.com/office/drawing/2014/main" val="3692986471"/>
                    </a:ext>
                  </a:extLst>
                </a:gridCol>
                <a:gridCol w="2720377">
                  <a:extLst>
                    <a:ext uri="{9D8B030D-6E8A-4147-A177-3AD203B41FA5}">
                      <a16:colId xmlns:a16="http://schemas.microsoft.com/office/drawing/2014/main" val="2801339116"/>
                    </a:ext>
                  </a:extLst>
                </a:gridCol>
              </a:tblGrid>
              <a:tr h="10725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189183"/>
                  </a:ext>
                </a:extLst>
              </a:tr>
              <a:tr h="839868">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3260954"/>
                  </a:ext>
                </a:extLst>
              </a:tr>
            </a:tbl>
          </a:graphicData>
        </a:graphic>
      </p:graphicFrame>
      <p:grpSp>
        <p:nvGrpSpPr>
          <p:cNvPr id="32" name="Group 31">
            <a:extLst>
              <a:ext uri="{FF2B5EF4-FFF2-40B4-BE49-F238E27FC236}">
                <a16:creationId xmlns:a16="http://schemas.microsoft.com/office/drawing/2014/main" id="{F2D6D36E-734A-4906-8430-370CC65334D3}"/>
              </a:ext>
            </a:extLst>
          </p:cNvPr>
          <p:cNvGrpSpPr/>
          <p:nvPr/>
        </p:nvGrpSpPr>
        <p:grpSpPr>
          <a:xfrm>
            <a:off x="4003538" y="4798191"/>
            <a:ext cx="6990622" cy="1436960"/>
            <a:chOff x="2288211" y="2432675"/>
            <a:chExt cx="7003548" cy="1904104"/>
          </a:xfrm>
        </p:grpSpPr>
        <p:sp>
          <p:nvSpPr>
            <p:cNvPr id="33" name="Rectangle 32">
              <a:extLst>
                <a:ext uri="{FF2B5EF4-FFF2-40B4-BE49-F238E27FC236}">
                  <a16:creationId xmlns:a16="http://schemas.microsoft.com/office/drawing/2014/main" id="{9D0B66A0-C6FC-4219-B76F-D05C0A2427ED}"/>
                </a:ext>
              </a:extLst>
            </p:cNvPr>
            <p:cNvSpPr/>
            <p:nvPr/>
          </p:nvSpPr>
          <p:spPr>
            <a:xfrm>
              <a:off x="2288211" y="3021496"/>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4" name="Rectangle 33">
              <a:extLst>
                <a:ext uri="{FF2B5EF4-FFF2-40B4-BE49-F238E27FC236}">
                  <a16:creationId xmlns:a16="http://schemas.microsoft.com/office/drawing/2014/main" id="{24A7662B-ECA0-4CDA-931D-798DE3CBC1BD}"/>
                </a:ext>
              </a:extLst>
            </p:cNvPr>
            <p:cNvSpPr/>
            <p:nvPr/>
          </p:nvSpPr>
          <p:spPr>
            <a:xfrm>
              <a:off x="2300113" y="2452551"/>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35" name="Rectangle 34">
              <a:extLst>
                <a:ext uri="{FF2B5EF4-FFF2-40B4-BE49-F238E27FC236}">
                  <a16:creationId xmlns:a16="http://schemas.microsoft.com/office/drawing/2014/main" id="{55C19D45-2B85-4967-A225-FE7A9A0F5EDD}"/>
                </a:ext>
              </a:extLst>
            </p:cNvPr>
            <p:cNvSpPr/>
            <p:nvPr/>
          </p:nvSpPr>
          <p:spPr>
            <a:xfrm>
              <a:off x="2288211" y="3863734"/>
              <a:ext cx="1179443" cy="40750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36" name="Rectangle 35">
              <a:extLst>
                <a:ext uri="{FF2B5EF4-FFF2-40B4-BE49-F238E27FC236}">
                  <a16:creationId xmlns:a16="http://schemas.microsoft.com/office/drawing/2014/main" id="{08ADFF21-E919-452D-AF99-EEEEF2925B09}"/>
                </a:ext>
              </a:extLst>
            </p:cNvPr>
            <p:cNvSpPr/>
            <p:nvPr/>
          </p:nvSpPr>
          <p:spPr>
            <a:xfrm>
              <a:off x="5170557" y="3001620"/>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7" name="Rectangle 36">
              <a:extLst>
                <a:ext uri="{FF2B5EF4-FFF2-40B4-BE49-F238E27FC236}">
                  <a16:creationId xmlns:a16="http://schemas.microsoft.com/office/drawing/2014/main" id="{3EC0A788-BB2C-42F4-BA49-8A4395DB30E3}"/>
                </a:ext>
              </a:extLst>
            </p:cNvPr>
            <p:cNvSpPr/>
            <p:nvPr/>
          </p:nvSpPr>
          <p:spPr>
            <a:xfrm>
              <a:off x="5209007" y="2432675"/>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39" name="Rectangle 38">
              <a:extLst>
                <a:ext uri="{FF2B5EF4-FFF2-40B4-BE49-F238E27FC236}">
                  <a16:creationId xmlns:a16="http://schemas.microsoft.com/office/drawing/2014/main" id="{93D60DBB-D19D-49A8-A168-ABB3D51DA966}"/>
                </a:ext>
              </a:extLst>
            </p:cNvPr>
            <p:cNvSpPr/>
            <p:nvPr/>
          </p:nvSpPr>
          <p:spPr>
            <a:xfrm>
              <a:off x="7787861" y="3008248"/>
              <a:ext cx="1179443" cy="407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0" name="Rectangle 39">
              <a:extLst>
                <a:ext uri="{FF2B5EF4-FFF2-40B4-BE49-F238E27FC236}">
                  <a16:creationId xmlns:a16="http://schemas.microsoft.com/office/drawing/2014/main" id="{7973D720-2157-433B-99D5-04884D39B42B}"/>
                </a:ext>
              </a:extLst>
            </p:cNvPr>
            <p:cNvSpPr/>
            <p:nvPr/>
          </p:nvSpPr>
          <p:spPr>
            <a:xfrm>
              <a:off x="8410488" y="2439303"/>
              <a:ext cx="881271" cy="40750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41" name="Rectangle 40">
              <a:extLst>
                <a:ext uri="{FF2B5EF4-FFF2-40B4-BE49-F238E27FC236}">
                  <a16:creationId xmlns:a16="http://schemas.microsoft.com/office/drawing/2014/main" id="{50F9410B-5A1D-46C7-99C4-5735044740C4}"/>
                </a:ext>
              </a:extLst>
            </p:cNvPr>
            <p:cNvSpPr/>
            <p:nvPr/>
          </p:nvSpPr>
          <p:spPr>
            <a:xfrm>
              <a:off x="7834245" y="3929275"/>
              <a:ext cx="1179443" cy="40750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grpSp>
      <p:sp>
        <p:nvSpPr>
          <p:cNvPr id="53" name="Rectangle 52">
            <a:extLst>
              <a:ext uri="{FF2B5EF4-FFF2-40B4-BE49-F238E27FC236}">
                <a16:creationId xmlns:a16="http://schemas.microsoft.com/office/drawing/2014/main" id="{80CA7CEF-7802-46D8-A46F-04BAA34239C4}"/>
              </a:ext>
            </a:extLst>
          </p:cNvPr>
          <p:cNvSpPr/>
          <p:nvPr/>
        </p:nvSpPr>
        <p:spPr>
          <a:xfrm>
            <a:off x="6925645" y="5884789"/>
            <a:ext cx="1177266" cy="307529"/>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55" name="TextBox 54">
            <a:extLst>
              <a:ext uri="{FF2B5EF4-FFF2-40B4-BE49-F238E27FC236}">
                <a16:creationId xmlns:a16="http://schemas.microsoft.com/office/drawing/2014/main" id="{626592A5-DB55-4DF8-A297-25F9F737EDEA}"/>
              </a:ext>
            </a:extLst>
          </p:cNvPr>
          <p:cNvSpPr txBox="1"/>
          <p:nvPr/>
        </p:nvSpPr>
        <p:spPr>
          <a:xfrm>
            <a:off x="319945" y="3094496"/>
            <a:ext cx="2589555" cy="461665"/>
          </a:xfrm>
          <a:prstGeom prst="rect">
            <a:avLst/>
          </a:prstGeom>
          <a:noFill/>
        </p:spPr>
        <p:txBody>
          <a:bodyPr wrap="none" rtlCol="0">
            <a:spAutoFit/>
          </a:bodyPr>
          <a:lstStyle/>
          <a:p>
            <a:r>
              <a:rPr lang="en-US" sz="2400" dirty="0"/>
              <a:t>SR starts before AN</a:t>
            </a:r>
          </a:p>
        </p:txBody>
      </p:sp>
      <p:sp>
        <p:nvSpPr>
          <p:cNvPr id="27" name="TextBox 26">
            <a:extLst>
              <a:ext uri="{FF2B5EF4-FFF2-40B4-BE49-F238E27FC236}">
                <a16:creationId xmlns:a16="http://schemas.microsoft.com/office/drawing/2014/main" id="{85F9D677-A76D-46EB-BD0A-D0511BD227E4}"/>
              </a:ext>
            </a:extLst>
          </p:cNvPr>
          <p:cNvSpPr txBox="1"/>
          <p:nvPr/>
        </p:nvSpPr>
        <p:spPr>
          <a:xfrm>
            <a:off x="313321" y="5579280"/>
            <a:ext cx="2596179" cy="830997"/>
          </a:xfrm>
          <a:prstGeom prst="rect">
            <a:avLst/>
          </a:prstGeom>
          <a:noFill/>
        </p:spPr>
        <p:txBody>
          <a:bodyPr wrap="square" rtlCol="0">
            <a:spAutoFit/>
          </a:bodyPr>
          <a:lstStyle/>
          <a:p>
            <a:r>
              <a:rPr lang="en-US" sz="2400" dirty="0"/>
              <a:t>SR starts with/after AN</a:t>
            </a:r>
          </a:p>
        </p:txBody>
      </p:sp>
    </p:spTree>
    <p:extLst>
      <p:ext uri="{BB962C8B-B14F-4D97-AF65-F5344CB8AC3E}">
        <p14:creationId xmlns:p14="http://schemas.microsoft.com/office/powerpoint/2010/main" val="11488412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4406</TotalTime>
  <Words>1740</Words>
  <Application>Microsoft Office PowerPoint</Application>
  <PresentationFormat>Widescreen</PresentationFormat>
  <Paragraphs>258</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SimSun</vt:lpstr>
      <vt:lpstr>Arial</vt:lpstr>
      <vt:lpstr>Calibri</vt:lpstr>
      <vt:lpstr>Calibri Light</vt:lpstr>
      <vt:lpstr>Times New Roman</vt:lpstr>
      <vt:lpstr>Office Theme</vt:lpstr>
      <vt:lpstr>Title: Partial overlapping AN and SR PUCCH resources</vt:lpstr>
      <vt:lpstr>Outline</vt:lpstr>
      <vt:lpstr>Summary of proposals (R1-1803389)</vt:lpstr>
      <vt:lpstr>PowerPoint Presentation</vt:lpstr>
      <vt:lpstr>Purpose of discussion</vt:lpstr>
      <vt:lpstr>Discussion points AN and SR overlapping PUCCH resources</vt:lpstr>
      <vt:lpstr>Discussion points AN and SR overlapping PUCCH resources</vt:lpstr>
      <vt:lpstr>High level summary of design options</vt:lpstr>
      <vt:lpstr>Solutions for Option 1 -illustration</vt:lpstr>
      <vt:lpstr>Solutions for Option 1 -illustration</vt:lpstr>
      <vt:lpstr>Solution for Option 1 - proposal</vt:lpstr>
      <vt:lpstr>Solution for Option 2 - proposal</vt:lpstr>
      <vt:lpstr>Solution for Option 2 - proposal</vt:lpstr>
      <vt:lpstr>Recommendation based on offline discussion</vt:lpstr>
      <vt:lpstr>Proposal 1 (Option 1)</vt:lpstr>
      <vt:lpstr>Proposal 2 (compromised Option1/option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Sorour Falahati</dc:creator>
  <cp:lastModifiedBy>Sorour Falahati</cp:lastModifiedBy>
  <cp:revision>200</cp:revision>
  <dcterms:created xsi:type="dcterms:W3CDTF">2018-01-23T22:30:41Z</dcterms:created>
  <dcterms:modified xsi:type="dcterms:W3CDTF">2018-03-02T06:37:21Z</dcterms:modified>
</cp:coreProperties>
</file>