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3"/>
  </p:notesMasterIdLst>
  <p:sldIdLst>
    <p:sldId id="271" r:id="rId6"/>
    <p:sldId id="275" r:id="rId7"/>
    <p:sldId id="272" r:id="rId8"/>
    <p:sldId id="273" r:id="rId9"/>
    <p:sldId id="274" r:id="rId10"/>
    <p:sldId id="276" r:id="rId11"/>
    <p:sldId id="27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30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9EB97-2D91-40DB-838E-9D1439E085F5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26F9E-1F9B-46CD-A0CF-433BC95DB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35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6F9E-1F9B-46CD-A0CF-433BC95DB3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258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6F9E-1F9B-46CD-A0CF-433BC95DB3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3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Approximate Peak Data Rate and Scaling Factor Use Cases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R1-183485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257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February 26 ~ March 02, 2018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7.1.3.3.1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Approximate Data Rate:</a:t>
            </a:r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743904"/>
              </p:ext>
            </p:extLst>
          </p:nvPr>
        </p:nvGraphicFramePr>
        <p:xfrm>
          <a:off x="1219200" y="2002883"/>
          <a:ext cx="4876800" cy="50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2" r:id="rId3" imgW="4203700" imgH="444500" progId="Equation.3">
                  <p:embed/>
                </p:oleObj>
              </mc:Choice>
              <mc:Fallback>
                <p:oleObj r:id="rId3" imgW="4203700" imgH="444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002883"/>
                        <a:ext cx="4876800" cy="5075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00" y="2743200"/>
            <a:ext cx="4572000" cy="369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02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RAN2 LS R1-18013424 ask for the following:</a:t>
            </a:r>
          </a:p>
          <a:p>
            <a:pPr lvl="1"/>
            <a:r>
              <a:rPr lang="en-US" dirty="0"/>
              <a:t>RAN2 would like to understand the background and the potential scenarios where the UE reports the down scaled value (0.75) per band and per band combination</a:t>
            </a:r>
          </a:p>
        </p:txBody>
      </p:sp>
    </p:spTree>
    <p:extLst>
      <p:ext uri="{BB962C8B-B14F-4D97-AF65-F5344CB8AC3E}">
        <p14:creationId xmlns:p14="http://schemas.microsoft.com/office/powerpoint/2010/main" val="3916518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General 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Use case explicitly discussed in RAN1 #91</a:t>
            </a:r>
          </a:p>
          <a:p>
            <a:pPr lvl="1"/>
            <a:r>
              <a:rPr lang="en-US" sz="2400" dirty="0" smtClean="0"/>
              <a:t>UE supporting 256 QAM, but is to only reach 64QAM peak data rate for a particular #MIMO layer and #CC.</a:t>
            </a:r>
            <a:endParaRPr lang="en-US" sz="2400" dirty="0"/>
          </a:p>
          <a:p>
            <a:r>
              <a:rPr lang="en-US" sz="2800" dirty="0" smtClean="0"/>
              <a:t>Another Use cases identified</a:t>
            </a:r>
          </a:p>
          <a:p>
            <a:pPr lvl="1"/>
            <a:r>
              <a:rPr lang="en-US" sz="2400" dirty="0" smtClean="0"/>
              <a:t>UE sharing hardware resource between LTE and NR in EN-DC scenario.</a:t>
            </a:r>
          </a:p>
          <a:p>
            <a:pPr lvl="2"/>
            <a:r>
              <a:rPr lang="en-US" sz="2000" dirty="0" smtClean="0"/>
              <a:t>UE in NR SA in FR2 is able to reach 2 </a:t>
            </a:r>
            <a:r>
              <a:rPr lang="en-US" sz="2000" dirty="0" err="1" smtClean="0"/>
              <a:t>Gbps</a:t>
            </a:r>
            <a:r>
              <a:rPr lang="en-US" sz="2000" dirty="0" smtClean="0"/>
              <a:t>, but in EN-DC with additional LTE link in FR1 and due to sharing of the hardware resources, it is only able to support less than 2Gbps.</a:t>
            </a:r>
          </a:p>
          <a:p>
            <a:pPr lvl="2"/>
            <a:r>
              <a:rPr lang="en-US" sz="2200" dirty="0" smtClean="0"/>
              <a:t>RF capability of FR2 and FR1 might be completely separate, so supporting additional LTE CC in FR1 is possible without reducing #CC in FR2 from RF perspective.</a:t>
            </a:r>
          </a:p>
          <a:p>
            <a:pPr lvl="1"/>
            <a:r>
              <a:rPr lang="en-US" sz="2600" dirty="0" smtClean="0"/>
              <a:t>UE using the same hardware resource to support different UE processing time capability</a:t>
            </a:r>
          </a:p>
          <a:p>
            <a:pPr lvl="2"/>
            <a:r>
              <a:rPr lang="en-US" sz="2200" dirty="0" smtClean="0"/>
              <a:t>Possibility to indicate different peak data rate for the UE  process time capability 2 (i.e. aggressive HARQ process times).</a:t>
            </a:r>
          </a:p>
        </p:txBody>
      </p:sp>
    </p:spTree>
    <p:extLst>
      <p:ext uri="{BB962C8B-B14F-4D97-AF65-F5344CB8AC3E}">
        <p14:creationId xmlns:p14="http://schemas.microsoft.com/office/powerpoint/2010/main" val="1872695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Proposed Changes to Approx. Data Rate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To better address the use cases, and concerns from signaling overhead (from per band and per band combination signaling) the following changes are proposed:</a:t>
            </a:r>
          </a:p>
          <a:p>
            <a:r>
              <a:rPr lang="en-US" sz="2800" i="1" dirty="0" smtClean="0"/>
              <a:t>f</a:t>
            </a:r>
            <a:r>
              <a:rPr lang="en-US" sz="2800" baseline="30000" dirty="0" smtClean="0"/>
              <a:t>(j)</a:t>
            </a:r>
            <a:r>
              <a:rPr lang="en-US" sz="2800" dirty="0" smtClean="0"/>
              <a:t> is the scaling factor:</a:t>
            </a:r>
          </a:p>
          <a:p>
            <a:pPr lvl="1"/>
            <a:r>
              <a:rPr lang="en-US" sz="2400" dirty="0" smtClean="0"/>
              <a:t>The </a:t>
            </a:r>
            <a:r>
              <a:rPr lang="en-US" sz="2400" u="sng" dirty="0" smtClean="0">
                <a:solidFill>
                  <a:srgbClr val="FF0000"/>
                </a:solidFill>
              </a:rPr>
              <a:t>DL </a:t>
            </a:r>
            <a:r>
              <a:rPr lang="en-US" sz="2400" dirty="0" smtClean="0"/>
              <a:t>scaling factor </a:t>
            </a:r>
            <a:r>
              <a:rPr lang="en-US" sz="2400" strike="sngStrike" dirty="0" smtClean="0">
                <a:solidFill>
                  <a:srgbClr val="FF0000"/>
                </a:solidFill>
              </a:rPr>
              <a:t>can at least take </a:t>
            </a:r>
            <a:r>
              <a:rPr lang="en-US" sz="2400" dirty="0" smtClean="0">
                <a:solidFill>
                  <a:srgbClr val="FF0000"/>
                </a:solidFill>
              </a:rPr>
              <a:t>are </a:t>
            </a:r>
            <a:r>
              <a:rPr lang="en-US" sz="2400" dirty="0" smtClean="0"/>
              <a:t>the values  </a:t>
            </a:r>
            <a:r>
              <a:rPr lang="en-US" sz="2400" u="sng" dirty="0" smtClean="0">
                <a:solidFill>
                  <a:srgbClr val="FF0000"/>
                </a:solidFill>
              </a:rPr>
              <a:t>{</a:t>
            </a:r>
            <a:r>
              <a:rPr lang="en-US" sz="2400" dirty="0" smtClean="0"/>
              <a:t>1</a:t>
            </a:r>
            <a:r>
              <a:rPr lang="en-US" sz="2400" u="sng" dirty="0" smtClean="0">
                <a:solidFill>
                  <a:srgbClr val="FF0000"/>
                </a:solidFill>
              </a:rPr>
              <a:t>, 0.8, </a:t>
            </a:r>
            <a:r>
              <a:rPr lang="en-US" sz="2400" strike="sngStrike" dirty="0" smtClean="0">
                <a:solidFill>
                  <a:srgbClr val="FF0000"/>
                </a:solidFill>
              </a:rPr>
              <a:t>and0.75</a:t>
            </a:r>
            <a:r>
              <a:rPr lang="en-US" sz="2400" u="sng" dirty="0" smtClean="0">
                <a:solidFill>
                  <a:srgbClr val="FF0000"/>
                </a:solidFill>
              </a:rPr>
              <a:t>, 0.5, reserved} </a:t>
            </a:r>
          </a:p>
          <a:p>
            <a:pPr lvl="1"/>
            <a:r>
              <a:rPr lang="en-US" sz="2400" u="sng" dirty="0" smtClean="0">
                <a:solidFill>
                  <a:srgbClr val="FF0000"/>
                </a:solidFill>
              </a:rPr>
              <a:t>The UL scaling factor are the values {1, 0.8, 0.5, reserved}</a:t>
            </a:r>
          </a:p>
          <a:p>
            <a:pPr lvl="1"/>
            <a:r>
              <a:rPr lang="en-US" sz="2400" i="1" dirty="0"/>
              <a:t>f</a:t>
            </a:r>
            <a:r>
              <a:rPr lang="en-US" sz="2400" baseline="30000" dirty="0" smtClean="0"/>
              <a:t>(j)</a:t>
            </a:r>
            <a:r>
              <a:rPr lang="en-US" sz="2400" dirty="0" smtClean="0"/>
              <a:t> is </a:t>
            </a:r>
            <a:r>
              <a:rPr lang="en-US" sz="2400" dirty="0" err="1" smtClean="0"/>
              <a:t>signalled</a:t>
            </a:r>
            <a:r>
              <a:rPr lang="en-US" sz="2400" dirty="0" smtClean="0"/>
              <a:t> per </a:t>
            </a:r>
            <a:r>
              <a:rPr lang="en-US" sz="2400" u="sng" dirty="0" smtClean="0">
                <a:solidFill>
                  <a:srgbClr val="FF0000"/>
                </a:solidFill>
              </a:rPr>
              <a:t>CC and per baseband processing combination (BPC)</a:t>
            </a:r>
            <a:r>
              <a:rPr lang="en-US" sz="2400" strike="sngStrike" dirty="0" smtClean="0">
                <a:solidFill>
                  <a:srgbClr val="FF0000"/>
                </a:solidFill>
              </a:rPr>
              <a:t>band and per band combination </a:t>
            </a:r>
            <a:r>
              <a:rPr lang="en-US" sz="2400" dirty="0" smtClean="0"/>
              <a:t>as per UE capability </a:t>
            </a:r>
            <a:r>
              <a:rPr lang="en-US" sz="2400" dirty="0" err="1" smtClean="0"/>
              <a:t>signalling</a:t>
            </a:r>
            <a:r>
              <a:rPr lang="en-US" sz="2400" dirty="0" smtClean="0"/>
              <a:t>.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86887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Appendix: Use Cases for </a:t>
            </a:r>
            <a:br>
              <a:rPr lang="en-US" sz="3600" dirty="0" smtClean="0"/>
            </a:br>
            <a:r>
              <a:rPr lang="en-US" sz="3600" dirty="0" smtClean="0"/>
              <a:t>Specific Scaling Factors (1/2)</a:t>
            </a:r>
            <a:endParaRPr lang="en-US" sz="3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349715"/>
              </p:ext>
            </p:extLst>
          </p:nvPr>
        </p:nvGraphicFramePr>
        <p:xfrm>
          <a:off x="609600" y="2286000"/>
          <a:ext cx="7772399" cy="28955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46311"/>
                <a:gridCol w="608993"/>
                <a:gridCol w="911504"/>
                <a:gridCol w="911504"/>
                <a:gridCol w="982169"/>
                <a:gridCol w="982169"/>
                <a:gridCol w="935324"/>
                <a:gridCol w="1081419"/>
                <a:gridCol w="713006"/>
              </a:tblGrid>
              <a:tr h="1316182"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SCS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(kHz)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Maximum CBW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(MHz)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Maximum number of Layers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Maximum modulation order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Real Maximum data rate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Calculated with maximum values from  BPC and band combination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Scaling factor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23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BPC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CA_1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CC1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63236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CA_2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CC1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2*R1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0.5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632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CC2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3236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CA_3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CC1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3/4*2*R1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2*R1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0.75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632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CC3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57600" y="1828800"/>
            <a:ext cx="1496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Table from [1]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6324600"/>
            <a:ext cx="5456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[1] R1-1801352, “Discussion on NR UE peak data rate,” 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1161286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Appendix: </a:t>
            </a:r>
            <a:r>
              <a:rPr lang="en-US" sz="3600" dirty="0" smtClean="0"/>
              <a:t>Use </a:t>
            </a:r>
            <a:r>
              <a:rPr lang="en-US" sz="3600" dirty="0"/>
              <a:t>Cases for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Specific </a:t>
            </a:r>
            <a:r>
              <a:rPr lang="en-US" sz="3600" dirty="0"/>
              <a:t>Scaling Factors </a:t>
            </a:r>
            <a:r>
              <a:rPr lang="en-US" sz="3600" dirty="0" smtClean="0"/>
              <a:t>(2/2</a:t>
            </a:r>
            <a:r>
              <a:rPr lang="en-US" sz="3600" dirty="0"/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3180"/>
              </p:ext>
            </p:extLst>
          </p:nvPr>
        </p:nvGraphicFramePr>
        <p:xfrm>
          <a:off x="497378" y="2848155"/>
          <a:ext cx="7898413" cy="74342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96147"/>
                <a:gridCol w="388801"/>
                <a:gridCol w="483580"/>
                <a:gridCol w="483580"/>
                <a:gridCol w="591369"/>
                <a:gridCol w="392945"/>
                <a:gridCol w="533400"/>
                <a:gridCol w="524395"/>
                <a:gridCol w="483580"/>
                <a:gridCol w="483580"/>
                <a:gridCol w="489645"/>
                <a:gridCol w="477515"/>
                <a:gridCol w="1669876"/>
              </a:tblGrid>
              <a:tr h="3717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FR #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DL/UL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SCS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BW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NRB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#Layer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Mod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#CC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</a:rPr>
                        <a:t>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OH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Approx.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Data Rate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1713"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60 kHz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50 MHz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1.79e-5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0.18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1.616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1000" y="2047572"/>
            <a:ext cx="5217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Assume UE is able to support Max 2Gbps in baseband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2416904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In NR SA, 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8229" y="4022833"/>
            <a:ext cx="1952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In EN-DC, LTE+NR, </a:t>
            </a:r>
            <a:endParaRPr lang="en-US" b="1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350751"/>
              </p:ext>
            </p:extLst>
          </p:nvPr>
        </p:nvGraphicFramePr>
        <p:xfrm>
          <a:off x="497378" y="4497188"/>
          <a:ext cx="7848600" cy="5249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49612"/>
                <a:gridCol w="649612"/>
                <a:gridCol w="622545"/>
                <a:gridCol w="622545"/>
                <a:gridCol w="622545"/>
                <a:gridCol w="622545"/>
                <a:gridCol w="622545"/>
                <a:gridCol w="622545"/>
                <a:gridCol w="622545"/>
                <a:gridCol w="622545"/>
                <a:gridCol w="1569016"/>
              </a:tblGrid>
              <a:tr h="32598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FR #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#CC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BW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Mod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SCS [kHz]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#Layer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T_SF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Max TBS-L1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Max TBS-L2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Peak Rate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801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0.001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97896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195816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 smtClean="0">
                          <a:effectLst/>
                        </a:rPr>
                        <a:t>0.783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100" b="1" u="none" strike="noStrike" baseline="0" dirty="0" err="1" smtClean="0">
                          <a:effectLst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937438"/>
              </p:ext>
            </p:extLst>
          </p:nvPr>
        </p:nvGraphicFramePr>
        <p:xfrm>
          <a:off x="497378" y="5259870"/>
          <a:ext cx="8494222" cy="148685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96147"/>
                <a:gridCol w="388801"/>
                <a:gridCol w="483580"/>
                <a:gridCol w="483580"/>
                <a:gridCol w="591369"/>
                <a:gridCol w="392945"/>
                <a:gridCol w="533400"/>
                <a:gridCol w="524395"/>
                <a:gridCol w="483580"/>
                <a:gridCol w="483580"/>
                <a:gridCol w="489645"/>
                <a:gridCol w="477515"/>
                <a:gridCol w="1122685"/>
                <a:gridCol w="1143000"/>
              </a:tblGrid>
              <a:tr h="3717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FR #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DL/UL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SCS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BW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NRB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#Layer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Mod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#CC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</a:rPr>
                        <a:t>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OH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Approx.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Data Rate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Sum of LTE+NR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17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Not possible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60 kHz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50 MHz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1.79e-5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0.18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1.61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2.39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17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with SF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60 kHz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50 MHz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1.79e-5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0.18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1.29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2.07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1713"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60 kHz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50 MHz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1.79e-5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0.18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1.21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1.99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0220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7161</TotalTime>
  <Words>612</Words>
  <Application>Microsoft Office PowerPoint</Application>
  <PresentationFormat>On-screen Show (4:3)</PresentationFormat>
  <Paragraphs>191</Paragraphs>
  <Slides>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 Unicode MS</vt:lpstr>
      <vt:lpstr>SimSun</vt:lpstr>
      <vt:lpstr>Arial</vt:lpstr>
      <vt:lpstr>Calibri</vt:lpstr>
      <vt:lpstr>Times New Roman</vt:lpstr>
      <vt:lpstr>Office Theme</vt:lpstr>
      <vt:lpstr>Equation.3</vt:lpstr>
      <vt:lpstr>Approximate Peak Data Rate and Scaling Factor Use Cases</vt:lpstr>
      <vt:lpstr>Background (1/2)</vt:lpstr>
      <vt:lpstr>Background (2/2)</vt:lpstr>
      <vt:lpstr>Proposed General Use Cases</vt:lpstr>
      <vt:lpstr>Proposed Changes to Approx. Data Rate</vt:lpstr>
      <vt:lpstr>Appendix: Use Cases for  Specific Scaling Factors (1/2)</vt:lpstr>
      <vt:lpstr>Appendix: Use Cases for  Specific Scaling Factors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CTPClassification=CTP_PUBLIC:VisualMarkings=, CTPClassification=CTP_NT</cp:keywords>
  <cp:lastModifiedBy>Lee, Daewon</cp:lastModifiedBy>
  <cp:revision>534</cp:revision>
  <dcterms:created xsi:type="dcterms:W3CDTF">2006-08-16T00:00:00Z</dcterms:created>
  <dcterms:modified xsi:type="dcterms:W3CDTF">2018-03-02T10:57:30Z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85eb771b-e420-469c-aa9b-59b3c033b1bc</vt:lpwstr>
  </property>
  <property fmtid="{D5CDD505-2E9C-101B-9397-08002B2CF9AE}" pid="6" name="CTP_TimeStamp">
    <vt:lpwstr>2018-03-02 10:57:30Z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</Properties>
</file>