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9" r:id="rId2"/>
    <p:sldId id="375" r:id="rId3"/>
    <p:sldId id="330" r:id="rId4"/>
    <p:sldId id="384" r:id="rId5"/>
    <p:sldId id="386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2087" autoAdjust="0"/>
    <p:restoredTop sz="94660"/>
  </p:normalViewPr>
  <p:slideViewPr>
    <p:cSldViewPr>
      <p:cViewPr varScale="1">
        <p:scale>
          <a:sx n="92" d="100"/>
          <a:sy n="92" d="100"/>
        </p:scale>
        <p:origin x="-114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6E2F0B-952A-4C68-BDDD-718020F9842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810593F-565A-4DA8-A19B-BFB5D8A344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95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09C02-C072-4AC1-A41B-429041217FF2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469C-4630-450B-A45C-108DEFD5B2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F9EA2-3843-401A-BC88-659CE84BB591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A581E-4982-4879-9D6D-AA99C94C0F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ACA0F-2A86-4117-9E3E-EFF7D6937A2B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D436C-96EC-4324-B275-B13C015563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CAED0-A444-4F0E-9834-BEFC12CC439C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783F1-93DC-492B-B731-60139E28ED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4CDE1-C5BA-4545-807C-DB666B3D58F0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6436-7426-4BCF-AF73-C56A7A9CFF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8FC3C-071E-48A7-ACDF-48E23F9D9D3B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5C076-0B80-4D91-9591-03A4B8446B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58C3-DB2C-4EAE-8B34-182A1842B3B8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A2001-E46D-4D2A-8EAD-FDB5D03952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A9286-5A7A-44DC-8297-465AFD858656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CCF87-4864-4EFA-855B-6AB166E4A2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6431-888A-41CB-BECD-EF4CD0007589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D86DD-488D-4515-A810-A1758D873E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7D84C-6447-4A4E-AD12-EE6BED8E52EF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BCEC3-692F-4E7A-83FD-C7174838B6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54F-8974-4394-9B56-7FEA03AD2212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4585D-73AD-45E8-944C-51AE889340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85E351B-2BCC-47F3-BCF5-9CBEA5A5C6F8}" type="datetimeFigureOut">
              <a:rPr lang="en-US" altLang="zh-CN"/>
              <a:pPr>
                <a:defRPr/>
              </a:pPr>
              <a:t>3/1/2018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3BA1816-AF63-4ED4-9F9D-21319813FD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610600" cy="1470025"/>
          </a:xfrm>
        </p:spPr>
        <p:txBody>
          <a:bodyPr/>
          <a:lstStyle/>
          <a:p>
            <a:r>
              <a:rPr lang="en-US" altLang="ja-JP" sz="3200" dirty="0" smtClean="0"/>
              <a:t>WF on </a:t>
            </a:r>
            <a:r>
              <a:rPr lang="en-US" altLang="ja-JP" sz="3200" dirty="0" err="1" smtClean="0"/>
              <a:t>Delta_PUCCH_TF</a:t>
            </a:r>
            <a:r>
              <a:rPr lang="en-US" altLang="ja-JP" sz="3200" dirty="0" smtClean="0"/>
              <a:t> </a:t>
            </a:r>
            <a:br>
              <a:rPr lang="en-US" altLang="ja-JP" sz="3200" dirty="0" smtClean="0"/>
            </a:br>
            <a:r>
              <a:rPr lang="en-US" altLang="ja-JP" sz="3200" dirty="0" smtClean="0"/>
              <a:t>for </a:t>
            </a:r>
            <a:r>
              <a:rPr lang="en-US" altLang="ja-JP" sz="3200" dirty="0" smtClean="0"/>
              <a:t>NR PUCCH power control</a:t>
            </a:r>
            <a:endParaRPr lang="ko-KR" altLang="en-US" sz="3200" b="1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sz="2800" dirty="0" smtClean="0">
                <a:solidFill>
                  <a:schemeClr val="tx1"/>
                </a:solidFill>
              </a:rPr>
              <a:t>Samsung, CATT</a:t>
            </a:r>
            <a:endParaRPr lang="ko-KR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53324" y="76200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i="1" dirty="0" smtClean="0"/>
              <a:t>R1-1803477</a:t>
            </a:r>
            <a:endParaRPr lang="ja-JP" altLang="en-US" sz="2400" b="1" i="1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52400" y="76200"/>
            <a:ext cx="53851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/>
              <a:t>3GPP TSG RAN WG1 </a:t>
            </a:r>
            <a:r>
              <a:rPr lang="en-US" altLang="ja-JP" sz="2400" b="1" dirty="0" smtClean="0"/>
              <a:t>Meeting #92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/>
              <a:t>Athens, Greece, 26</a:t>
            </a:r>
            <a:r>
              <a:rPr lang="en-US" altLang="ja-JP" sz="2400" b="1" baseline="30000" dirty="0" smtClean="0"/>
              <a:t>th</a:t>
            </a:r>
            <a:r>
              <a:rPr lang="en-US" altLang="ja-JP" sz="2400" b="1" dirty="0" smtClean="0"/>
              <a:t> Feb. – 2</a:t>
            </a:r>
            <a:r>
              <a:rPr lang="en-US" altLang="ja-JP" sz="2400" b="1" baseline="30000" dirty="0" smtClean="0"/>
              <a:t>nd</a:t>
            </a:r>
            <a:r>
              <a:rPr lang="en-US" altLang="ja-JP" sz="2400" b="1" dirty="0" smtClean="0"/>
              <a:t> Mar.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/>
              <a:t>Agenda </a:t>
            </a:r>
            <a:r>
              <a:rPr lang="en-US" altLang="ja-JP" sz="2400" b="1" dirty="0"/>
              <a:t>item </a:t>
            </a:r>
            <a:r>
              <a:rPr lang="en-US" altLang="ja-JP" sz="2400" b="1" dirty="0" smtClean="0"/>
              <a:t>7.1.6.1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9746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Background: Current 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181600"/>
          </a:xfrm>
        </p:spPr>
        <p:txBody>
          <a:bodyPr/>
          <a:lstStyle/>
          <a:p>
            <a:endParaRPr lang="en-US" altLang="ko-KR" dirty="0"/>
          </a:p>
          <a:p>
            <a:r>
              <a:rPr lang="en-GB" altLang="ko-KR" dirty="0" smtClean="0"/>
              <a:t>For </a:t>
            </a:r>
            <a:r>
              <a:rPr lang="en-GB" altLang="ko-KR" dirty="0"/>
              <a:t>PUCCH format 2, 3, and 4, for the case of small UCI payload size (less than or equal to 11)</a:t>
            </a:r>
            <a:endParaRPr lang="ko-KR" altLang="ko-KR" dirty="0"/>
          </a:p>
          <a:p>
            <a:pPr lvl="1"/>
            <a:r>
              <a:rPr lang="en-US" altLang="ko-KR" dirty="0"/>
              <a:t>Alt1: </a:t>
            </a:r>
            <a:r>
              <a:rPr lang="el-GR" altLang="ko-KR" dirty="0"/>
              <a:t>Δ</a:t>
            </a:r>
            <a:r>
              <a:rPr lang="en-GB" altLang="ko-KR" baseline="-25000" dirty="0" err="1"/>
              <a:t>PUCCH_TF,c</a:t>
            </a:r>
            <a:r>
              <a:rPr lang="en-GB" altLang="ko-KR" dirty="0"/>
              <a:t>(</a:t>
            </a:r>
            <a:r>
              <a:rPr lang="en-GB" altLang="ko-KR" i="1" dirty="0" err="1"/>
              <a:t>i</a:t>
            </a:r>
            <a:r>
              <a:rPr lang="en-GB" altLang="ko-KR" dirty="0"/>
              <a:t>) = 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(K2∙BPRE</a:t>
            </a:r>
            <a:r>
              <a:rPr lang="en-GB" altLang="ko-KR" baseline="-25000" dirty="0"/>
              <a:t>S</a:t>
            </a:r>
            <a:r>
              <a:rPr lang="en-GB" altLang="ko-KR" dirty="0"/>
              <a:t>(</a:t>
            </a:r>
            <a:r>
              <a:rPr lang="en-GB" altLang="ko-KR" dirty="0" err="1"/>
              <a:t>i</a:t>
            </a:r>
            <a:r>
              <a:rPr lang="en-GB" altLang="ko-KR" dirty="0"/>
              <a:t>))</a:t>
            </a:r>
            <a:endParaRPr lang="ko-KR" altLang="ko-KR" dirty="0"/>
          </a:p>
          <a:p>
            <a:pPr lvl="2"/>
            <a:r>
              <a:rPr lang="en-GB" altLang="ko-KR" sz="1800" dirty="0"/>
              <a:t>FFS: K2</a:t>
            </a:r>
            <a:endParaRPr lang="ko-KR" altLang="ko-KR" sz="1800" dirty="0"/>
          </a:p>
          <a:p>
            <a:pPr lvl="1"/>
            <a:r>
              <a:rPr lang="en-US" altLang="ko-KR" dirty="0"/>
              <a:t>Alt2: </a:t>
            </a:r>
            <a:r>
              <a:rPr lang="el-GR" altLang="ko-KR" dirty="0"/>
              <a:t>Δ</a:t>
            </a:r>
            <a:r>
              <a:rPr lang="en-GB" altLang="ko-KR" baseline="-25000" dirty="0" err="1"/>
              <a:t>PUCCH_TF,c</a:t>
            </a:r>
            <a:r>
              <a:rPr lang="en-GB" altLang="ko-KR" dirty="0"/>
              <a:t>(</a:t>
            </a:r>
            <a:r>
              <a:rPr lang="en-GB" altLang="ko-KR" i="1" dirty="0" err="1"/>
              <a:t>i</a:t>
            </a:r>
            <a:r>
              <a:rPr lang="en-GB" altLang="ko-KR" dirty="0"/>
              <a:t>) = </a:t>
            </a:r>
            <a:r>
              <a:rPr lang="el-GR" altLang="ko-KR" dirty="0"/>
              <a:t>α∙</a:t>
            </a:r>
            <a:r>
              <a:rPr lang="en-GB" altLang="ko-KR" dirty="0" err="1"/>
              <a:t>n</a:t>
            </a:r>
            <a:r>
              <a:rPr lang="en-GB" altLang="ko-KR" baseline="-25000" dirty="0" err="1"/>
              <a:t>UCI</a:t>
            </a:r>
            <a:r>
              <a:rPr lang="en-GB" altLang="ko-KR" dirty="0"/>
              <a:t>(</a:t>
            </a:r>
            <a:r>
              <a:rPr lang="en-GB" altLang="ko-KR" dirty="0" err="1"/>
              <a:t>i</a:t>
            </a:r>
            <a:r>
              <a:rPr lang="en-GB" altLang="ko-KR" dirty="0"/>
              <a:t>) + </a:t>
            </a:r>
            <a:r>
              <a:rPr lang="el-GR" altLang="ko-KR" dirty="0"/>
              <a:t>β</a:t>
            </a:r>
            <a:r>
              <a:rPr lang="en-US" altLang="ko-KR" dirty="0"/>
              <a:t> +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</a:t>
            </a:r>
            <a:r>
              <a:rPr lang="en-GB" altLang="ko-KR" dirty="0" err="1"/>
              <a:t>N</a:t>
            </a:r>
            <a:r>
              <a:rPr lang="en-GB" altLang="ko-KR" baseline="-25000" dirty="0" err="1"/>
              <a:t>ref</a:t>
            </a:r>
            <a:r>
              <a:rPr lang="en-GB" altLang="ko-KR" dirty="0"/>
              <a:t>/</a:t>
            </a:r>
            <a:r>
              <a:rPr lang="en-GB" altLang="ko-KR" dirty="0" err="1"/>
              <a:t>N</a:t>
            </a:r>
            <a:r>
              <a:rPr lang="en-GB" altLang="ko-KR" baseline="-25000" dirty="0" err="1"/>
              <a:t>symb</a:t>
            </a:r>
            <a:r>
              <a:rPr lang="en-GB" altLang="ko-KR" dirty="0" smtClean="0"/>
              <a:t>) </a:t>
            </a:r>
            <a:r>
              <a:rPr lang="en-GB" altLang="ko-KR" dirty="0" smtClean="0">
                <a:solidFill>
                  <a:srgbClr val="FF0000"/>
                </a:solidFill>
              </a:rPr>
              <a:t>- 10log</a:t>
            </a:r>
            <a:r>
              <a:rPr lang="en-GB" altLang="ko-KR" baseline="-25000" dirty="0" smtClean="0">
                <a:solidFill>
                  <a:srgbClr val="FF0000"/>
                </a:solidFill>
              </a:rPr>
              <a:t>10</a:t>
            </a:r>
            <a:r>
              <a:rPr lang="en-GB" altLang="ko-KR" dirty="0" smtClean="0">
                <a:solidFill>
                  <a:srgbClr val="FF0000"/>
                </a:solidFill>
              </a:rPr>
              <a:t>(M</a:t>
            </a:r>
            <a:r>
              <a:rPr lang="en-GB" altLang="ko-KR" baseline="-25000" dirty="0" smtClean="0">
                <a:solidFill>
                  <a:srgbClr val="FF0000"/>
                </a:solidFill>
              </a:rPr>
              <a:t>RB</a:t>
            </a:r>
            <a:r>
              <a:rPr lang="en-GB" altLang="ko-KR" dirty="0" smtClean="0">
                <a:solidFill>
                  <a:srgbClr val="FF0000"/>
                </a:solidFill>
              </a:rPr>
              <a:t>)</a:t>
            </a:r>
            <a:endParaRPr lang="ko-KR" altLang="ko-KR" dirty="0">
              <a:solidFill>
                <a:srgbClr val="FF0000"/>
              </a:solidFill>
            </a:endParaRPr>
          </a:p>
          <a:p>
            <a:pPr lvl="2"/>
            <a:r>
              <a:rPr lang="en-GB" altLang="ko-KR" sz="1800" dirty="0"/>
              <a:t>α: a constant that can be different depending on the PUCCH format</a:t>
            </a:r>
            <a:endParaRPr lang="ko-KR" altLang="ko-KR" sz="1800" dirty="0"/>
          </a:p>
          <a:p>
            <a:pPr lvl="2"/>
            <a:r>
              <a:rPr lang="en-GB" altLang="ko-KR" sz="1800" dirty="0" err="1"/>
              <a:t>n</a:t>
            </a:r>
            <a:r>
              <a:rPr lang="en-GB" altLang="ko-KR" sz="1800" baseline="-25000" dirty="0" err="1"/>
              <a:t>UCI</a:t>
            </a:r>
            <a:r>
              <a:rPr lang="en-GB" altLang="ko-KR" sz="1800" dirty="0"/>
              <a:t>: the number of UCI bits</a:t>
            </a:r>
            <a:endParaRPr lang="ko-KR" altLang="ko-KR" sz="1800" dirty="0"/>
          </a:p>
          <a:p>
            <a:pPr lvl="2"/>
            <a:r>
              <a:rPr lang="en-GB" altLang="ko-KR" sz="1800" dirty="0"/>
              <a:t>β: an offset value that can be different depending on the UCI types for each PUCCH format</a:t>
            </a:r>
            <a:endParaRPr lang="ko-KR" altLang="ko-KR" sz="1800" dirty="0"/>
          </a:p>
          <a:p>
            <a:endParaRPr lang="en-US" altLang="ko-KR" dirty="0" smtClean="0"/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865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Observation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altLang="ko-KR" dirty="0" smtClean="0"/>
              <a:t>For Alt1,</a:t>
            </a:r>
          </a:p>
          <a:p>
            <a:pPr lvl="1"/>
            <a:r>
              <a:rPr lang="el-GR" altLang="ko-KR" dirty="0"/>
              <a:t>Δ</a:t>
            </a:r>
            <a:r>
              <a:rPr lang="en-GB" altLang="ko-KR" baseline="-25000" dirty="0" err="1"/>
              <a:t>PUCCH_TF,c</a:t>
            </a:r>
            <a:r>
              <a:rPr lang="en-GB" altLang="ko-KR" dirty="0"/>
              <a:t>(</a:t>
            </a:r>
            <a:r>
              <a:rPr lang="en-GB" altLang="ko-KR" i="1" dirty="0" err="1"/>
              <a:t>i</a:t>
            </a:r>
            <a:r>
              <a:rPr lang="en-GB" altLang="ko-KR" dirty="0"/>
              <a:t>) = 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(K2∙BPRE</a:t>
            </a:r>
            <a:r>
              <a:rPr lang="en-GB" altLang="ko-KR" baseline="-25000" dirty="0"/>
              <a:t>S</a:t>
            </a:r>
            <a:r>
              <a:rPr lang="en-GB" altLang="ko-KR" dirty="0"/>
              <a:t>(</a:t>
            </a:r>
            <a:r>
              <a:rPr lang="en-GB" altLang="ko-KR" dirty="0" err="1"/>
              <a:t>i</a:t>
            </a:r>
            <a:r>
              <a:rPr lang="en-GB" altLang="ko-KR" dirty="0" smtClean="0"/>
              <a:t>))</a:t>
            </a:r>
          </a:p>
          <a:p>
            <a:pPr marL="457200" lvl="1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                       =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(K2</a:t>
            </a:r>
            <a:r>
              <a:rPr lang="en-GB" altLang="ko-KR" dirty="0" smtClean="0"/>
              <a:t>∙O</a:t>
            </a:r>
            <a:r>
              <a:rPr lang="en-GB" altLang="ko-KR" baseline="-25000" dirty="0" smtClean="0"/>
              <a:t>UCI</a:t>
            </a:r>
            <a:r>
              <a:rPr lang="en-GB" altLang="ko-KR" dirty="0" smtClean="0"/>
              <a:t>/N</a:t>
            </a:r>
            <a:r>
              <a:rPr lang="en-GB" altLang="ko-KR" baseline="-25000" dirty="0" smtClean="0"/>
              <a:t>RE</a:t>
            </a:r>
            <a:r>
              <a:rPr lang="en-GB" altLang="ko-KR" dirty="0" smtClean="0"/>
              <a:t>)</a:t>
            </a:r>
          </a:p>
          <a:p>
            <a:pPr marL="457200" lvl="1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                       =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</a:t>
            </a:r>
            <a:r>
              <a:rPr lang="en-GB" altLang="ko-KR" dirty="0" smtClean="0"/>
              <a:t>O</a:t>
            </a:r>
            <a:r>
              <a:rPr lang="en-GB" altLang="ko-KR" baseline="-25000" dirty="0" smtClean="0"/>
              <a:t>UCI</a:t>
            </a:r>
            <a:r>
              <a:rPr lang="en-GB" altLang="ko-KR" dirty="0" smtClean="0"/>
              <a:t>) – 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(N</a:t>
            </a:r>
            <a:r>
              <a:rPr lang="en-GB" altLang="ko-KR" baseline="-25000" dirty="0" smtClean="0"/>
              <a:t>RE</a:t>
            </a:r>
            <a:r>
              <a:rPr lang="en-GB" altLang="ko-KR" dirty="0" smtClean="0"/>
              <a:t>)</a:t>
            </a:r>
          </a:p>
          <a:p>
            <a:pPr marL="457200" lvl="1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                       =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</a:t>
            </a:r>
            <a:r>
              <a:rPr lang="en-GB" altLang="ko-KR" dirty="0" smtClean="0"/>
              <a:t>O</a:t>
            </a:r>
            <a:r>
              <a:rPr lang="en-GB" altLang="ko-KR" baseline="-25000" dirty="0" smtClean="0"/>
              <a:t>UCI</a:t>
            </a:r>
            <a:r>
              <a:rPr lang="en-GB" altLang="ko-KR" dirty="0" smtClean="0"/>
              <a:t>) </a:t>
            </a:r>
            <a:r>
              <a:rPr lang="en-GB" altLang="ko-KR" dirty="0"/>
              <a:t>– </a:t>
            </a:r>
            <a:r>
              <a:rPr lang="en-GB" altLang="ko-KR" dirty="0" smtClean="0"/>
              <a:t>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(M</a:t>
            </a:r>
            <a:r>
              <a:rPr lang="en-GB" altLang="ko-KR" baseline="-25000" dirty="0" smtClean="0"/>
              <a:t>RB</a:t>
            </a:r>
            <a:r>
              <a:rPr lang="en-GB" altLang="ko-KR" dirty="0" smtClean="0"/>
              <a:t>∙N</a:t>
            </a:r>
            <a:r>
              <a:rPr lang="en-GB" altLang="ko-KR" baseline="-25000" dirty="0" smtClean="0"/>
              <a:t>symb</a:t>
            </a:r>
            <a:r>
              <a:rPr lang="en-GB" altLang="ko-KR" dirty="0" smtClean="0"/>
              <a:t>∙12)</a:t>
            </a:r>
          </a:p>
          <a:p>
            <a:pPr marL="457200" lvl="1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                       =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(K2∙O</a:t>
            </a:r>
            <a:r>
              <a:rPr lang="en-GB" altLang="ko-KR" baseline="-25000" dirty="0"/>
              <a:t>UCI</a:t>
            </a:r>
            <a:r>
              <a:rPr lang="en-GB" altLang="ko-KR" dirty="0"/>
              <a:t>) – 10log</a:t>
            </a:r>
            <a:r>
              <a:rPr lang="en-GB" altLang="ko-KR" baseline="-25000" dirty="0"/>
              <a:t>10</a:t>
            </a:r>
            <a:r>
              <a:rPr lang="en-GB" altLang="ko-KR" dirty="0"/>
              <a:t>(12</a:t>
            </a:r>
            <a:r>
              <a:rPr lang="en-GB" altLang="ko-KR" dirty="0" smtClean="0"/>
              <a:t>) – 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</a:t>
            </a:r>
            <a:r>
              <a:rPr lang="en-GB" altLang="ko-KR" dirty="0" err="1"/>
              <a:t>M</a:t>
            </a:r>
            <a:r>
              <a:rPr lang="en-GB" altLang="ko-KR" baseline="-25000" dirty="0" err="1"/>
              <a:t>RB</a:t>
            </a:r>
            <a:r>
              <a:rPr lang="en-GB" altLang="ko-KR" dirty="0" err="1"/>
              <a:t>∙N</a:t>
            </a:r>
            <a:r>
              <a:rPr lang="en-GB" altLang="ko-KR" baseline="-25000" dirty="0" err="1"/>
              <a:t>symb</a:t>
            </a:r>
            <a:r>
              <a:rPr lang="en-GB" altLang="ko-KR" dirty="0" smtClean="0"/>
              <a:t>)</a:t>
            </a:r>
          </a:p>
          <a:p>
            <a:pPr marL="457200" lvl="1" indent="0">
              <a:buNone/>
            </a:pPr>
            <a:r>
              <a:rPr lang="en-GB" altLang="ko-KR" dirty="0" smtClean="0"/>
              <a:t>                           </a:t>
            </a:r>
            <a:endParaRPr lang="en-GB" altLang="ko-KR" dirty="0" smtClean="0"/>
          </a:p>
          <a:p>
            <a:r>
              <a:rPr lang="en-GB" altLang="ko-KR" dirty="0" smtClean="0"/>
              <a:t>For Alt2,</a:t>
            </a:r>
          </a:p>
          <a:p>
            <a:pPr lvl="1"/>
            <a:r>
              <a:rPr lang="el-GR" altLang="ko-KR" dirty="0" smtClean="0"/>
              <a:t>Δ</a:t>
            </a:r>
            <a:r>
              <a:rPr lang="en-GB" altLang="ko-KR" baseline="-25000" dirty="0" err="1"/>
              <a:t>PUCCH_TF,c</a:t>
            </a:r>
            <a:r>
              <a:rPr lang="en-GB" altLang="ko-KR" dirty="0"/>
              <a:t>(</a:t>
            </a:r>
            <a:r>
              <a:rPr lang="en-GB" altLang="ko-KR" i="1" dirty="0" err="1"/>
              <a:t>i</a:t>
            </a:r>
            <a:r>
              <a:rPr lang="en-GB" altLang="ko-KR" dirty="0"/>
              <a:t>) = </a:t>
            </a:r>
            <a:r>
              <a:rPr lang="el-GR" altLang="ko-KR" dirty="0" smtClean="0"/>
              <a:t>α</a:t>
            </a:r>
            <a:r>
              <a:rPr lang="el-GR" altLang="ko-KR" dirty="0"/>
              <a:t>∙</a:t>
            </a:r>
            <a:r>
              <a:rPr lang="en-GB" altLang="ko-KR" dirty="0" err="1" smtClean="0"/>
              <a:t>n</a:t>
            </a:r>
            <a:r>
              <a:rPr lang="en-GB" altLang="ko-KR" baseline="-25000" dirty="0" err="1" smtClean="0"/>
              <a:t>UCI</a:t>
            </a:r>
            <a:r>
              <a:rPr lang="en-GB" altLang="ko-KR" dirty="0" smtClean="0"/>
              <a:t> </a:t>
            </a:r>
            <a:r>
              <a:rPr lang="en-GB" altLang="ko-KR" dirty="0"/>
              <a:t>+ </a:t>
            </a:r>
            <a:r>
              <a:rPr lang="el-GR" altLang="ko-KR" dirty="0" smtClean="0"/>
              <a:t>β</a:t>
            </a:r>
            <a:r>
              <a:rPr lang="en-US" altLang="ko-KR" dirty="0" smtClean="0"/>
              <a:t> + </a:t>
            </a:r>
            <a:r>
              <a:rPr lang="en-GB" altLang="ko-KR" dirty="0"/>
              <a:t>10log</a:t>
            </a:r>
            <a:r>
              <a:rPr lang="en-GB" altLang="ko-KR" baseline="-25000" dirty="0"/>
              <a:t>10</a:t>
            </a:r>
            <a:r>
              <a:rPr lang="en-GB" altLang="ko-KR" dirty="0"/>
              <a:t>(</a:t>
            </a:r>
            <a:r>
              <a:rPr lang="en-GB" altLang="ko-KR" dirty="0" err="1"/>
              <a:t>N</a:t>
            </a:r>
            <a:r>
              <a:rPr lang="en-GB" altLang="ko-KR" baseline="-25000" dirty="0" err="1"/>
              <a:t>ref</a:t>
            </a:r>
            <a:r>
              <a:rPr lang="en-GB" altLang="ko-KR" dirty="0"/>
              <a:t>/</a:t>
            </a:r>
            <a:r>
              <a:rPr lang="en-GB" altLang="ko-KR" dirty="0" err="1"/>
              <a:t>N</a:t>
            </a:r>
            <a:r>
              <a:rPr lang="en-GB" altLang="ko-KR" baseline="-25000" dirty="0" err="1"/>
              <a:t>symb</a:t>
            </a:r>
            <a:r>
              <a:rPr lang="en-GB" altLang="ko-KR" dirty="0" smtClean="0"/>
              <a:t>) </a:t>
            </a:r>
            <a:r>
              <a:rPr lang="en-GB" altLang="ko-KR" dirty="0"/>
              <a:t>– 10log</a:t>
            </a:r>
            <a:r>
              <a:rPr lang="en-GB" altLang="ko-KR" baseline="-25000" dirty="0"/>
              <a:t>10</a:t>
            </a:r>
            <a:r>
              <a:rPr lang="en-GB" altLang="ko-KR" dirty="0"/>
              <a:t>(M</a:t>
            </a:r>
            <a:r>
              <a:rPr lang="en-GB" altLang="ko-KR" baseline="-25000" dirty="0"/>
              <a:t>RB</a:t>
            </a:r>
            <a:r>
              <a:rPr lang="en-GB" altLang="ko-KR" dirty="0"/>
              <a:t>)</a:t>
            </a:r>
            <a:endParaRPr lang="en-GB" altLang="ko-KR" dirty="0" smtClean="0"/>
          </a:p>
          <a:p>
            <a:pPr marL="457200" lvl="1" indent="0">
              <a:buNone/>
            </a:pPr>
            <a:r>
              <a:rPr lang="en-GB" altLang="ko-KR" dirty="0"/>
              <a:t> </a:t>
            </a:r>
            <a:r>
              <a:rPr lang="en-GB" altLang="ko-KR" dirty="0" smtClean="0"/>
              <a:t>                          = </a:t>
            </a:r>
            <a:r>
              <a:rPr lang="el-GR" altLang="ko-KR" dirty="0" smtClean="0"/>
              <a:t>α</a:t>
            </a:r>
            <a:r>
              <a:rPr lang="el-GR" altLang="ko-KR" dirty="0"/>
              <a:t>∙</a:t>
            </a:r>
            <a:r>
              <a:rPr lang="en-GB" altLang="ko-KR" dirty="0" err="1" smtClean="0"/>
              <a:t>n</a:t>
            </a:r>
            <a:r>
              <a:rPr lang="en-GB" altLang="ko-KR" baseline="-25000" dirty="0" err="1" smtClean="0"/>
              <a:t>UCI</a:t>
            </a:r>
            <a:r>
              <a:rPr lang="en-GB" altLang="ko-KR" dirty="0" smtClean="0"/>
              <a:t> </a:t>
            </a:r>
            <a:r>
              <a:rPr lang="en-GB" altLang="ko-KR" dirty="0"/>
              <a:t>+ </a:t>
            </a:r>
            <a:r>
              <a:rPr lang="el-GR" altLang="ko-KR" dirty="0" smtClean="0"/>
              <a:t>β</a:t>
            </a:r>
            <a:r>
              <a:rPr lang="en-US" altLang="ko-KR" dirty="0" smtClean="0"/>
              <a:t> </a:t>
            </a:r>
            <a:r>
              <a:rPr lang="en-US" altLang="ko-KR" dirty="0"/>
              <a:t>+ </a:t>
            </a:r>
            <a:r>
              <a:rPr lang="en-GB" altLang="ko-KR" dirty="0" smtClean="0"/>
              <a:t>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</a:t>
            </a:r>
            <a:r>
              <a:rPr lang="en-GB" altLang="ko-KR" dirty="0" err="1" smtClean="0"/>
              <a:t>N</a:t>
            </a:r>
            <a:r>
              <a:rPr lang="en-GB" altLang="ko-KR" baseline="-25000" dirty="0" err="1" smtClean="0"/>
              <a:t>ref</a:t>
            </a:r>
            <a:r>
              <a:rPr lang="en-GB" altLang="ko-KR" dirty="0" smtClean="0"/>
              <a:t>) </a:t>
            </a:r>
            <a:r>
              <a:rPr lang="en-GB" altLang="ko-KR" dirty="0"/>
              <a:t>– </a:t>
            </a:r>
            <a:r>
              <a:rPr lang="en-GB" altLang="ko-KR" dirty="0" smtClean="0"/>
              <a:t>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</a:t>
            </a:r>
            <a:r>
              <a:rPr lang="en-GB" altLang="ko-KR" dirty="0" err="1"/>
              <a:t>M</a:t>
            </a:r>
            <a:r>
              <a:rPr lang="en-GB" altLang="ko-KR" baseline="-25000" dirty="0" err="1"/>
              <a:t>RB</a:t>
            </a:r>
            <a:r>
              <a:rPr lang="en-GB" altLang="ko-KR" dirty="0" err="1"/>
              <a:t>∙N</a:t>
            </a:r>
            <a:r>
              <a:rPr lang="en-GB" altLang="ko-KR" baseline="-25000" dirty="0" err="1"/>
              <a:t>symb</a:t>
            </a:r>
            <a:r>
              <a:rPr lang="en-GB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  <p:cxnSp>
        <p:nvCxnSpPr>
          <p:cNvPr id="7" name="직선 연결선 6"/>
          <p:cNvCxnSpPr/>
          <p:nvPr/>
        </p:nvCxnSpPr>
        <p:spPr>
          <a:xfrm>
            <a:off x="4247104" y="3358399"/>
            <a:ext cx="1086896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/>
        </p:nvCxnSpPr>
        <p:spPr>
          <a:xfrm>
            <a:off x="5486400" y="3358399"/>
            <a:ext cx="17526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200" y="33644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B</a:t>
            </a:r>
            <a:endParaRPr lang="ko-KR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203842" y="3364468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C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4980648" y="4724400"/>
            <a:ext cx="17526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98090" y="473046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C</a:t>
            </a:r>
            <a:endParaRPr lang="ko-KR" altLang="en-US" b="1" dirty="0"/>
          </a:p>
        </p:txBody>
      </p:sp>
      <p:cxnSp>
        <p:nvCxnSpPr>
          <p:cNvPr id="18" name="직선 연결선 17"/>
          <p:cNvCxnSpPr/>
          <p:nvPr/>
        </p:nvCxnSpPr>
        <p:spPr>
          <a:xfrm flipV="1">
            <a:off x="3352800" y="4730470"/>
            <a:ext cx="1524000" cy="3033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73284" y="4736538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B’</a:t>
            </a:r>
            <a:endParaRPr lang="ko-KR" altLang="en-US" b="1" dirty="0"/>
          </a:p>
        </p:txBody>
      </p:sp>
      <p:cxnSp>
        <p:nvCxnSpPr>
          <p:cNvPr id="22" name="직선 연결선 21"/>
          <p:cNvCxnSpPr/>
          <p:nvPr/>
        </p:nvCxnSpPr>
        <p:spPr>
          <a:xfrm>
            <a:off x="2605635" y="3364468"/>
            <a:ext cx="1454559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2590800" y="4740584"/>
            <a:ext cx="58633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85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Observation (2/2)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US" altLang="ko-KR" dirty="0" smtClean="0"/>
              <a:t>In LTE</a:t>
            </a:r>
          </a:p>
          <a:p>
            <a:pPr lvl="1"/>
            <a:r>
              <a:rPr lang="en-US" altLang="ko-KR" dirty="0" smtClean="0"/>
              <a:t>PUCCH formats, 1, 1a and 1b: h(∙) = 0</a:t>
            </a:r>
          </a:p>
          <a:p>
            <a:pPr lvl="1"/>
            <a:r>
              <a:rPr lang="en-US" altLang="ko-KR" dirty="0" smtClean="0"/>
              <a:t>PUCCH format 1b with channel selection: </a:t>
            </a:r>
            <a:r>
              <a:rPr lang="en-US" altLang="ko-KR" dirty="0"/>
              <a:t>h(∙) = 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n</a:t>
            </a:r>
            <a:r>
              <a:rPr lang="en-US" altLang="ko-KR" baseline="-25000" dirty="0" err="1" smtClean="0"/>
              <a:t>UCI</a:t>
            </a:r>
            <a:r>
              <a:rPr lang="en-US" altLang="ko-KR" dirty="0" smtClean="0"/>
              <a:t> – 1)/2 </a:t>
            </a:r>
            <a:r>
              <a:rPr lang="en-US" altLang="ko-KR" dirty="0" smtClean="0">
                <a:sym typeface="Wingdings" panose="05000000000000000000" pitchFamily="2" charset="2"/>
              </a:rPr>
              <a:t> Alt2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PUCCH formats 2, 2a, 2b: </a:t>
            </a:r>
            <a:r>
              <a:rPr lang="en-US" altLang="ko-KR" dirty="0"/>
              <a:t>h(∙) = </a:t>
            </a:r>
            <a:r>
              <a:rPr lang="en-GB" altLang="ko-KR" dirty="0" smtClean="0"/>
              <a:t>10log</a:t>
            </a:r>
            <a:r>
              <a:rPr lang="en-GB" altLang="ko-KR" baseline="-25000" dirty="0" smtClean="0"/>
              <a:t>10</a:t>
            </a:r>
            <a:r>
              <a:rPr lang="en-GB" altLang="ko-KR" dirty="0" smtClean="0"/>
              <a:t>(</a:t>
            </a:r>
            <a:r>
              <a:rPr lang="en-GB" altLang="ko-KR" dirty="0" err="1" smtClean="0"/>
              <a:t>n</a:t>
            </a:r>
            <a:r>
              <a:rPr lang="en-GB" altLang="ko-KR" baseline="-25000" dirty="0" err="1" smtClean="0"/>
              <a:t>UCI</a:t>
            </a:r>
            <a:r>
              <a:rPr lang="en-GB" altLang="ko-KR" dirty="0" smtClean="0"/>
              <a:t>/4) </a:t>
            </a:r>
            <a:r>
              <a:rPr lang="en-GB" altLang="ko-KR" dirty="0" smtClean="0">
                <a:sym typeface="Wingdings" panose="05000000000000000000" pitchFamily="2" charset="2"/>
              </a:rPr>
              <a:t> Alt1</a:t>
            </a:r>
            <a:endParaRPr lang="en-GB" altLang="ko-KR" dirty="0" smtClean="0"/>
          </a:p>
          <a:p>
            <a:pPr lvl="1"/>
            <a:r>
              <a:rPr lang="en-GB" altLang="ko-KR" dirty="0" smtClean="0"/>
              <a:t>PUCCH formats 3: </a:t>
            </a:r>
            <a:r>
              <a:rPr lang="en-US" altLang="ko-KR" dirty="0"/>
              <a:t>h(∙) = (</a:t>
            </a:r>
            <a:r>
              <a:rPr lang="en-US" altLang="ko-KR" dirty="0" err="1"/>
              <a:t>n</a:t>
            </a:r>
            <a:r>
              <a:rPr lang="en-US" altLang="ko-KR" baseline="-25000" dirty="0" err="1"/>
              <a:t>UCI</a:t>
            </a:r>
            <a:r>
              <a:rPr lang="en-US" altLang="ko-KR" dirty="0"/>
              <a:t> – 1</a:t>
            </a:r>
            <a:r>
              <a:rPr lang="en-US" altLang="ko-KR" dirty="0" smtClean="0"/>
              <a:t>)/3 </a:t>
            </a:r>
            <a:r>
              <a:rPr lang="en-US" altLang="ko-KR" dirty="0" smtClean="0">
                <a:sym typeface="Wingdings" panose="05000000000000000000" pitchFamily="2" charset="2"/>
              </a:rPr>
              <a:t> Alt2</a:t>
            </a:r>
            <a:endParaRPr lang="en-GB" altLang="ko-KR" dirty="0"/>
          </a:p>
          <a:p>
            <a:pPr lvl="1"/>
            <a:endParaRPr lang="en-GB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3867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en-US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GB" altLang="ko-KR" dirty="0"/>
              <a:t>For PUCCH format 2, 3, and 4, for the case of small UCI payload size (less than or equal to 11)</a:t>
            </a:r>
            <a:endParaRPr lang="ko-KR" altLang="ko-KR" dirty="0"/>
          </a:p>
          <a:p>
            <a:pPr lvl="1"/>
            <a:r>
              <a:rPr lang="el-GR" altLang="ko-KR" dirty="0"/>
              <a:t>Δ</a:t>
            </a:r>
            <a:r>
              <a:rPr lang="en-GB" altLang="ko-KR" baseline="-25000" dirty="0" err="1"/>
              <a:t>PUCCH_TF,c</a:t>
            </a:r>
            <a:r>
              <a:rPr lang="en-GB" altLang="ko-KR" dirty="0"/>
              <a:t>(</a:t>
            </a:r>
            <a:r>
              <a:rPr lang="en-GB" altLang="ko-KR" i="1" dirty="0" err="1"/>
              <a:t>i</a:t>
            </a:r>
            <a:r>
              <a:rPr lang="en-GB" altLang="ko-KR" dirty="0"/>
              <a:t>) = 10log</a:t>
            </a:r>
            <a:r>
              <a:rPr lang="en-GB" altLang="ko-KR" baseline="-25000" dirty="0"/>
              <a:t>10</a:t>
            </a:r>
            <a:r>
              <a:rPr lang="en-GB" altLang="ko-KR" dirty="0"/>
              <a:t>(K2∙BPRE</a:t>
            </a:r>
            <a:r>
              <a:rPr lang="en-GB" altLang="ko-KR" baseline="-25000" dirty="0"/>
              <a:t>S</a:t>
            </a:r>
            <a:r>
              <a:rPr lang="en-GB" altLang="ko-KR" dirty="0"/>
              <a:t>(</a:t>
            </a:r>
            <a:r>
              <a:rPr lang="en-GB" altLang="ko-KR" dirty="0" err="1"/>
              <a:t>i</a:t>
            </a:r>
            <a:r>
              <a:rPr lang="en-GB" altLang="ko-KR" dirty="0" smtClean="0"/>
              <a:t>)) where</a:t>
            </a:r>
            <a:endParaRPr lang="en-GB" altLang="ko-KR" dirty="0"/>
          </a:p>
          <a:p>
            <a:pPr lvl="2"/>
            <a:r>
              <a:rPr lang="en-GB" altLang="ko-KR" dirty="0" smtClean="0">
                <a:latin typeface="+mj-lt"/>
              </a:rPr>
              <a:t>BPRE</a:t>
            </a:r>
            <a:r>
              <a:rPr lang="en-GB" altLang="ko-KR" baseline="-25000" dirty="0" smtClean="0">
                <a:latin typeface="+mj-lt"/>
              </a:rPr>
              <a:t>S</a:t>
            </a:r>
            <a:r>
              <a:rPr lang="en-GB" altLang="ko-KR" dirty="0" smtClean="0">
                <a:latin typeface="+mj-lt"/>
              </a:rPr>
              <a:t>(</a:t>
            </a:r>
            <a:r>
              <a:rPr lang="en-GB" altLang="ko-KR" dirty="0" err="1" smtClean="0">
                <a:latin typeface="+mj-lt"/>
              </a:rPr>
              <a:t>i</a:t>
            </a:r>
            <a:r>
              <a:rPr lang="en-GB" altLang="ko-KR" dirty="0">
                <a:latin typeface="+mj-lt"/>
              </a:rPr>
              <a:t>) = O</a:t>
            </a:r>
            <a:r>
              <a:rPr lang="en-GB" altLang="ko-KR" baseline="-25000" dirty="0">
                <a:latin typeface="+mj-lt"/>
              </a:rPr>
              <a:t>UCI</a:t>
            </a:r>
            <a:r>
              <a:rPr lang="en-GB" altLang="ko-KR" dirty="0">
                <a:latin typeface="+mj-lt"/>
              </a:rPr>
              <a:t>(</a:t>
            </a:r>
            <a:r>
              <a:rPr lang="en-GB" altLang="ko-KR" dirty="0" err="1">
                <a:latin typeface="+mj-lt"/>
              </a:rPr>
              <a:t>i</a:t>
            </a:r>
            <a:r>
              <a:rPr lang="en-GB" altLang="ko-KR" dirty="0">
                <a:latin typeface="+mj-lt"/>
              </a:rPr>
              <a:t>)/N</a:t>
            </a:r>
            <a:r>
              <a:rPr lang="en-GB" altLang="ko-KR" baseline="-25000" dirty="0">
                <a:latin typeface="+mj-lt"/>
              </a:rPr>
              <a:t>RE</a:t>
            </a:r>
            <a:r>
              <a:rPr lang="en-GB" altLang="ko-KR" dirty="0">
                <a:latin typeface="+mj-lt"/>
              </a:rPr>
              <a:t>(</a:t>
            </a:r>
            <a:r>
              <a:rPr lang="en-GB" altLang="ko-KR" dirty="0" err="1">
                <a:latin typeface="+mj-lt"/>
              </a:rPr>
              <a:t>i</a:t>
            </a:r>
            <a:r>
              <a:rPr lang="en-GB" altLang="ko-KR" dirty="0" smtClean="0">
                <a:latin typeface="+mj-lt"/>
              </a:rPr>
              <a:t>)</a:t>
            </a:r>
            <a:endParaRPr lang="ko-KR" altLang="ko-KR" dirty="0" smtClean="0">
              <a:latin typeface="+mj-lt"/>
            </a:endParaRPr>
          </a:p>
          <a:p>
            <a:pPr lvl="2"/>
            <a:r>
              <a:rPr lang="en-GB" altLang="ko-KR" dirty="0" smtClean="0">
                <a:latin typeface="+mj-lt"/>
              </a:rPr>
              <a:t>O</a:t>
            </a:r>
            <a:r>
              <a:rPr lang="en-GB" altLang="ko-KR" baseline="-25000" dirty="0" smtClean="0">
                <a:latin typeface="+mj-lt"/>
              </a:rPr>
              <a:t>UCI</a:t>
            </a:r>
            <a:r>
              <a:rPr lang="en-GB" altLang="ko-KR" dirty="0" smtClean="0">
                <a:latin typeface="+mj-lt"/>
              </a:rPr>
              <a:t>(</a:t>
            </a:r>
            <a:r>
              <a:rPr lang="en-GB" altLang="ko-KR" dirty="0" err="1" smtClean="0">
                <a:latin typeface="+mj-lt"/>
              </a:rPr>
              <a:t>i</a:t>
            </a:r>
            <a:r>
              <a:rPr lang="en-GB" altLang="ko-KR" dirty="0" smtClean="0">
                <a:latin typeface="+mj-lt"/>
              </a:rPr>
              <a:t>) is the number of actual UCI bits transmitted in </a:t>
            </a:r>
            <a:r>
              <a:rPr lang="en-GB" altLang="ko-KR" i="1" dirty="0" err="1" smtClean="0">
                <a:latin typeface="+mj-lt"/>
              </a:rPr>
              <a:t>i</a:t>
            </a:r>
            <a:r>
              <a:rPr lang="en-GB" altLang="ko-KR" dirty="0" smtClean="0">
                <a:latin typeface="+mj-lt"/>
              </a:rPr>
              <a:t> </a:t>
            </a:r>
            <a:endParaRPr lang="ko-KR" altLang="ko-KR" dirty="0" smtClean="0">
              <a:latin typeface="+mj-lt"/>
            </a:endParaRPr>
          </a:p>
          <a:p>
            <a:pPr lvl="2"/>
            <a:r>
              <a:rPr lang="en-GB" altLang="ko-KR" i="1" dirty="0" smtClean="0">
                <a:latin typeface="+mj-lt"/>
              </a:rPr>
              <a:t>N</a:t>
            </a:r>
            <a:r>
              <a:rPr lang="en-GB" altLang="ko-KR" baseline="-25000" dirty="0" smtClean="0">
                <a:latin typeface="+mj-lt"/>
              </a:rPr>
              <a:t>RE</a:t>
            </a:r>
            <a:r>
              <a:rPr lang="en-GB" altLang="ko-KR" dirty="0" smtClean="0">
                <a:latin typeface="+mj-lt"/>
              </a:rPr>
              <a:t>(</a:t>
            </a:r>
            <a:r>
              <a:rPr lang="en-GB" altLang="ko-KR" dirty="0" err="1" smtClean="0">
                <a:latin typeface="+mj-lt"/>
              </a:rPr>
              <a:t>i</a:t>
            </a:r>
            <a:r>
              <a:rPr lang="en-GB" altLang="ko-KR" dirty="0">
                <a:latin typeface="+mj-lt"/>
              </a:rPr>
              <a:t>) = </a:t>
            </a:r>
            <a:r>
              <a:rPr lang="en-GB" altLang="ko-KR" i="1" dirty="0" err="1">
                <a:latin typeface="+mj-lt"/>
              </a:rPr>
              <a:t>M</a:t>
            </a:r>
            <a:r>
              <a:rPr lang="en-GB" altLang="ko-KR" baseline="-25000" dirty="0" err="1">
                <a:latin typeface="+mj-lt"/>
              </a:rPr>
              <a:t>PUCCH,c</a:t>
            </a:r>
            <a:r>
              <a:rPr lang="en-GB" altLang="ko-KR" dirty="0">
                <a:latin typeface="+mj-lt"/>
              </a:rPr>
              <a:t>(</a:t>
            </a:r>
            <a:r>
              <a:rPr lang="en-GB" altLang="ko-KR" dirty="0" err="1">
                <a:latin typeface="+mj-lt"/>
              </a:rPr>
              <a:t>i</a:t>
            </a:r>
            <a:r>
              <a:rPr lang="en-GB" altLang="ko-KR" dirty="0">
                <a:latin typeface="+mj-lt"/>
              </a:rPr>
              <a:t>) x number of subcarriers per PRB x number of DFT-s-OFDM/CP-OFDM symbols excluding DMRS symbols/tones</a:t>
            </a:r>
            <a:endParaRPr lang="ko-KR" altLang="ko-KR" dirty="0">
              <a:latin typeface="+mj-lt"/>
            </a:endParaRPr>
          </a:p>
          <a:p>
            <a:pPr lvl="2"/>
            <a:r>
              <a:rPr lang="en-GB" altLang="ko-KR" dirty="0">
                <a:latin typeface="+mj-lt"/>
              </a:rPr>
              <a:t>FFS: </a:t>
            </a:r>
            <a:r>
              <a:rPr lang="en-GB" altLang="ko-KR" dirty="0" smtClean="0">
                <a:latin typeface="+mj-lt"/>
              </a:rPr>
              <a:t>K2 </a:t>
            </a:r>
            <a:r>
              <a:rPr lang="en-GB" altLang="ko-KR" dirty="0">
                <a:latin typeface="+mj-lt"/>
              </a:rPr>
              <a:t>(there is no new RRC parameter introduced)</a:t>
            </a:r>
            <a:endParaRPr lang="ko-KR" altLang="ko-KR" dirty="0">
              <a:latin typeface="+mj-lt"/>
            </a:endParaRPr>
          </a:p>
          <a:p>
            <a:pPr lvl="1"/>
            <a:endParaRPr lang="en-GB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8367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18890</TotalTime>
  <Words>385</Words>
  <Application>Microsoft Office PowerPoint</Application>
  <PresentationFormat>화면 슬라이드 쇼(4:3)</PresentationFormat>
  <Paragraphs>53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Delta_PUCCH_TF  for NR PUCCH power control</vt:lpstr>
      <vt:lpstr>Background: Current status</vt:lpstr>
      <vt:lpstr>Observation (1/2)</vt:lpstr>
      <vt:lpstr>Observation (2/2)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Hyunseok</cp:lastModifiedBy>
  <cp:revision>317</cp:revision>
  <dcterms:created xsi:type="dcterms:W3CDTF">2006-08-16T00:00:00Z</dcterms:created>
  <dcterms:modified xsi:type="dcterms:W3CDTF">2018-03-01T21:25:09Z</dcterms:modified>
</cp:coreProperties>
</file>