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4">
  <p:sldMasterIdLst>
    <p:sldMasterId id="2147483648" r:id="rId1"/>
  </p:sldMasterIdLst>
  <p:notesMasterIdLst>
    <p:notesMasterId r:id="rId13"/>
  </p:notesMasterIdLst>
  <p:sldIdLst>
    <p:sldId id="256" r:id="rId2"/>
    <p:sldId id="257" r:id="rId3"/>
    <p:sldId id="258" r:id="rId4"/>
    <p:sldId id="260" r:id="rId5"/>
    <p:sldId id="263" r:id="rId6"/>
    <p:sldId id="259" r:id="rId7"/>
    <p:sldId id="262" r:id="rId8"/>
    <p:sldId id="264" r:id="rId9"/>
    <p:sldId id="271" r:id="rId10"/>
    <p:sldId id="270" r:id="rId11"/>
    <p:sldId id="272" r:id="rId1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iva Muruganathan" initials="SM" lastIdx="5" clrIdx="0">
    <p:extLst>
      <p:ext uri="{19B8F6BF-5375-455C-9EA6-DF929625EA0E}">
        <p15:presenceInfo xmlns:p15="http://schemas.microsoft.com/office/powerpoint/2012/main" userId="Siva Muruganathan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1116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commentAuthors" Target="commentAuthor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D2553A6-2980-4357-96D0-DBD111451BDF}" type="datetimeFigureOut">
              <a:rPr lang="en-US" smtClean="0"/>
              <a:t>3/2/2018</a:t>
            </a:fld>
            <a:endParaRPr 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23E63B-FBC1-4E8A-97B6-D120F42BDD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60084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BC443-7A09-476B-BDB8-8CE871165B43}" type="datetimeFigureOut">
              <a:rPr lang="zh-CN" altLang="en-US" smtClean="0"/>
              <a:pPr/>
              <a:t>2018/3/2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264500-3808-488F-9FA9-C7E6D771974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BC443-7A09-476B-BDB8-8CE871165B43}" type="datetimeFigureOut">
              <a:rPr lang="zh-CN" altLang="en-US" smtClean="0"/>
              <a:pPr/>
              <a:t>2018/3/2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264500-3808-488F-9FA9-C7E6D771974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BC443-7A09-476B-BDB8-8CE871165B43}" type="datetimeFigureOut">
              <a:rPr lang="zh-CN" altLang="en-US" smtClean="0"/>
              <a:pPr/>
              <a:t>2018/3/2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264500-3808-488F-9FA9-C7E6D771974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BC443-7A09-476B-BDB8-8CE871165B43}" type="datetimeFigureOut">
              <a:rPr lang="zh-CN" altLang="en-US" smtClean="0"/>
              <a:pPr/>
              <a:t>2018/3/2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264500-3808-488F-9FA9-C7E6D771974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BC443-7A09-476B-BDB8-8CE871165B43}" type="datetimeFigureOut">
              <a:rPr lang="zh-CN" altLang="en-US" smtClean="0"/>
              <a:pPr/>
              <a:t>2018/3/2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264500-3808-488F-9FA9-C7E6D771974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BC443-7A09-476B-BDB8-8CE871165B43}" type="datetimeFigureOut">
              <a:rPr lang="zh-CN" altLang="en-US" smtClean="0"/>
              <a:pPr/>
              <a:t>2018/3/2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264500-3808-488F-9FA9-C7E6D771974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BC443-7A09-476B-BDB8-8CE871165B43}" type="datetimeFigureOut">
              <a:rPr lang="zh-CN" altLang="en-US" smtClean="0"/>
              <a:pPr/>
              <a:t>2018/3/2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264500-3808-488F-9FA9-C7E6D771974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BC443-7A09-476B-BDB8-8CE871165B43}" type="datetimeFigureOut">
              <a:rPr lang="zh-CN" altLang="en-US" smtClean="0"/>
              <a:pPr/>
              <a:t>2018/3/2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264500-3808-488F-9FA9-C7E6D771974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BC443-7A09-476B-BDB8-8CE871165B43}" type="datetimeFigureOut">
              <a:rPr lang="zh-CN" altLang="en-US" smtClean="0"/>
              <a:pPr/>
              <a:t>2018/3/2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264500-3808-488F-9FA9-C7E6D771974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BC443-7A09-476B-BDB8-8CE871165B43}" type="datetimeFigureOut">
              <a:rPr lang="zh-CN" altLang="en-US" smtClean="0"/>
              <a:pPr/>
              <a:t>2018/3/2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264500-3808-488F-9FA9-C7E6D771974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BC443-7A09-476B-BDB8-8CE871165B43}" type="datetimeFigureOut">
              <a:rPr lang="zh-CN" altLang="en-US" smtClean="0"/>
              <a:pPr/>
              <a:t>2018/3/2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264500-3808-488F-9FA9-C7E6D771974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2BC443-7A09-476B-BDB8-8CE871165B43}" type="datetimeFigureOut">
              <a:rPr lang="zh-CN" altLang="en-US" smtClean="0"/>
              <a:pPr/>
              <a:t>2018/3/2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264500-3808-488F-9FA9-C7E6D771974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7.w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/>
              <a:t>WF on antenna port mapping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028700" y="3861048"/>
            <a:ext cx="7086600" cy="1752600"/>
          </a:xfrm>
        </p:spPr>
        <p:txBody>
          <a:bodyPr/>
          <a:lstStyle/>
          <a:p>
            <a:r>
              <a:rPr lang="en-US" altLang="zh-CN" dirty="0"/>
              <a:t>CATT,</a:t>
            </a:r>
            <a:r>
              <a:rPr lang="zh-CN" altLang="en-US" dirty="0"/>
              <a:t> </a:t>
            </a:r>
            <a:r>
              <a:rPr lang="en-US" altLang="zh-CN" dirty="0"/>
              <a:t>ZTE,</a:t>
            </a:r>
            <a:r>
              <a:rPr lang="zh-CN" altLang="en-US" dirty="0"/>
              <a:t> </a:t>
            </a:r>
            <a:r>
              <a:rPr lang="en-US" altLang="zh-CN" dirty="0"/>
              <a:t>Qualcomm,</a:t>
            </a:r>
            <a:r>
              <a:rPr lang="zh-CN" altLang="en-US" dirty="0"/>
              <a:t> </a:t>
            </a:r>
            <a:r>
              <a:rPr lang="en-US" altLang="zh-CN" dirty="0"/>
              <a:t>LGE, OPPO,</a:t>
            </a:r>
            <a:r>
              <a:rPr lang="zh-CN" altLang="en-US" dirty="0"/>
              <a:t> </a:t>
            </a:r>
            <a:r>
              <a:rPr lang="en-US" altLang="zh-CN" dirty="0"/>
              <a:t>CMCC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23528" y="260648"/>
            <a:ext cx="864096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/>
              <a:t>3GPP TSG RAN WG1 Meeting #92			  	                R1-1803472</a:t>
            </a:r>
          </a:p>
          <a:p>
            <a:r>
              <a:rPr lang="en-US" b="1" dirty="0"/>
              <a:t>Athens, Greece, February 26</a:t>
            </a:r>
            <a:r>
              <a:rPr lang="en-US" b="1" baseline="30000" dirty="0"/>
              <a:t>th</a:t>
            </a:r>
            <a:r>
              <a:rPr lang="en-US" b="1" dirty="0"/>
              <a:t> – March 2</a:t>
            </a:r>
            <a:r>
              <a:rPr lang="en-US" b="1" baseline="30000" dirty="0"/>
              <a:t>nd</a:t>
            </a:r>
            <a:r>
              <a:rPr lang="en-US" b="1" dirty="0"/>
              <a:t>, 2018</a:t>
            </a:r>
            <a:endParaRPr lang="en-US" dirty="0"/>
          </a:p>
          <a:p>
            <a:r>
              <a:rPr lang="en-US" b="1" dirty="0"/>
              <a:t>Agenda Item: 7.1.2.1.1</a:t>
            </a: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-243408"/>
            <a:ext cx="8229600" cy="1143000"/>
          </a:xfrm>
        </p:spPr>
        <p:txBody>
          <a:bodyPr/>
          <a:lstStyle/>
          <a:p>
            <a:r>
              <a:rPr lang="en-US" altLang="zh-CN" dirty="0"/>
              <a:t>Summary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28600" y="971600"/>
            <a:ext cx="8458200" cy="5697760"/>
          </a:xfrm>
        </p:spPr>
        <p:txBody>
          <a:bodyPr>
            <a:normAutofit fontScale="85000" lnSpcReduction="20000"/>
          </a:bodyPr>
          <a:lstStyle/>
          <a:p>
            <a:pPr algn="just"/>
            <a:r>
              <a:rPr lang="en-US" altLang="zh-CN" sz="2000" b="1" dirty="0"/>
              <a:t>Observation 1</a:t>
            </a:r>
            <a:r>
              <a:rPr lang="en-US" altLang="zh-CN" sz="2000" dirty="0"/>
              <a:t>: The values of  </a:t>
            </a:r>
            <a:r>
              <a:rPr lang="en-US" altLang="zh-CN" sz="2000" i="1" dirty="0"/>
              <a:t>P0,…,Pv-1  </a:t>
            </a:r>
            <a:r>
              <a:rPr lang="en-US" altLang="zh-CN" sz="2000" dirty="0"/>
              <a:t>should be specified clearly in specification to avoid any ambiguity in layer-2-port mapping operation</a:t>
            </a:r>
          </a:p>
          <a:p>
            <a:pPr algn="just"/>
            <a:r>
              <a:rPr lang="en-US" sz="2000" b="1" dirty="0"/>
              <a:t>Observation 2: </a:t>
            </a:r>
            <a:r>
              <a:rPr lang="en-US" sz="2100" dirty="0"/>
              <a:t>T</a:t>
            </a:r>
            <a:r>
              <a:rPr lang="en-US" sz="2000" dirty="0"/>
              <a:t>he ordering changes related to 2-CW TX in Table 7.3.1.2.2-2 and Table 7.3.1.2.2-4 of TS 38.212 only. In addition, no extra complexity is induced with such predefined order</a:t>
            </a:r>
          </a:p>
          <a:p>
            <a:pPr algn="just"/>
            <a:r>
              <a:rPr lang="en-US" altLang="zh-CN" sz="2000" b="1" dirty="0"/>
              <a:t>Proposal 1</a:t>
            </a:r>
            <a:r>
              <a:rPr lang="en-US" altLang="zh-CN" sz="2000" dirty="0"/>
              <a:t>: Replace the label of “DMRS port(s)” with “</a:t>
            </a:r>
            <a:r>
              <a:rPr lang="en-US" altLang="zh-CN" sz="2000" i="1" dirty="0"/>
              <a:t>P0,…,Pv-1</a:t>
            </a:r>
            <a:r>
              <a:rPr lang="en-US" altLang="zh-CN" sz="2000" dirty="0"/>
              <a:t>” in Table 7.3.1.2.2-1, Table 7.3.1.2.2-2, Table 7.3.1.2.2-3 and Table 7.3.1.2.2-4 of 38.212</a:t>
            </a:r>
          </a:p>
          <a:p>
            <a:pPr algn="just"/>
            <a:r>
              <a:rPr lang="en-US" sz="2000" b="1" dirty="0"/>
              <a:t>Proposal 2</a:t>
            </a:r>
            <a:r>
              <a:rPr lang="en-US" sz="2000" dirty="0"/>
              <a:t>: </a:t>
            </a:r>
            <a:endParaRPr lang="en-US" altLang="zh-CN" sz="2000" b="1" dirty="0"/>
          </a:p>
          <a:p>
            <a:pPr lvl="1" algn="just"/>
            <a:r>
              <a:rPr lang="en-US" altLang="zh-CN" sz="2000" dirty="0"/>
              <a:t>For</a:t>
            </a:r>
            <a:r>
              <a:rPr lang="en-US" altLang="zh-CN" sz="2000" b="1" dirty="0"/>
              <a:t> </a:t>
            </a:r>
            <a:r>
              <a:rPr lang="en-US" altLang="zh-CN" sz="2000" dirty="0"/>
              <a:t>Table 7.3.1.2.2-2 (</a:t>
            </a:r>
            <a:r>
              <a:rPr lang="en-US" altLang="zh-CN" sz="2000" i="1" dirty="0"/>
              <a:t>c</a:t>
            </a:r>
            <a:r>
              <a:rPr lang="en-US" sz="2000" i="1" dirty="0"/>
              <a:t>onfiguration type=1, </a:t>
            </a:r>
            <a:r>
              <a:rPr lang="en-GB" sz="2000" i="1" dirty="0"/>
              <a:t>DL-DMRS-max-</a:t>
            </a:r>
            <a:r>
              <a:rPr lang="en-GB" sz="2000" i="1" dirty="0" err="1"/>
              <a:t>len</a:t>
            </a:r>
            <a:r>
              <a:rPr lang="en-GB" sz="2000" i="1" dirty="0"/>
              <a:t>=2</a:t>
            </a:r>
            <a:r>
              <a:rPr lang="en-US" altLang="zh-CN" sz="2000" dirty="0"/>
              <a:t>) of 38.212, adopt the following changes:</a:t>
            </a:r>
          </a:p>
          <a:p>
            <a:pPr lvl="2" algn="just"/>
            <a:r>
              <a:rPr lang="en-US" altLang="zh-CN" sz="2000" dirty="0"/>
              <a:t>Reorder 0-4 to 2,3,0,1,4</a:t>
            </a:r>
          </a:p>
          <a:p>
            <a:pPr lvl="2" algn="just"/>
            <a:r>
              <a:rPr lang="en-US" altLang="zh-CN" sz="2000" dirty="0"/>
              <a:t>Reorder 0,1,2,3,4,6 to 2,3,6,0,1,4,</a:t>
            </a:r>
          </a:p>
          <a:p>
            <a:pPr lvl="2" algn="just"/>
            <a:r>
              <a:rPr lang="en-US" altLang="zh-CN" sz="2000" dirty="0"/>
              <a:t>Reorder 0,1,2,3,4,5,6 to 2,3,6,0,1,4,5</a:t>
            </a:r>
          </a:p>
          <a:p>
            <a:pPr lvl="2" algn="just"/>
            <a:r>
              <a:rPr lang="en-US" altLang="zh-CN" sz="2000" dirty="0"/>
              <a:t>Reorder 0,1,2,3,4,5,6,7 to 2,3,6,7,0,1,4,5</a:t>
            </a:r>
          </a:p>
          <a:p>
            <a:pPr algn="just"/>
            <a:r>
              <a:rPr lang="en-US" sz="2000" b="1" dirty="0"/>
              <a:t>Proposal 3</a:t>
            </a:r>
            <a:r>
              <a:rPr lang="en-US" sz="2000" dirty="0"/>
              <a:t>: </a:t>
            </a:r>
            <a:endParaRPr lang="en-US" altLang="zh-CN" sz="2000" b="1" dirty="0"/>
          </a:p>
          <a:p>
            <a:pPr lvl="1" algn="just"/>
            <a:r>
              <a:rPr lang="en-US" altLang="zh-CN" sz="2000" dirty="0"/>
              <a:t>For</a:t>
            </a:r>
            <a:r>
              <a:rPr lang="en-US" altLang="zh-CN" sz="2000" b="1" dirty="0"/>
              <a:t> </a:t>
            </a:r>
            <a:r>
              <a:rPr lang="en-US" altLang="zh-CN" sz="2000" dirty="0"/>
              <a:t>Table 7.3.1.2.2-4 (</a:t>
            </a:r>
            <a:r>
              <a:rPr lang="en-US" altLang="zh-CN" sz="2000" i="1" dirty="0"/>
              <a:t>c</a:t>
            </a:r>
            <a:r>
              <a:rPr lang="en-US" sz="2000" i="1" dirty="0"/>
              <a:t>onfiguration type=2, </a:t>
            </a:r>
            <a:r>
              <a:rPr lang="en-GB" sz="2000" i="1" dirty="0"/>
              <a:t>DL-DMRS-max-</a:t>
            </a:r>
            <a:r>
              <a:rPr lang="en-GB" sz="2000" i="1" dirty="0" err="1"/>
              <a:t>len</a:t>
            </a:r>
            <a:r>
              <a:rPr lang="en-GB" sz="2000" i="1" dirty="0"/>
              <a:t>=2</a:t>
            </a:r>
            <a:r>
              <a:rPr lang="en-US" altLang="zh-CN" sz="2000" dirty="0"/>
              <a:t>) of 38.212, adopt the following changes:</a:t>
            </a:r>
          </a:p>
          <a:p>
            <a:pPr lvl="2" algn="just"/>
            <a:r>
              <a:rPr lang="en-US" altLang="zh-CN" sz="2000" dirty="0"/>
              <a:t>Reorder 0,1,2,3,6 to 2,3,0,1,6</a:t>
            </a:r>
          </a:p>
          <a:p>
            <a:pPr lvl="2" algn="just"/>
            <a:r>
              <a:rPr lang="en-US" altLang="zh-CN" sz="2000" dirty="0"/>
              <a:t>Reorder 0,1,2,3,6,8 to 2,3,8,0,1,6</a:t>
            </a:r>
          </a:p>
          <a:p>
            <a:pPr lvl="2" algn="just"/>
            <a:r>
              <a:rPr lang="en-US" altLang="zh-CN" sz="2000" dirty="0"/>
              <a:t>Reorder 0,1,2,3,6,7,8 to 2,3,8,0,1,6,7</a:t>
            </a:r>
          </a:p>
          <a:p>
            <a:pPr lvl="2" algn="just"/>
            <a:r>
              <a:rPr lang="en-US" altLang="zh-CN" sz="2000" dirty="0"/>
              <a:t>Reorder 0,1,2,3,6,7,8,9 to 2,3,8,9,0,1,6,7</a:t>
            </a:r>
          </a:p>
        </p:txBody>
      </p:sp>
    </p:spTree>
    <p:extLst>
      <p:ext uri="{BB962C8B-B14F-4D97-AF65-F5344CB8AC3E}">
        <p14:creationId xmlns:p14="http://schemas.microsoft.com/office/powerpoint/2010/main" val="294353287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457CDE4-9C65-4B52-A43C-6D624045B3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Annex</a:t>
            </a:r>
            <a:endParaRPr 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7F89A95-1DA1-4C7C-82C9-A1527DD4598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Text proposal to 38.212</a:t>
            </a:r>
          </a:p>
        </p:txBody>
      </p:sp>
      <p:graphicFrame>
        <p:nvGraphicFramePr>
          <p:cNvPr id="4" name="对象 3">
            <a:extLst>
              <a:ext uri="{FF2B5EF4-FFF2-40B4-BE49-F238E27FC236}">
                <a16:creationId xmlns:a16="http://schemas.microsoft.com/office/drawing/2014/main" id="{CE048C97-A2C1-4B0E-A1A1-0B5D59B4286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50258899"/>
              </p:ext>
            </p:extLst>
          </p:nvPr>
        </p:nvGraphicFramePr>
        <p:xfrm>
          <a:off x="3635896" y="2924944"/>
          <a:ext cx="1393304" cy="126268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name="Document" showAsIcon="1" r:id="rId3" imgW="914400" imgH="828720" progId="Word.Document.12">
                  <p:embed/>
                </p:oleObj>
              </mc:Choice>
              <mc:Fallback>
                <p:oleObj name="Document" showAsIcon="1" r:id="rId3" imgW="914400" imgH="82872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635896" y="2924944"/>
                        <a:ext cx="1393304" cy="126268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436674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-171400"/>
            <a:ext cx="8229600" cy="1143000"/>
          </a:xfrm>
        </p:spPr>
        <p:txBody>
          <a:bodyPr/>
          <a:lstStyle/>
          <a:p>
            <a:r>
              <a:rPr lang="en-US" altLang="zh-CN" dirty="0"/>
              <a:t>Background</a:t>
            </a:r>
            <a:endParaRPr lang="zh-CN" altLang="en-US" dirty="0"/>
          </a:p>
        </p:txBody>
      </p:sp>
      <p:pic>
        <p:nvPicPr>
          <p:cNvPr id="29" name="图片 28">
            <a:extLst>
              <a:ext uri="{FF2B5EF4-FFF2-40B4-BE49-F238E27FC236}">
                <a16:creationId xmlns:a16="http://schemas.microsoft.com/office/drawing/2014/main" id="{E9232CE7-DA37-462D-8722-5F79B1037A2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12" y="1052736"/>
            <a:ext cx="8731719" cy="3543300"/>
          </a:xfrm>
          <a:prstGeom prst="rect">
            <a:avLst/>
          </a:prstGeom>
        </p:spPr>
      </p:pic>
      <p:sp>
        <p:nvSpPr>
          <p:cNvPr id="30" name="矩形 29">
            <a:extLst>
              <a:ext uri="{FF2B5EF4-FFF2-40B4-BE49-F238E27FC236}">
                <a16:creationId xmlns:a16="http://schemas.microsoft.com/office/drawing/2014/main" id="{C5496AF5-48B3-4164-8720-5B19B7EF1C23}"/>
              </a:ext>
            </a:extLst>
          </p:cNvPr>
          <p:cNvSpPr/>
          <p:nvPr/>
        </p:nvSpPr>
        <p:spPr>
          <a:xfrm>
            <a:off x="224035" y="4962856"/>
            <a:ext cx="8668445" cy="986424"/>
          </a:xfrm>
          <a:prstGeom prst="rect">
            <a:avLst/>
          </a:prstGeom>
          <a:ln w="19050">
            <a:solidFill>
              <a:schemeClr val="tx1">
                <a:lumMod val="95000"/>
                <a:lumOff val="5000"/>
              </a:schemeClr>
            </a:solidFill>
          </a:ln>
        </p:spPr>
        <p:txBody>
          <a:bodyPr wrap="square">
            <a:spAutoFit/>
          </a:bodyPr>
          <a:lstStyle/>
          <a:p>
            <a:pPr marL="457200" indent="-457200">
              <a:spcAft>
                <a:spcPts val="0"/>
              </a:spcAft>
            </a:pPr>
            <a:r>
              <a:rPr lang="en-GB" b="1" dirty="0">
                <a:latin typeface="Times" panose="02020603050405020304" pitchFamily="18" charset="0"/>
                <a:ea typeface="等线" panose="02010600030101010101" pitchFamily="2" charset="-122"/>
              </a:rPr>
              <a:t>Agreement</a:t>
            </a:r>
            <a:endParaRPr lang="en-US" b="1" dirty="0">
              <a:latin typeface="Times" panose="02020603050405020304" pitchFamily="18" charset="0"/>
              <a:ea typeface="等线" panose="02010600030101010101" pitchFamily="2" charset="-122"/>
            </a:endParaRPr>
          </a:p>
          <a:p>
            <a:pPr marL="457200" indent="-457200">
              <a:spcAft>
                <a:spcPts val="0"/>
              </a:spcAft>
            </a:pPr>
            <a:r>
              <a:rPr lang="en-US" sz="1600" dirty="0">
                <a:latin typeface="Malgun Gothic" panose="020B0503020000020004" pitchFamily="34" charset="-127"/>
                <a:ea typeface="Malgun Gothic" panose="020B0503020000020004" pitchFamily="34" charset="-127"/>
                <a:cs typeface="Times New Roman" panose="02020603050405020304" pitchFamily="18" charset="0"/>
              </a:rPr>
              <a:t>For NR Rel-15, DMRS port ordering is performed as follows for one-CW transmission (DL)</a:t>
            </a:r>
          </a:p>
          <a:p>
            <a:pPr marL="342900" lvl="0" indent="-342900" algn="just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Font typeface="Times New Roman" panose="02020603050405020304" pitchFamily="18" charset="0"/>
              <a:buChar char="-"/>
            </a:pPr>
            <a:r>
              <a:rPr lang="en-US" sz="1600" dirty="0">
                <a:latin typeface="Malgun Gothic" panose="020B0503020000020004" pitchFamily="34" charset="-127"/>
                <a:ea typeface="Malgun Gothic" panose="020B0503020000020004" pitchFamily="34" charset="-127"/>
                <a:cs typeface="Times New Roman" panose="02020603050405020304" pitchFamily="18" charset="0"/>
              </a:rPr>
              <a:t>Simple ordering with increasing index (port number)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-171400"/>
            <a:ext cx="8229600" cy="1143000"/>
          </a:xfrm>
        </p:spPr>
        <p:txBody>
          <a:bodyPr/>
          <a:lstStyle/>
          <a:p>
            <a:r>
              <a:rPr lang="en-US" altLang="zh-CN" dirty="0"/>
              <a:t>DMRS tables in 212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CF454C80-9EAC-492C-AF35-76911DBA0503}"/>
              </a:ext>
            </a:extLst>
          </p:cNvPr>
          <p:cNvSpPr txBox="1"/>
          <p:nvPr/>
        </p:nvSpPr>
        <p:spPr>
          <a:xfrm>
            <a:off x="179512" y="1358663"/>
            <a:ext cx="2103268" cy="369332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dirty="0"/>
              <a:t>Configuration type 1</a:t>
            </a:r>
          </a:p>
        </p:txBody>
      </p:sp>
      <p:graphicFrame>
        <p:nvGraphicFramePr>
          <p:cNvPr id="10" name="表格 9">
            <a:extLst>
              <a:ext uri="{FF2B5EF4-FFF2-40B4-BE49-F238E27FC236}">
                <a16:creationId xmlns:a16="http://schemas.microsoft.com/office/drawing/2014/main" id="{DEF07B37-3045-44A8-B34D-05971228176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1332082"/>
              </p:ext>
            </p:extLst>
          </p:nvPr>
        </p:nvGraphicFramePr>
        <p:xfrm>
          <a:off x="276304" y="3304777"/>
          <a:ext cx="2769235" cy="31851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15340">
                  <a:extLst>
                    <a:ext uri="{9D8B030D-6E8A-4147-A177-3AD203B41FA5}">
                      <a16:colId xmlns:a16="http://schemas.microsoft.com/office/drawing/2014/main" val="1491678914"/>
                    </a:ext>
                  </a:extLst>
                </a:gridCol>
                <a:gridCol w="1182370">
                  <a:extLst>
                    <a:ext uri="{9D8B030D-6E8A-4147-A177-3AD203B41FA5}">
                      <a16:colId xmlns:a16="http://schemas.microsoft.com/office/drawing/2014/main" val="3290247323"/>
                    </a:ext>
                  </a:extLst>
                </a:gridCol>
                <a:gridCol w="771525">
                  <a:extLst>
                    <a:ext uri="{9D8B030D-6E8A-4147-A177-3AD203B41FA5}">
                      <a16:colId xmlns:a16="http://schemas.microsoft.com/office/drawing/2014/main" val="2652682512"/>
                    </a:ext>
                  </a:extLst>
                </a:gridCol>
              </a:tblGrid>
              <a:tr h="0"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One Codeword:</a:t>
                      </a:r>
                      <a:endParaRPr lang="en-US" sz="12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Codeword 0 enabled,</a:t>
                      </a:r>
                      <a:endParaRPr lang="en-US" sz="14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Codeword 1 disabled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925616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Value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Number of DMRS CDM group(s) without data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DMRS port(s)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18658122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0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0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2521195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1919031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0,1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1881341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3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0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52087299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4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8943148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5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306176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6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3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1676602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7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0,1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79726002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8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2,3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126386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9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0-2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45827036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10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0-3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427678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11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0,2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321676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12-15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Reserved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Reserved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95365117"/>
                  </a:ext>
                </a:extLst>
              </a:tr>
            </a:tbl>
          </a:graphicData>
        </a:graphic>
      </p:graphicFrame>
      <p:graphicFrame>
        <p:nvGraphicFramePr>
          <p:cNvPr id="11" name="表格 10">
            <a:extLst>
              <a:ext uri="{FF2B5EF4-FFF2-40B4-BE49-F238E27FC236}">
                <a16:creationId xmlns:a16="http://schemas.microsoft.com/office/drawing/2014/main" id="{9928BB26-F498-4541-B355-1410F78AFFC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972028"/>
              </p:ext>
            </p:extLst>
          </p:nvPr>
        </p:nvGraphicFramePr>
        <p:xfrm>
          <a:off x="3563888" y="1700808"/>
          <a:ext cx="5400598" cy="76047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00206">
                  <a:extLst>
                    <a:ext uri="{9D8B030D-6E8A-4147-A177-3AD203B41FA5}">
                      <a16:colId xmlns:a16="http://schemas.microsoft.com/office/drawing/2014/main" val="4000360651"/>
                    </a:ext>
                  </a:extLst>
                </a:gridCol>
                <a:gridCol w="799788">
                  <a:extLst>
                    <a:ext uri="{9D8B030D-6E8A-4147-A177-3AD203B41FA5}">
                      <a16:colId xmlns:a16="http://schemas.microsoft.com/office/drawing/2014/main" val="3083041283"/>
                    </a:ext>
                  </a:extLst>
                </a:gridCol>
                <a:gridCol w="529666">
                  <a:extLst>
                    <a:ext uri="{9D8B030D-6E8A-4147-A177-3AD203B41FA5}">
                      <a16:colId xmlns:a16="http://schemas.microsoft.com/office/drawing/2014/main" val="2339321801"/>
                    </a:ext>
                  </a:extLst>
                </a:gridCol>
                <a:gridCol w="728213">
                  <a:extLst>
                    <a:ext uri="{9D8B030D-6E8A-4147-A177-3AD203B41FA5}">
                      <a16:colId xmlns:a16="http://schemas.microsoft.com/office/drawing/2014/main" val="2435031937"/>
                    </a:ext>
                  </a:extLst>
                </a:gridCol>
                <a:gridCol w="435060">
                  <a:extLst>
                    <a:ext uri="{9D8B030D-6E8A-4147-A177-3AD203B41FA5}">
                      <a16:colId xmlns:a16="http://schemas.microsoft.com/office/drawing/2014/main" val="48852646"/>
                    </a:ext>
                  </a:extLst>
                </a:gridCol>
                <a:gridCol w="756221">
                  <a:extLst>
                    <a:ext uri="{9D8B030D-6E8A-4147-A177-3AD203B41FA5}">
                      <a16:colId xmlns:a16="http://schemas.microsoft.com/office/drawing/2014/main" val="1425043585"/>
                    </a:ext>
                  </a:extLst>
                </a:gridCol>
                <a:gridCol w="888170">
                  <a:extLst>
                    <a:ext uri="{9D8B030D-6E8A-4147-A177-3AD203B41FA5}">
                      <a16:colId xmlns:a16="http://schemas.microsoft.com/office/drawing/2014/main" val="273516813"/>
                    </a:ext>
                  </a:extLst>
                </a:gridCol>
                <a:gridCol w="863274">
                  <a:extLst>
                    <a:ext uri="{9D8B030D-6E8A-4147-A177-3AD203B41FA5}">
                      <a16:colId xmlns:a16="http://schemas.microsoft.com/office/drawing/2014/main" val="1097372289"/>
                    </a:ext>
                  </a:extLst>
                </a:gridCol>
              </a:tblGrid>
              <a:tr h="309835"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One Codeword:</a:t>
                      </a:r>
                      <a:endParaRPr lang="en-US" sz="1200">
                        <a:effectLst/>
                      </a:endParaRPr>
                    </a:p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en-US" sz="1100" kern="1400">
                          <a:effectLst/>
                        </a:rPr>
                        <a:t>Codeword 0 enabled,</a:t>
                      </a:r>
                      <a:endParaRPr lang="en-US" sz="12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1400">
                          <a:effectLst/>
                        </a:rPr>
                        <a:t>Codeword 1 disabled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Two Codewords:</a:t>
                      </a:r>
                      <a:endParaRPr lang="en-US" sz="1200">
                        <a:effectLst/>
                      </a:endParaRPr>
                    </a:p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en-US" sz="1100" kern="1400">
                          <a:effectLst/>
                        </a:rPr>
                        <a:t>Codeword 0 enabled,</a:t>
                      </a:r>
                      <a:endParaRPr lang="en-US" sz="12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1400">
                          <a:effectLst/>
                        </a:rPr>
                        <a:t>Codeword 1 enabled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92948724"/>
                  </a:ext>
                </a:extLst>
              </a:tr>
              <a:tr h="41311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Value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Number of DMRS CDM group(s) without data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DMRS port(s)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Number of front-load symbols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Value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Number of DMRS CDM group(s) without data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DMRS port(s)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Number of front-load symbols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extLst>
                  <a:ext uri="{0D108BD9-81ED-4DB2-BD59-A6C34878D82A}">
                    <a16:rowId xmlns:a16="http://schemas.microsoft.com/office/drawing/2014/main" val="1446649945"/>
                  </a:ext>
                </a:extLst>
              </a:tr>
              <a:tr h="11511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0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0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0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0-4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extLst>
                  <a:ext uri="{0D108BD9-81ED-4DB2-BD59-A6C34878D82A}">
                    <a16:rowId xmlns:a16="http://schemas.microsoft.com/office/drawing/2014/main" val="3737817079"/>
                  </a:ext>
                </a:extLst>
              </a:tr>
              <a:tr h="11511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0,1,2,3,4,6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extLst>
                  <a:ext uri="{0D108BD9-81ED-4DB2-BD59-A6C34878D82A}">
                    <a16:rowId xmlns:a16="http://schemas.microsoft.com/office/drawing/2014/main" val="1135948145"/>
                  </a:ext>
                </a:extLst>
              </a:tr>
              <a:tr h="11511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0,1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0,1,2,3,4,5,6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extLst>
                  <a:ext uri="{0D108BD9-81ED-4DB2-BD59-A6C34878D82A}">
                    <a16:rowId xmlns:a16="http://schemas.microsoft.com/office/drawing/2014/main" val="923080920"/>
                  </a:ext>
                </a:extLst>
              </a:tr>
              <a:tr h="11511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3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0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3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0,1,2,3,4,5,6,7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extLst>
                  <a:ext uri="{0D108BD9-81ED-4DB2-BD59-A6C34878D82A}">
                    <a16:rowId xmlns:a16="http://schemas.microsoft.com/office/drawing/2014/main" val="4238705351"/>
                  </a:ext>
                </a:extLst>
              </a:tr>
              <a:tr h="11511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4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4-31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reserved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reserved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reserved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extLst>
                  <a:ext uri="{0D108BD9-81ED-4DB2-BD59-A6C34878D82A}">
                    <a16:rowId xmlns:a16="http://schemas.microsoft.com/office/drawing/2014/main" val="2353361012"/>
                  </a:ext>
                </a:extLst>
              </a:tr>
              <a:tr h="11618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5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extLst>
                  <a:ext uri="{0D108BD9-81ED-4DB2-BD59-A6C34878D82A}">
                    <a16:rowId xmlns:a16="http://schemas.microsoft.com/office/drawing/2014/main" val="1478119386"/>
                  </a:ext>
                </a:extLst>
              </a:tr>
              <a:tr h="11618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6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3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extLst>
                  <a:ext uri="{0D108BD9-81ED-4DB2-BD59-A6C34878D82A}">
                    <a16:rowId xmlns:a16="http://schemas.microsoft.com/office/drawing/2014/main" val="2202727381"/>
                  </a:ext>
                </a:extLst>
              </a:tr>
              <a:tr h="11618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7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0,1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extLst>
                  <a:ext uri="{0D108BD9-81ED-4DB2-BD59-A6C34878D82A}">
                    <a16:rowId xmlns:a16="http://schemas.microsoft.com/office/drawing/2014/main" val="2191883189"/>
                  </a:ext>
                </a:extLst>
              </a:tr>
              <a:tr h="11618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8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2,3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extLst>
                  <a:ext uri="{0D108BD9-81ED-4DB2-BD59-A6C34878D82A}">
                    <a16:rowId xmlns:a16="http://schemas.microsoft.com/office/drawing/2014/main" val="2041846180"/>
                  </a:ext>
                </a:extLst>
              </a:tr>
              <a:tr h="11618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9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0-2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extLst>
                  <a:ext uri="{0D108BD9-81ED-4DB2-BD59-A6C34878D82A}">
                    <a16:rowId xmlns:a16="http://schemas.microsoft.com/office/drawing/2014/main" val="577176168"/>
                  </a:ext>
                </a:extLst>
              </a:tr>
              <a:tr h="11618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10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0-3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extLst>
                  <a:ext uri="{0D108BD9-81ED-4DB2-BD59-A6C34878D82A}">
                    <a16:rowId xmlns:a16="http://schemas.microsoft.com/office/drawing/2014/main" val="72564751"/>
                  </a:ext>
                </a:extLst>
              </a:tr>
              <a:tr h="11618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11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0,2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extLst>
                  <a:ext uri="{0D108BD9-81ED-4DB2-BD59-A6C34878D82A}">
                    <a16:rowId xmlns:a16="http://schemas.microsoft.com/office/drawing/2014/main" val="3604492483"/>
                  </a:ext>
                </a:extLst>
              </a:tr>
              <a:tr h="11618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0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extLst>
                  <a:ext uri="{0D108BD9-81ED-4DB2-BD59-A6C34878D82A}">
                    <a16:rowId xmlns:a16="http://schemas.microsoft.com/office/drawing/2014/main" val="3170121791"/>
                  </a:ext>
                </a:extLst>
              </a:tr>
              <a:tr h="11618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13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extLst>
                  <a:ext uri="{0D108BD9-81ED-4DB2-BD59-A6C34878D82A}">
                    <a16:rowId xmlns:a16="http://schemas.microsoft.com/office/drawing/2014/main" val="1430096750"/>
                  </a:ext>
                </a:extLst>
              </a:tr>
              <a:tr h="11618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14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extLst>
                  <a:ext uri="{0D108BD9-81ED-4DB2-BD59-A6C34878D82A}">
                    <a16:rowId xmlns:a16="http://schemas.microsoft.com/office/drawing/2014/main" val="3119563867"/>
                  </a:ext>
                </a:extLst>
              </a:tr>
              <a:tr h="11618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15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3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extLst>
                  <a:ext uri="{0D108BD9-81ED-4DB2-BD59-A6C34878D82A}">
                    <a16:rowId xmlns:a16="http://schemas.microsoft.com/office/drawing/2014/main" val="2986700407"/>
                  </a:ext>
                </a:extLst>
              </a:tr>
              <a:tr h="11618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16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4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extLst>
                  <a:ext uri="{0D108BD9-81ED-4DB2-BD59-A6C34878D82A}">
                    <a16:rowId xmlns:a16="http://schemas.microsoft.com/office/drawing/2014/main" val="3043979448"/>
                  </a:ext>
                </a:extLst>
              </a:tr>
              <a:tr h="11618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17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5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extLst>
                  <a:ext uri="{0D108BD9-81ED-4DB2-BD59-A6C34878D82A}">
                    <a16:rowId xmlns:a16="http://schemas.microsoft.com/office/drawing/2014/main" val="178740991"/>
                  </a:ext>
                </a:extLst>
              </a:tr>
              <a:tr h="11618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18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6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extLst>
                  <a:ext uri="{0D108BD9-81ED-4DB2-BD59-A6C34878D82A}">
                    <a16:rowId xmlns:a16="http://schemas.microsoft.com/office/drawing/2014/main" val="1744870398"/>
                  </a:ext>
                </a:extLst>
              </a:tr>
              <a:tr h="11618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19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7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extLst>
                  <a:ext uri="{0D108BD9-81ED-4DB2-BD59-A6C34878D82A}">
                    <a16:rowId xmlns:a16="http://schemas.microsoft.com/office/drawing/2014/main" val="686792630"/>
                  </a:ext>
                </a:extLst>
              </a:tr>
              <a:tr h="11618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20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0,1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extLst>
                  <a:ext uri="{0D108BD9-81ED-4DB2-BD59-A6C34878D82A}">
                    <a16:rowId xmlns:a16="http://schemas.microsoft.com/office/drawing/2014/main" val="3334923698"/>
                  </a:ext>
                </a:extLst>
              </a:tr>
              <a:tr h="11618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21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2,3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extLst>
                  <a:ext uri="{0D108BD9-81ED-4DB2-BD59-A6C34878D82A}">
                    <a16:rowId xmlns:a16="http://schemas.microsoft.com/office/drawing/2014/main" val="1722044497"/>
                  </a:ext>
                </a:extLst>
              </a:tr>
              <a:tr h="11618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4,5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extLst>
                  <a:ext uri="{0D108BD9-81ED-4DB2-BD59-A6C34878D82A}">
                    <a16:rowId xmlns:a16="http://schemas.microsoft.com/office/drawing/2014/main" val="744519300"/>
                  </a:ext>
                </a:extLst>
              </a:tr>
              <a:tr h="11618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23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6,7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extLst>
                  <a:ext uri="{0D108BD9-81ED-4DB2-BD59-A6C34878D82A}">
                    <a16:rowId xmlns:a16="http://schemas.microsoft.com/office/drawing/2014/main" val="3329408792"/>
                  </a:ext>
                </a:extLst>
              </a:tr>
              <a:tr h="11618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24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0,4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extLst>
                  <a:ext uri="{0D108BD9-81ED-4DB2-BD59-A6C34878D82A}">
                    <a16:rowId xmlns:a16="http://schemas.microsoft.com/office/drawing/2014/main" val="126484018"/>
                  </a:ext>
                </a:extLst>
              </a:tr>
              <a:tr h="11618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25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2,6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extLst>
                  <a:ext uri="{0D108BD9-81ED-4DB2-BD59-A6C34878D82A}">
                    <a16:rowId xmlns:a16="http://schemas.microsoft.com/office/drawing/2014/main" val="3884825690"/>
                  </a:ext>
                </a:extLst>
              </a:tr>
              <a:tr h="11618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26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0,1,4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extLst>
                  <a:ext uri="{0D108BD9-81ED-4DB2-BD59-A6C34878D82A}">
                    <a16:rowId xmlns:a16="http://schemas.microsoft.com/office/drawing/2014/main" val="2644807758"/>
                  </a:ext>
                </a:extLst>
              </a:tr>
              <a:tr h="11618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27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2,3,6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extLst>
                  <a:ext uri="{0D108BD9-81ED-4DB2-BD59-A6C34878D82A}">
                    <a16:rowId xmlns:a16="http://schemas.microsoft.com/office/drawing/2014/main" val="3056520104"/>
                  </a:ext>
                </a:extLst>
              </a:tr>
              <a:tr h="11618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28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0,1,4,5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extLst>
                  <a:ext uri="{0D108BD9-81ED-4DB2-BD59-A6C34878D82A}">
                    <a16:rowId xmlns:a16="http://schemas.microsoft.com/office/drawing/2014/main" val="2120199314"/>
                  </a:ext>
                </a:extLst>
              </a:tr>
              <a:tr h="11618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29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2,3,6,7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extLst>
                  <a:ext uri="{0D108BD9-81ED-4DB2-BD59-A6C34878D82A}">
                    <a16:rowId xmlns:a16="http://schemas.microsoft.com/office/drawing/2014/main" val="1820375232"/>
                  </a:ext>
                </a:extLst>
              </a:tr>
              <a:tr h="11618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30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0,2,4,6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extLst>
                  <a:ext uri="{0D108BD9-81ED-4DB2-BD59-A6C34878D82A}">
                    <a16:rowId xmlns:a16="http://schemas.microsoft.com/office/drawing/2014/main" val="936103069"/>
                  </a:ext>
                </a:extLst>
              </a:tr>
              <a:tr h="20655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31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Reserved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Reserved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Reserved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extLst>
                  <a:ext uri="{0D108BD9-81ED-4DB2-BD59-A6C34878D82A}">
                    <a16:rowId xmlns:a16="http://schemas.microsoft.com/office/drawing/2014/main" val="1627647056"/>
                  </a:ext>
                </a:extLst>
              </a:tr>
            </a:tbl>
          </a:graphicData>
        </a:graphic>
      </p:graphicFrame>
      <p:sp>
        <p:nvSpPr>
          <p:cNvPr id="12" name="文本框 11">
            <a:extLst>
              <a:ext uri="{FF2B5EF4-FFF2-40B4-BE49-F238E27FC236}">
                <a16:creationId xmlns:a16="http://schemas.microsoft.com/office/drawing/2014/main" id="{F7A59ED0-8A39-4330-ADD1-F04D51664E36}"/>
              </a:ext>
            </a:extLst>
          </p:cNvPr>
          <p:cNvSpPr txBox="1"/>
          <p:nvPr/>
        </p:nvSpPr>
        <p:spPr>
          <a:xfrm>
            <a:off x="601881" y="2838310"/>
            <a:ext cx="21180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i="1" dirty="0"/>
              <a:t>DL-DMRS-max-</a:t>
            </a:r>
            <a:r>
              <a:rPr lang="en-GB" i="1" dirty="0" err="1"/>
              <a:t>len</a:t>
            </a:r>
            <a:r>
              <a:rPr lang="en-GB" dirty="0"/>
              <a:t>=1</a:t>
            </a:r>
            <a:endParaRPr lang="en-US" dirty="0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DDBEECF2-0D3F-4F5F-892B-C6DBA8585612}"/>
              </a:ext>
            </a:extLst>
          </p:cNvPr>
          <p:cNvSpPr txBox="1"/>
          <p:nvPr/>
        </p:nvSpPr>
        <p:spPr>
          <a:xfrm>
            <a:off x="5126595" y="1259468"/>
            <a:ext cx="21180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i="1" dirty="0"/>
              <a:t>DL-DMRS-max-</a:t>
            </a:r>
            <a:r>
              <a:rPr lang="en-GB" i="1" dirty="0" err="1"/>
              <a:t>len</a:t>
            </a:r>
            <a:r>
              <a:rPr lang="en-GB" dirty="0"/>
              <a:t>=2</a:t>
            </a: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-162272"/>
            <a:ext cx="8229600" cy="1143000"/>
          </a:xfrm>
        </p:spPr>
        <p:txBody>
          <a:bodyPr/>
          <a:lstStyle/>
          <a:p>
            <a:r>
              <a:rPr lang="en-US" altLang="zh-CN" dirty="0"/>
              <a:t>DMRS tables in 212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CF454C80-9EAC-492C-AF35-76911DBA0503}"/>
              </a:ext>
            </a:extLst>
          </p:cNvPr>
          <p:cNvSpPr txBox="1"/>
          <p:nvPr/>
        </p:nvSpPr>
        <p:spPr>
          <a:xfrm>
            <a:off x="179512" y="1358663"/>
            <a:ext cx="2103268" cy="369332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dirty="0"/>
              <a:t>Configuration type 2</a:t>
            </a:r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794952C8-AC74-485D-BCA8-5FD5620ACBD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1529426"/>
              </p:ext>
            </p:extLst>
          </p:nvPr>
        </p:nvGraphicFramePr>
        <p:xfrm>
          <a:off x="-13254" y="2132856"/>
          <a:ext cx="4036079" cy="55930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71952">
                  <a:extLst>
                    <a:ext uri="{9D8B030D-6E8A-4147-A177-3AD203B41FA5}">
                      <a16:colId xmlns:a16="http://schemas.microsoft.com/office/drawing/2014/main" val="3521666684"/>
                    </a:ext>
                  </a:extLst>
                </a:gridCol>
                <a:gridCol w="671952">
                  <a:extLst>
                    <a:ext uri="{9D8B030D-6E8A-4147-A177-3AD203B41FA5}">
                      <a16:colId xmlns:a16="http://schemas.microsoft.com/office/drawing/2014/main" val="39298890"/>
                    </a:ext>
                  </a:extLst>
                </a:gridCol>
                <a:gridCol w="671952">
                  <a:extLst>
                    <a:ext uri="{9D8B030D-6E8A-4147-A177-3AD203B41FA5}">
                      <a16:colId xmlns:a16="http://schemas.microsoft.com/office/drawing/2014/main" val="2447063233"/>
                    </a:ext>
                  </a:extLst>
                </a:gridCol>
                <a:gridCol w="671406">
                  <a:extLst>
                    <a:ext uri="{9D8B030D-6E8A-4147-A177-3AD203B41FA5}">
                      <a16:colId xmlns:a16="http://schemas.microsoft.com/office/drawing/2014/main" val="3985333871"/>
                    </a:ext>
                  </a:extLst>
                </a:gridCol>
                <a:gridCol w="671952">
                  <a:extLst>
                    <a:ext uri="{9D8B030D-6E8A-4147-A177-3AD203B41FA5}">
                      <a16:colId xmlns:a16="http://schemas.microsoft.com/office/drawing/2014/main" val="276030723"/>
                    </a:ext>
                  </a:extLst>
                </a:gridCol>
                <a:gridCol w="676865">
                  <a:extLst>
                    <a:ext uri="{9D8B030D-6E8A-4147-A177-3AD203B41FA5}">
                      <a16:colId xmlns:a16="http://schemas.microsoft.com/office/drawing/2014/main" val="1067229498"/>
                    </a:ext>
                  </a:extLst>
                </a:gridCol>
              </a:tblGrid>
              <a:tr h="363398"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One codeword:</a:t>
                      </a:r>
                      <a:endParaRPr lang="en-US" sz="1100">
                        <a:effectLst/>
                      </a:endParaRPr>
                    </a:p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en-US" sz="1050" kern="1400">
                          <a:effectLst/>
                        </a:rPr>
                        <a:t>Codeword 0 enabled,</a:t>
                      </a:r>
                      <a:endParaRPr lang="en-US" sz="12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1400">
                          <a:effectLst/>
                        </a:rPr>
                        <a:t>Codeword 1 disabled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Two codewords:</a:t>
                      </a:r>
                      <a:endParaRPr lang="en-US" sz="1100">
                        <a:effectLst/>
                      </a:endParaRPr>
                    </a:p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en-US" sz="1050" kern="1400">
                          <a:effectLst/>
                        </a:rPr>
                        <a:t>Codeword 0 enabled,</a:t>
                      </a:r>
                      <a:endParaRPr lang="en-US" sz="12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1400">
                          <a:effectLst/>
                        </a:rPr>
                        <a:t>Codeword 1 enabled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35820546"/>
                  </a:ext>
                </a:extLst>
              </a:tr>
              <a:tr h="48453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Value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Number of DMRS CDM group(s) without data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DMRS port(s)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Value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Number of DMRS CDM group(s) without data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DMRS port(s)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999219274"/>
                  </a:ext>
                </a:extLst>
              </a:tr>
              <a:tr h="13501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0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1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0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0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3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0-4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13231534"/>
                  </a:ext>
                </a:extLst>
              </a:tr>
              <a:tr h="13501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1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1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1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1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3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0-5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843570035"/>
                  </a:ext>
                </a:extLst>
              </a:tr>
              <a:tr h="13501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2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1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0,1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2-31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reserved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reserved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302255339"/>
                  </a:ext>
                </a:extLst>
              </a:tr>
              <a:tr h="13501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3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2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0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633041542"/>
                  </a:ext>
                </a:extLst>
              </a:tr>
              <a:tr h="13501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4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2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1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02077470"/>
                  </a:ext>
                </a:extLst>
              </a:tr>
              <a:tr h="13627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5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2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2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702202418"/>
                  </a:ext>
                </a:extLst>
              </a:tr>
              <a:tr h="13627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6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2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3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246903637"/>
                  </a:ext>
                </a:extLst>
              </a:tr>
              <a:tr h="13627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7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2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0,1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580917119"/>
                  </a:ext>
                </a:extLst>
              </a:tr>
              <a:tr h="13627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8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2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2,3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824960486"/>
                  </a:ext>
                </a:extLst>
              </a:tr>
              <a:tr h="13627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9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2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0-2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031660089"/>
                  </a:ext>
                </a:extLst>
              </a:tr>
              <a:tr h="13627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10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2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0-3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625422774"/>
                  </a:ext>
                </a:extLst>
              </a:tr>
              <a:tr h="13627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11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3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0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025893550"/>
                  </a:ext>
                </a:extLst>
              </a:tr>
              <a:tr h="13627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12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3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1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55822003"/>
                  </a:ext>
                </a:extLst>
              </a:tr>
              <a:tr h="13627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13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3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2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424588480"/>
                  </a:ext>
                </a:extLst>
              </a:tr>
              <a:tr h="13627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14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3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3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992537831"/>
                  </a:ext>
                </a:extLst>
              </a:tr>
              <a:tr h="13627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15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3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4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851870721"/>
                  </a:ext>
                </a:extLst>
              </a:tr>
              <a:tr h="13627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16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3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5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273492767"/>
                  </a:ext>
                </a:extLst>
              </a:tr>
              <a:tr h="13627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17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3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0,1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927090627"/>
                  </a:ext>
                </a:extLst>
              </a:tr>
              <a:tr h="13627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18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3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2,3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518367688"/>
                  </a:ext>
                </a:extLst>
              </a:tr>
              <a:tr h="13627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19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3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4,5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82412915"/>
                  </a:ext>
                </a:extLst>
              </a:tr>
              <a:tr h="13627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20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3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0-2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169116759"/>
                  </a:ext>
                </a:extLst>
              </a:tr>
              <a:tr h="13627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21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3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3-5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953961568"/>
                  </a:ext>
                </a:extLst>
              </a:tr>
              <a:tr h="13627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22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3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0-3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910811167"/>
                  </a:ext>
                </a:extLst>
              </a:tr>
              <a:tr h="13627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23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2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0,2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786456064"/>
                  </a:ext>
                </a:extLst>
              </a:tr>
              <a:tr h="13627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24-31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Reserved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Reserved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672245544"/>
                  </a:ext>
                </a:extLst>
              </a:tr>
            </a:tbl>
          </a:graphicData>
        </a:graphic>
      </p:graphicFrame>
      <p:graphicFrame>
        <p:nvGraphicFramePr>
          <p:cNvPr id="7" name="表格 6">
            <a:extLst>
              <a:ext uri="{FF2B5EF4-FFF2-40B4-BE49-F238E27FC236}">
                <a16:creationId xmlns:a16="http://schemas.microsoft.com/office/drawing/2014/main" id="{BF509C61-E612-4202-8A97-283B984FAED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4678762"/>
              </p:ext>
            </p:extLst>
          </p:nvPr>
        </p:nvGraphicFramePr>
        <p:xfrm>
          <a:off x="4590028" y="1196752"/>
          <a:ext cx="4446468" cy="128320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29501">
                  <a:extLst>
                    <a:ext uri="{9D8B030D-6E8A-4147-A177-3AD203B41FA5}">
                      <a16:colId xmlns:a16="http://schemas.microsoft.com/office/drawing/2014/main" val="4282652492"/>
                    </a:ext>
                  </a:extLst>
                </a:gridCol>
                <a:gridCol w="640553">
                  <a:extLst>
                    <a:ext uri="{9D8B030D-6E8A-4147-A177-3AD203B41FA5}">
                      <a16:colId xmlns:a16="http://schemas.microsoft.com/office/drawing/2014/main" val="1932473447"/>
                    </a:ext>
                  </a:extLst>
                </a:gridCol>
                <a:gridCol w="526280">
                  <a:extLst>
                    <a:ext uri="{9D8B030D-6E8A-4147-A177-3AD203B41FA5}">
                      <a16:colId xmlns:a16="http://schemas.microsoft.com/office/drawing/2014/main" val="909498710"/>
                    </a:ext>
                  </a:extLst>
                </a:gridCol>
                <a:gridCol w="575474">
                  <a:extLst>
                    <a:ext uri="{9D8B030D-6E8A-4147-A177-3AD203B41FA5}">
                      <a16:colId xmlns:a16="http://schemas.microsoft.com/office/drawing/2014/main" val="2950294305"/>
                    </a:ext>
                  </a:extLst>
                </a:gridCol>
                <a:gridCol w="355636">
                  <a:extLst>
                    <a:ext uri="{9D8B030D-6E8A-4147-A177-3AD203B41FA5}">
                      <a16:colId xmlns:a16="http://schemas.microsoft.com/office/drawing/2014/main" val="3520774343"/>
                    </a:ext>
                  </a:extLst>
                </a:gridCol>
                <a:gridCol w="608269">
                  <a:extLst>
                    <a:ext uri="{9D8B030D-6E8A-4147-A177-3AD203B41FA5}">
                      <a16:colId xmlns:a16="http://schemas.microsoft.com/office/drawing/2014/main" val="3956797717"/>
                    </a:ext>
                  </a:extLst>
                </a:gridCol>
                <a:gridCol w="722544">
                  <a:extLst>
                    <a:ext uri="{9D8B030D-6E8A-4147-A177-3AD203B41FA5}">
                      <a16:colId xmlns:a16="http://schemas.microsoft.com/office/drawing/2014/main" val="752801393"/>
                    </a:ext>
                  </a:extLst>
                </a:gridCol>
                <a:gridCol w="688211">
                  <a:extLst>
                    <a:ext uri="{9D8B030D-6E8A-4147-A177-3AD203B41FA5}">
                      <a16:colId xmlns:a16="http://schemas.microsoft.com/office/drawing/2014/main" val="1405975089"/>
                    </a:ext>
                  </a:extLst>
                </a:gridCol>
              </a:tblGrid>
              <a:tr h="215046"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One codeword:</a:t>
                      </a:r>
                      <a:endParaRPr lang="en-US" sz="1200">
                        <a:effectLst/>
                      </a:endParaRPr>
                    </a:p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en-US" sz="1100" kern="1400">
                          <a:effectLst/>
                        </a:rPr>
                        <a:t>Codeword 0 enabled,</a:t>
                      </a:r>
                      <a:endParaRPr lang="en-US" sz="12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1400">
                          <a:effectLst/>
                        </a:rPr>
                        <a:t>Codeword 1 disabled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en-US" sz="1100" kern="1400">
                          <a:effectLst/>
                        </a:rPr>
                        <a:t>Two Codewords:</a:t>
                      </a:r>
                      <a:endParaRPr lang="en-US" sz="1200">
                        <a:effectLst/>
                      </a:endParaRPr>
                    </a:p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en-US" sz="1100" kern="1400">
                          <a:effectLst/>
                        </a:rPr>
                        <a:t>Codeword 0 enabled,</a:t>
                      </a:r>
                      <a:endParaRPr lang="en-US" sz="12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1400">
                          <a:effectLst/>
                        </a:rPr>
                        <a:t>Codeword 1 enabled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51267711"/>
                  </a:ext>
                </a:extLst>
              </a:tr>
              <a:tr h="2867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Value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Number of DMRS CDM group(s) without data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DMRS port(s)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Number of front-load symbols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Value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Number of DMRS CDM group(s) without data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DMRS port(s)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Number of front-load symbols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extLst>
                  <a:ext uri="{0D108BD9-81ED-4DB2-BD59-A6C34878D82A}">
                    <a16:rowId xmlns:a16="http://schemas.microsoft.com/office/drawing/2014/main" val="3464986398"/>
                  </a:ext>
                </a:extLst>
              </a:tr>
              <a:tr h="7989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0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0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0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3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0-4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extLst>
                  <a:ext uri="{0D108BD9-81ED-4DB2-BD59-A6C34878D82A}">
                    <a16:rowId xmlns:a16="http://schemas.microsoft.com/office/drawing/2014/main" val="1221490545"/>
                  </a:ext>
                </a:extLst>
              </a:tr>
              <a:tr h="7989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3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0-5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extLst>
                  <a:ext uri="{0D108BD9-81ED-4DB2-BD59-A6C34878D82A}">
                    <a16:rowId xmlns:a16="http://schemas.microsoft.com/office/drawing/2014/main" val="3469825118"/>
                  </a:ext>
                </a:extLst>
              </a:tr>
              <a:tr h="7989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0,1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0,1,2,3,6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extLst>
                  <a:ext uri="{0D108BD9-81ED-4DB2-BD59-A6C34878D82A}">
                    <a16:rowId xmlns:a16="http://schemas.microsoft.com/office/drawing/2014/main" val="3424623213"/>
                  </a:ext>
                </a:extLst>
              </a:tr>
              <a:tr h="7989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3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0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3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0,1,2,3,6,8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extLst>
                  <a:ext uri="{0D108BD9-81ED-4DB2-BD59-A6C34878D82A}">
                    <a16:rowId xmlns:a16="http://schemas.microsoft.com/office/drawing/2014/main" val="752018514"/>
                  </a:ext>
                </a:extLst>
              </a:tr>
              <a:tr h="7989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4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4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0,1,2,3,6,7,8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extLst>
                  <a:ext uri="{0D108BD9-81ED-4DB2-BD59-A6C34878D82A}">
                    <a16:rowId xmlns:a16="http://schemas.microsoft.com/office/drawing/2014/main" val="1028874671"/>
                  </a:ext>
                </a:extLst>
              </a:tr>
              <a:tr h="7989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5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5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0,1,2,3,6,7,8,9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extLst>
                  <a:ext uri="{0D108BD9-81ED-4DB2-BD59-A6C34878D82A}">
                    <a16:rowId xmlns:a16="http://schemas.microsoft.com/office/drawing/2014/main" val="104519033"/>
                  </a:ext>
                </a:extLst>
              </a:tr>
              <a:tr h="7989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6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3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6-63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Reserved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Reserved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Reserved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extLst>
                  <a:ext uri="{0D108BD9-81ED-4DB2-BD59-A6C34878D82A}">
                    <a16:rowId xmlns:a16="http://schemas.microsoft.com/office/drawing/2014/main" val="3374173463"/>
                  </a:ext>
                </a:extLst>
              </a:tr>
              <a:tr h="884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7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0,1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extLst>
                  <a:ext uri="{0D108BD9-81ED-4DB2-BD59-A6C34878D82A}">
                    <a16:rowId xmlns:a16="http://schemas.microsoft.com/office/drawing/2014/main" val="3883551365"/>
                  </a:ext>
                </a:extLst>
              </a:tr>
              <a:tr h="884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8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2,3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extLst>
                  <a:ext uri="{0D108BD9-81ED-4DB2-BD59-A6C34878D82A}">
                    <a16:rowId xmlns:a16="http://schemas.microsoft.com/office/drawing/2014/main" val="3184860759"/>
                  </a:ext>
                </a:extLst>
              </a:tr>
              <a:tr h="884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9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0-2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extLst>
                  <a:ext uri="{0D108BD9-81ED-4DB2-BD59-A6C34878D82A}">
                    <a16:rowId xmlns:a16="http://schemas.microsoft.com/office/drawing/2014/main" val="2661439019"/>
                  </a:ext>
                </a:extLst>
              </a:tr>
              <a:tr h="884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10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0-3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extLst>
                  <a:ext uri="{0D108BD9-81ED-4DB2-BD59-A6C34878D82A}">
                    <a16:rowId xmlns:a16="http://schemas.microsoft.com/office/drawing/2014/main" val="306982871"/>
                  </a:ext>
                </a:extLst>
              </a:tr>
              <a:tr h="884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11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3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0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extLst>
                  <a:ext uri="{0D108BD9-81ED-4DB2-BD59-A6C34878D82A}">
                    <a16:rowId xmlns:a16="http://schemas.microsoft.com/office/drawing/2014/main" val="927629039"/>
                  </a:ext>
                </a:extLst>
              </a:tr>
              <a:tr h="884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3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extLst>
                  <a:ext uri="{0D108BD9-81ED-4DB2-BD59-A6C34878D82A}">
                    <a16:rowId xmlns:a16="http://schemas.microsoft.com/office/drawing/2014/main" val="823428552"/>
                  </a:ext>
                </a:extLst>
              </a:tr>
              <a:tr h="884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13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3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extLst>
                  <a:ext uri="{0D108BD9-81ED-4DB2-BD59-A6C34878D82A}">
                    <a16:rowId xmlns:a16="http://schemas.microsoft.com/office/drawing/2014/main" val="2450397996"/>
                  </a:ext>
                </a:extLst>
              </a:tr>
              <a:tr h="884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14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3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3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extLst>
                  <a:ext uri="{0D108BD9-81ED-4DB2-BD59-A6C34878D82A}">
                    <a16:rowId xmlns:a16="http://schemas.microsoft.com/office/drawing/2014/main" val="2255183617"/>
                  </a:ext>
                </a:extLst>
              </a:tr>
              <a:tr h="884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15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3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4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extLst>
                  <a:ext uri="{0D108BD9-81ED-4DB2-BD59-A6C34878D82A}">
                    <a16:rowId xmlns:a16="http://schemas.microsoft.com/office/drawing/2014/main" val="826956863"/>
                  </a:ext>
                </a:extLst>
              </a:tr>
              <a:tr h="884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16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3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5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extLst>
                  <a:ext uri="{0D108BD9-81ED-4DB2-BD59-A6C34878D82A}">
                    <a16:rowId xmlns:a16="http://schemas.microsoft.com/office/drawing/2014/main" val="1159911235"/>
                  </a:ext>
                </a:extLst>
              </a:tr>
              <a:tr h="884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17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3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0,1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extLst>
                  <a:ext uri="{0D108BD9-81ED-4DB2-BD59-A6C34878D82A}">
                    <a16:rowId xmlns:a16="http://schemas.microsoft.com/office/drawing/2014/main" val="3487485168"/>
                  </a:ext>
                </a:extLst>
              </a:tr>
              <a:tr h="884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18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3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2,3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extLst>
                  <a:ext uri="{0D108BD9-81ED-4DB2-BD59-A6C34878D82A}">
                    <a16:rowId xmlns:a16="http://schemas.microsoft.com/office/drawing/2014/main" val="4003916289"/>
                  </a:ext>
                </a:extLst>
              </a:tr>
              <a:tr h="884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19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3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4,5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extLst>
                  <a:ext uri="{0D108BD9-81ED-4DB2-BD59-A6C34878D82A}">
                    <a16:rowId xmlns:a16="http://schemas.microsoft.com/office/drawing/2014/main" val="197115648"/>
                  </a:ext>
                </a:extLst>
              </a:tr>
              <a:tr h="884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20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3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0-2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extLst>
                  <a:ext uri="{0D108BD9-81ED-4DB2-BD59-A6C34878D82A}">
                    <a16:rowId xmlns:a16="http://schemas.microsoft.com/office/drawing/2014/main" val="2366237174"/>
                  </a:ext>
                </a:extLst>
              </a:tr>
              <a:tr h="884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21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3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3-5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extLst>
                  <a:ext uri="{0D108BD9-81ED-4DB2-BD59-A6C34878D82A}">
                    <a16:rowId xmlns:a16="http://schemas.microsoft.com/office/drawing/2014/main" val="612034524"/>
                  </a:ext>
                </a:extLst>
              </a:tr>
              <a:tr h="884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3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0-3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extLst>
                  <a:ext uri="{0D108BD9-81ED-4DB2-BD59-A6C34878D82A}">
                    <a16:rowId xmlns:a16="http://schemas.microsoft.com/office/drawing/2014/main" val="2119891882"/>
                  </a:ext>
                </a:extLst>
              </a:tr>
              <a:tr h="884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23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0,2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extLst>
                  <a:ext uri="{0D108BD9-81ED-4DB2-BD59-A6C34878D82A}">
                    <a16:rowId xmlns:a16="http://schemas.microsoft.com/office/drawing/2014/main" val="1183648144"/>
                  </a:ext>
                </a:extLst>
              </a:tr>
              <a:tr h="884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24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3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0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extLst>
                  <a:ext uri="{0D108BD9-81ED-4DB2-BD59-A6C34878D82A}">
                    <a16:rowId xmlns:a16="http://schemas.microsoft.com/office/drawing/2014/main" val="118785563"/>
                  </a:ext>
                </a:extLst>
              </a:tr>
              <a:tr h="884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25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3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extLst>
                  <a:ext uri="{0D108BD9-81ED-4DB2-BD59-A6C34878D82A}">
                    <a16:rowId xmlns:a16="http://schemas.microsoft.com/office/drawing/2014/main" val="3285217274"/>
                  </a:ext>
                </a:extLst>
              </a:tr>
              <a:tr h="884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26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3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extLst>
                  <a:ext uri="{0D108BD9-81ED-4DB2-BD59-A6C34878D82A}">
                    <a16:rowId xmlns:a16="http://schemas.microsoft.com/office/drawing/2014/main" val="921246321"/>
                  </a:ext>
                </a:extLst>
              </a:tr>
              <a:tr h="884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27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3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3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extLst>
                  <a:ext uri="{0D108BD9-81ED-4DB2-BD59-A6C34878D82A}">
                    <a16:rowId xmlns:a16="http://schemas.microsoft.com/office/drawing/2014/main" val="39260291"/>
                  </a:ext>
                </a:extLst>
              </a:tr>
              <a:tr h="884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28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3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4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extLst>
                  <a:ext uri="{0D108BD9-81ED-4DB2-BD59-A6C34878D82A}">
                    <a16:rowId xmlns:a16="http://schemas.microsoft.com/office/drawing/2014/main" val="1318024925"/>
                  </a:ext>
                </a:extLst>
              </a:tr>
              <a:tr h="884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29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3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5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extLst>
                  <a:ext uri="{0D108BD9-81ED-4DB2-BD59-A6C34878D82A}">
                    <a16:rowId xmlns:a16="http://schemas.microsoft.com/office/drawing/2014/main" val="3595292838"/>
                  </a:ext>
                </a:extLst>
              </a:tr>
              <a:tr h="884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30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3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6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extLst>
                  <a:ext uri="{0D108BD9-81ED-4DB2-BD59-A6C34878D82A}">
                    <a16:rowId xmlns:a16="http://schemas.microsoft.com/office/drawing/2014/main" val="3896563629"/>
                  </a:ext>
                </a:extLst>
              </a:tr>
              <a:tr h="884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31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3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7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extLst>
                  <a:ext uri="{0D108BD9-81ED-4DB2-BD59-A6C34878D82A}">
                    <a16:rowId xmlns:a16="http://schemas.microsoft.com/office/drawing/2014/main" val="1787126247"/>
                  </a:ext>
                </a:extLst>
              </a:tr>
              <a:tr h="884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32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3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8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extLst>
                  <a:ext uri="{0D108BD9-81ED-4DB2-BD59-A6C34878D82A}">
                    <a16:rowId xmlns:a16="http://schemas.microsoft.com/office/drawing/2014/main" val="2798289163"/>
                  </a:ext>
                </a:extLst>
              </a:tr>
              <a:tr h="884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33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3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9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extLst>
                  <a:ext uri="{0D108BD9-81ED-4DB2-BD59-A6C34878D82A}">
                    <a16:rowId xmlns:a16="http://schemas.microsoft.com/office/drawing/2014/main" val="1258606368"/>
                  </a:ext>
                </a:extLst>
              </a:tr>
              <a:tr h="884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34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3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10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extLst>
                  <a:ext uri="{0D108BD9-81ED-4DB2-BD59-A6C34878D82A}">
                    <a16:rowId xmlns:a16="http://schemas.microsoft.com/office/drawing/2014/main" val="837159469"/>
                  </a:ext>
                </a:extLst>
              </a:tr>
              <a:tr h="884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35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3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11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extLst>
                  <a:ext uri="{0D108BD9-81ED-4DB2-BD59-A6C34878D82A}">
                    <a16:rowId xmlns:a16="http://schemas.microsoft.com/office/drawing/2014/main" val="833160439"/>
                  </a:ext>
                </a:extLst>
              </a:tr>
              <a:tr h="884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36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3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0,1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extLst>
                  <a:ext uri="{0D108BD9-81ED-4DB2-BD59-A6C34878D82A}">
                    <a16:rowId xmlns:a16="http://schemas.microsoft.com/office/drawing/2014/main" val="2756000797"/>
                  </a:ext>
                </a:extLst>
              </a:tr>
              <a:tr h="884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37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3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2,3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extLst>
                  <a:ext uri="{0D108BD9-81ED-4DB2-BD59-A6C34878D82A}">
                    <a16:rowId xmlns:a16="http://schemas.microsoft.com/office/drawing/2014/main" val="2342253450"/>
                  </a:ext>
                </a:extLst>
              </a:tr>
              <a:tr h="884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38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3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4,5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extLst>
                  <a:ext uri="{0D108BD9-81ED-4DB2-BD59-A6C34878D82A}">
                    <a16:rowId xmlns:a16="http://schemas.microsoft.com/office/drawing/2014/main" val="684910096"/>
                  </a:ext>
                </a:extLst>
              </a:tr>
              <a:tr h="884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39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3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6,7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extLst>
                  <a:ext uri="{0D108BD9-81ED-4DB2-BD59-A6C34878D82A}">
                    <a16:rowId xmlns:a16="http://schemas.microsoft.com/office/drawing/2014/main" val="1564634368"/>
                  </a:ext>
                </a:extLst>
              </a:tr>
              <a:tr h="884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40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3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8,9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extLst>
                  <a:ext uri="{0D108BD9-81ED-4DB2-BD59-A6C34878D82A}">
                    <a16:rowId xmlns:a16="http://schemas.microsoft.com/office/drawing/2014/main" val="2970902824"/>
                  </a:ext>
                </a:extLst>
              </a:tr>
              <a:tr h="884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41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3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10,11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extLst>
                  <a:ext uri="{0D108BD9-81ED-4DB2-BD59-A6C34878D82A}">
                    <a16:rowId xmlns:a16="http://schemas.microsoft.com/office/drawing/2014/main" val="2491734656"/>
                  </a:ext>
                </a:extLst>
              </a:tr>
              <a:tr h="884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42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3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0,1,6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extLst>
                  <a:ext uri="{0D108BD9-81ED-4DB2-BD59-A6C34878D82A}">
                    <a16:rowId xmlns:a16="http://schemas.microsoft.com/office/drawing/2014/main" val="303484533"/>
                  </a:ext>
                </a:extLst>
              </a:tr>
              <a:tr h="884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43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3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2,3,8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extLst>
                  <a:ext uri="{0D108BD9-81ED-4DB2-BD59-A6C34878D82A}">
                    <a16:rowId xmlns:a16="http://schemas.microsoft.com/office/drawing/2014/main" val="2878287757"/>
                  </a:ext>
                </a:extLst>
              </a:tr>
              <a:tr h="884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44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3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4,5,10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extLst>
                  <a:ext uri="{0D108BD9-81ED-4DB2-BD59-A6C34878D82A}">
                    <a16:rowId xmlns:a16="http://schemas.microsoft.com/office/drawing/2014/main" val="3493081224"/>
                  </a:ext>
                </a:extLst>
              </a:tr>
              <a:tr h="884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45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3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0,1,6,7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extLst>
                  <a:ext uri="{0D108BD9-81ED-4DB2-BD59-A6C34878D82A}">
                    <a16:rowId xmlns:a16="http://schemas.microsoft.com/office/drawing/2014/main" val="3817626321"/>
                  </a:ext>
                </a:extLst>
              </a:tr>
              <a:tr h="884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46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3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2,3,8,9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extLst>
                  <a:ext uri="{0D108BD9-81ED-4DB2-BD59-A6C34878D82A}">
                    <a16:rowId xmlns:a16="http://schemas.microsoft.com/office/drawing/2014/main" val="125528150"/>
                  </a:ext>
                </a:extLst>
              </a:tr>
              <a:tr h="884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47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3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4,5,10,11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extLst>
                  <a:ext uri="{0D108BD9-81ED-4DB2-BD59-A6C34878D82A}">
                    <a16:rowId xmlns:a16="http://schemas.microsoft.com/office/drawing/2014/main" val="510943728"/>
                  </a:ext>
                </a:extLst>
              </a:tr>
              <a:tr h="884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48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0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extLst>
                  <a:ext uri="{0D108BD9-81ED-4DB2-BD59-A6C34878D82A}">
                    <a16:rowId xmlns:a16="http://schemas.microsoft.com/office/drawing/2014/main" val="2842169320"/>
                  </a:ext>
                </a:extLst>
              </a:tr>
              <a:tr h="884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49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extLst>
                  <a:ext uri="{0D108BD9-81ED-4DB2-BD59-A6C34878D82A}">
                    <a16:rowId xmlns:a16="http://schemas.microsoft.com/office/drawing/2014/main" val="1863450443"/>
                  </a:ext>
                </a:extLst>
              </a:tr>
              <a:tr h="884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50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6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extLst>
                  <a:ext uri="{0D108BD9-81ED-4DB2-BD59-A6C34878D82A}">
                    <a16:rowId xmlns:a16="http://schemas.microsoft.com/office/drawing/2014/main" val="3892579637"/>
                  </a:ext>
                </a:extLst>
              </a:tr>
              <a:tr h="884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51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7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extLst>
                  <a:ext uri="{0D108BD9-81ED-4DB2-BD59-A6C34878D82A}">
                    <a16:rowId xmlns:a16="http://schemas.microsoft.com/office/drawing/2014/main" val="1338600985"/>
                  </a:ext>
                </a:extLst>
              </a:tr>
              <a:tr h="884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52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0,1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extLst>
                  <a:ext uri="{0D108BD9-81ED-4DB2-BD59-A6C34878D82A}">
                    <a16:rowId xmlns:a16="http://schemas.microsoft.com/office/drawing/2014/main" val="2739374874"/>
                  </a:ext>
                </a:extLst>
              </a:tr>
              <a:tr h="884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53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6,7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extLst>
                  <a:ext uri="{0D108BD9-81ED-4DB2-BD59-A6C34878D82A}">
                    <a16:rowId xmlns:a16="http://schemas.microsoft.com/office/drawing/2014/main" val="2983124466"/>
                  </a:ext>
                </a:extLst>
              </a:tr>
              <a:tr h="884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54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0,1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extLst>
                  <a:ext uri="{0D108BD9-81ED-4DB2-BD59-A6C34878D82A}">
                    <a16:rowId xmlns:a16="http://schemas.microsoft.com/office/drawing/2014/main" val="2886118971"/>
                  </a:ext>
                </a:extLst>
              </a:tr>
              <a:tr h="884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55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2,3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extLst>
                  <a:ext uri="{0D108BD9-81ED-4DB2-BD59-A6C34878D82A}">
                    <a16:rowId xmlns:a16="http://schemas.microsoft.com/office/drawing/2014/main" val="1155935700"/>
                  </a:ext>
                </a:extLst>
              </a:tr>
              <a:tr h="884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56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6,7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extLst>
                  <a:ext uri="{0D108BD9-81ED-4DB2-BD59-A6C34878D82A}">
                    <a16:rowId xmlns:a16="http://schemas.microsoft.com/office/drawing/2014/main" val="2456672581"/>
                  </a:ext>
                </a:extLst>
              </a:tr>
              <a:tr h="884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57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8,9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extLst>
                  <a:ext uri="{0D108BD9-81ED-4DB2-BD59-A6C34878D82A}">
                    <a16:rowId xmlns:a16="http://schemas.microsoft.com/office/drawing/2014/main" val="1707498256"/>
                  </a:ext>
                </a:extLst>
              </a:tr>
              <a:tr h="884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58-63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Reserved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Reserved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Reserved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extLst>
                  <a:ext uri="{0D108BD9-81ED-4DB2-BD59-A6C34878D82A}">
                    <a16:rowId xmlns:a16="http://schemas.microsoft.com/office/drawing/2014/main" val="3814303260"/>
                  </a:ext>
                </a:extLst>
              </a:tr>
            </a:tbl>
          </a:graphicData>
        </a:graphic>
      </p:graphicFrame>
      <p:sp>
        <p:nvSpPr>
          <p:cNvPr id="10" name="文本框 9">
            <a:extLst>
              <a:ext uri="{FF2B5EF4-FFF2-40B4-BE49-F238E27FC236}">
                <a16:creationId xmlns:a16="http://schemas.microsoft.com/office/drawing/2014/main" id="{55A564D9-4671-491B-A111-1BE033FD9486}"/>
              </a:ext>
            </a:extLst>
          </p:cNvPr>
          <p:cNvSpPr txBox="1"/>
          <p:nvPr/>
        </p:nvSpPr>
        <p:spPr>
          <a:xfrm>
            <a:off x="1904745" y="4943598"/>
            <a:ext cx="21180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i="1" dirty="0"/>
              <a:t>DL-DMRS-max-</a:t>
            </a:r>
            <a:r>
              <a:rPr lang="en-GB" i="1" dirty="0" err="1"/>
              <a:t>len</a:t>
            </a:r>
            <a:r>
              <a:rPr lang="en-GB" dirty="0"/>
              <a:t>=1</a:t>
            </a:r>
            <a:endParaRPr lang="en-US" dirty="0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8A1BD078-A537-40CC-A08F-9CE2835906C4}"/>
              </a:ext>
            </a:extLst>
          </p:cNvPr>
          <p:cNvSpPr txBox="1"/>
          <p:nvPr/>
        </p:nvSpPr>
        <p:spPr>
          <a:xfrm>
            <a:off x="6568720" y="4943598"/>
            <a:ext cx="21180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i="1" dirty="0"/>
              <a:t>DL-DMRS-max-</a:t>
            </a:r>
            <a:r>
              <a:rPr lang="en-GB" i="1" dirty="0" err="1"/>
              <a:t>len</a:t>
            </a:r>
            <a:r>
              <a:rPr lang="en-GB" dirty="0"/>
              <a:t>=2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83963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-243408"/>
            <a:ext cx="8229600" cy="1143000"/>
          </a:xfrm>
        </p:spPr>
        <p:txBody>
          <a:bodyPr/>
          <a:lstStyle/>
          <a:p>
            <a:r>
              <a:rPr lang="en-US" altLang="zh-CN" dirty="0"/>
              <a:t>Observations &amp; proposals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28600" y="971600"/>
            <a:ext cx="8458200" cy="5154563"/>
          </a:xfrm>
        </p:spPr>
        <p:txBody>
          <a:bodyPr>
            <a:normAutofit/>
          </a:bodyPr>
          <a:lstStyle/>
          <a:p>
            <a:r>
              <a:rPr lang="en-US" altLang="zh-CN" sz="1800" b="1" dirty="0"/>
              <a:t>Observation 1</a:t>
            </a:r>
            <a:r>
              <a:rPr lang="en-US" altLang="zh-CN" sz="1800" dirty="0"/>
              <a:t>: The values of  </a:t>
            </a:r>
            <a:r>
              <a:rPr lang="en-US" altLang="zh-CN" sz="1800" i="1" dirty="0"/>
              <a:t>P0,…,Pv-1  </a:t>
            </a:r>
            <a:r>
              <a:rPr lang="en-US" altLang="zh-CN" sz="1800" dirty="0"/>
              <a:t>should be specified clearly in specification to avoid any ambiguity in layer-2-port mapping operation</a:t>
            </a:r>
          </a:p>
          <a:p>
            <a:r>
              <a:rPr lang="en-US" altLang="zh-CN" sz="1800" b="1" dirty="0"/>
              <a:t>Proposal 1</a:t>
            </a:r>
            <a:r>
              <a:rPr lang="en-US" altLang="zh-CN" sz="1800" dirty="0"/>
              <a:t>: Replace the label of “DMRS port(s)” with “</a:t>
            </a:r>
            <a:r>
              <a:rPr lang="en-US" altLang="zh-CN" sz="1800" i="1" dirty="0"/>
              <a:t>P0,…,Pv-1</a:t>
            </a:r>
            <a:r>
              <a:rPr lang="en-US" altLang="zh-CN" sz="1800" dirty="0"/>
              <a:t>” in Table 7.3.1.2.2-1, Table 7.3.1.2.2-2, Table 7.3.1.2.2-3 and Table 7.3.1.2.2-4 of 38.212</a:t>
            </a:r>
            <a:endParaRPr lang="zh-CN" altLang="en-US" sz="1800" dirty="0"/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D3E5DE74-FEE5-4FA7-A38F-288CD46815D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2564904"/>
            <a:ext cx="8458200" cy="3724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24189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-243408"/>
            <a:ext cx="9144000" cy="1143000"/>
          </a:xfrm>
        </p:spPr>
        <p:txBody>
          <a:bodyPr>
            <a:normAutofit/>
          </a:bodyPr>
          <a:lstStyle/>
          <a:p>
            <a:r>
              <a:rPr lang="en-US" altLang="zh-CN" dirty="0"/>
              <a:t>Impact of ordering on 2-CW TX</a:t>
            </a:r>
            <a:endParaRPr lang="zh-CN" altLang="en-US" dirty="0"/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74450E2D-9D38-4217-8F8B-91702C630D64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64704"/>
            <a:ext cx="9144000" cy="5440362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70992FC5-C696-4A75-8808-95A4309D3AA3}"/>
              </a:ext>
            </a:extLst>
          </p:cNvPr>
          <p:cNvSpPr/>
          <p:nvPr/>
        </p:nvSpPr>
        <p:spPr>
          <a:xfrm>
            <a:off x="107504" y="6300028"/>
            <a:ext cx="90364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/>
              <a:t>Observation 2</a:t>
            </a:r>
            <a:r>
              <a:rPr lang="en-US" dirty="0"/>
              <a:t>: The ordering of DMRS ports in vector [</a:t>
            </a:r>
            <a:r>
              <a:rPr lang="en-US" i="1" dirty="0" err="1"/>
              <a:t>y</a:t>
            </a:r>
            <a:r>
              <a:rPr lang="en-US" i="1" baseline="30000" dirty="0" err="1"/>
              <a:t>P</a:t>
            </a:r>
            <a:r>
              <a:rPr lang="en-US" sz="1600" baseline="30000" dirty="0"/>
              <a:t>(0)</a:t>
            </a:r>
            <a:r>
              <a:rPr lang="en-US" dirty="0"/>
              <a:t>(</a:t>
            </a:r>
            <a:r>
              <a:rPr lang="en-US" i="1" dirty="0" err="1"/>
              <a:t>i</a:t>
            </a:r>
            <a:r>
              <a:rPr lang="en-US" dirty="0"/>
              <a:t>)…</a:t>
            </a:r>
            <a:r>
              <a:rPr lang="en-US" i="1" dirty="0" err="1"/>
              <a:t>y</a:t>
            </a:r>
            <a:r>
              <a:rPr lang="en-US" i="1" baseline="30000" dirty="0" err="1"/>
              <a:t>P</a:t>
            </a:r>
            <a:r>
              <a:rPr lang="en-US" sz="1600" baseline="30000" dirty="0"/>
              <a:t>(v-1)</a:t>
            </a:r>
            <a:r>
              <a:rPr lang="en-US" dirty="0"/>
              <a:t>(</a:t>
            </a:r>
            <a:r>
              <a:rPr lang="en-US" i="1" dirty="0" err="1"/>
              <a:t>i</a:t>
            </a:r>
            <a:r>
              <a:rPr lang="en-US" dirty="0"/>
              <a:t>)]</a:t>
            </a:r>
            <a:r>
              <a:rPr lang="en-US" baseline="30000" dirty="0"/>
              <a:t>T</a:t>
            </a:r>
            <a:r>
              <a:rPr lang="en-US" dirty="0"/>
              <a:t> has impact on 2-CW TX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-243408"/>
            <a:ext cx="9144000" cy="1143000"/>
          </a:xfrm>
        </p:spPr>
        <p:txBody>
          <a:bodyPr>
            <a:noAutofit/>
          </a:bodyPr>
          <a:lstStyle/>
          <a:p>
            <a:r>
              <a:rPr lang="en-US" altLang="zh-CN" sz="3200" dirty="0"/>
              <a:t>Impact of ordering on 2-CW TX w. rank adaptation</a:t>
            </a:r>
            <a:endParaRPr lang="zh-CN" altLang="en-US" sz="3200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90FA197C-6326-488A-AB17-F9A99A77FC32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908720"/>
            <a:ext cx="8712968" cy="558924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2B23797F-FA7C-4B0D-84A9-AD31FAC59976}"/>
              </a:ext>
            </a:extLst>
          </p:cNvPr>
          <p:cNvSpPr txBox="1"/>
          <p:nvPr/>
        </p:nvSpPr>
        <p:spPr>
          <a:xfrm>
            <a:off x="251520" y="3703340"/>
            <a:ext cx="1085938" cy="369332"/>
          </a:xfrm>
          <a:prstGeom prst="rect">
            <a:avLst/>
          </a:prstGeom>
          <a:solidFill>
            <a:srgbClr val="00B0F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Preferred</a:t>
            </a:r>
          </a:p>
        </p:txBody>
      </p:sp>
    </p:spTree>
    <p:extLst>
      <p:ext uri="{BB962C8B-B14F-4D97-AF65-F5344CB8AC3E}">
        <p14:creationId xmlns:p14="http://schemas.microsoft.com/office/powerpoint/2010/main" val="7650232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-243408"/>
            <a:ext cx="8229600" cy="1143000"/>
          </a:xfrm>
        </p:spPr>
        <p:txBody>
          <a:bodyPr/>
          <a:lstStyle/>
          <a:p>
            <a:r>
              <a:rPr lang="en-US" altLang="zh-CN" dirty="0"/>
              <a:t>Proposals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28600" y="971600"/>
            <a:ext cx="8458200" cy="5154563"/>
          </a:xfrm>
        </p:spPr>
        <p:txBody>
          <a:bodyPr>
            <a:normAutofit/>
          </a:bodyPr>
          <a:lstStyle/>
          <a:p>
            <a:pPr algn="just"/>
            <a:r>
              <a:rPr lang="en-US" b="1" dirty="0"/>
              <a:t>Proposal 2</a:t>
            </a:r>
            <a:r>
              <a:rPr lang="en-US" dirty="0"/>
              <a:t>: </a:t>
            </a:r>
            <a:endParaRPr lang="en-US" altLang="zh-CN" b="1" dirty="0"/>
          </a:p>
          <a:p>
            <a:pPr lvl="1" algn="just"/>
            <a:r>
              <a:rPr lang="en-US" altLang="zh-CN" sz="2400" dirty="0"/>
              <a:t>For</a:t>
            </a:r>
            <a:r>
              <a:rPr lang="en-US" altLang="zh-CN" sz="2400" b="1" dirty="0"/>
              <a:t> </a:t>
            </a:r>
            <a:r>
              <a:rPr lang="en-US" altLang="zh-CN" sz="2400" dirty="0"/>
              <a:t>Table 7.3.1.2.2-2 (</a:t>
            </a:r>
            <a:r>
              <a:rPr lang="en-US" altLang="zh-CN" sz="2400" i="1" dirty="0"/>
              <a:t>c</a:t>
            </a:r>
            <a:r>
              <a:rPr lang="en-US" sz="2400" i="1" dirty="0"/>
              <a:t>onfiguration type=1, </a:t>
            </a:r>
            <a:r>
              <a:rPr lang="en-GB" sz="2400" i="1" dirty="0"/>
              <a:t>DL-DMRS-max-</a:t>
            </a:r>
            <a:r>
              <a:rPr lang="en-GB" sz="2400" i="1" dirty="0" err="1"/>
              <a:t>len</a:t>
            </a:r>
            <a:r>
              <a:rPr lang="en-GB" sz="2400" i="1" dirty="0"/>
              <a:t>=2</a:t>
            </a:r>
            <a:r>
              <a:rPr lang="en-US" altLang="zh-CN" sz="2400" dirty="0"/>
              <a:t>) of 38.212, adopt the following changes:</a:t>
            </a:r>
          </a:p>
          <a:p>
            <a:pPr lvl="2" algn="just"/>
            <a:r>
              <a:rPr lang="en-US" altLang="zh-CN" dirty="0"/>
              <a:t>Reorder 0-4 to 2,3,0,1,4</a:t>
            </a:r>
          </a:p>
          <a:p>
            <a:pPr lvl="2" algn="just"/>
            <a:r>
              <a:rPr lang="en-US" altLang="zh-CN" dirty="0"/>
              <a:t>Reorder 0,1,2,3,4,6 to 2,3,6,0,1,4,</a:t>
            </a:r>
          </a:p>
          <a:p>
            <a:pPr lvl="2" algn="just"/>
            <a:r>
              <a:rPr lang="en-US" altLang="zh-CN" dirty="0"/>
              <a:t>Reorder 0,1,2,3,4,5,6 to 2,3,6,0,1,4,5</a:t>
            </a:r>
          </a:p>
          <a:p>
            <a:pPr lvl="2" algn="just"/>
            <a:r>
              <a:rPr lang="en-US" altLang="zh-CN" dirty="0"/>
              <a:t>Reorder 0,1,2,3,4,5,6,7 to 2,3,6,7,0,1,4,5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D9B8752A-D333-42F6-9183-FEF6D6D0C7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560" y="4005064"/>
            <a:ext cx="7921832" cy="2852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461185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-243408"/>
            <a:ext cx="8229600" cy="1143000"/>
          </a:xfrm>
        </p:spPr>
        <p:txBody>
          <a:bodyPr/>
          <a:lstStyle/>
          <a:p>
            <a:r>
              <a:rPr lang="en-US" altLang="zh-CN" dirty="0"/>
              <a:t>Proposals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28600" y="971600"/>
            <a:ext cx="8458200" cy="5154563"/>
          </a:xfrm>
        </p:spPr>
        <p:txBody>
          <a:bodyPr>
            <a:normAutofit/>
          </a:bodyPr>
          <a:lstStyle/>
          <a:p>
            <a:pPr algn="just"/>
            <a:r>
              <a:rPr lang="en-US" b="1" dirty="0"/>
              <a:t>Proposal 3</a:t>
            </a:r>
            <a:r>
              <a:rPr lang="en-US" dirty="0"/>
              <a:t>: </a:t>
            </a:r>
            <a:endParaRPr lang="en-US" altLang="zh-CN" b="1" dirty="0"/>
          </a:p>
          <a:p>
            <a:pPr lvl="1" algn="just"/>
            <a:r>
              <a:rPr lang="en-US" altLang="zh-CN" sz="2400" dirty="0"/>
              <a:t>For</a:t>
            </a:r>
            <a:r>
              <a:rPr lang="en-US" altLang="zh-CN" sz="2400" b="1" dirty="0"/>
              <a:t> </a:t>
            </a:r>
            <a:r>
              <a:rPr lang="en-US" altLang="zh-CN" sz="2400" dirty="0"/>
              <a:t>Table 7.3.1.2.2-4 (</a:t>
            </a:r>
            <a:r>
              <a:rPr lang="en-US" altLang="zh-CN" sz="2400" i="1" dirty="0"/>
              <a:t>c</a:t>
            </a:r>
            <a:r>
              <a:rPr lang="en-US" sz="2400" i="1" dirty="0"/>
              <a:t>onfiguration type=2, </a:t>
            </a:r>
            <a:r>
              <a:rPr lang="en-GB" sz="2400" i="1" dirty="0"/>
              <a:t>DL-DMRS-max-</a:t>
            </a:r>
            <a:r>
              <a:rPr lang="en-GB" sz="2400" i="1" dirty="0" err="1"/>
              <a:t>len</a:t>
            </a:r>
            <a:r>
              <a:rPr lang="en-GB" sz="2400" i="1" dirty="0"/>
              <a:t>=2</a:t>
            </a:r>
            <a:r>
              <a:rPr lang="en-US" altLang="zh-CN" sz="2400" dirty="0"/>
              <a:t>) of 38.212, adopt the following changes:</a:t>
            </a:r>
          </a:p>
          <a:p>
            <a:pPr lvl="2" algn="just"/>
            <a:r>
              <a:rPr lang="en-US" altLang="zh-CN" dirty="0"/>
              <a:t>Reorder 0,1,2,3,6 to 2,3,0,1,6</a:t>
            </a:r>
          </a:p>
          <a:p>
            <a:pPr lvl="2" algn="just"/>
            <a:r>
              <a:rPr lang="en-US" altLang="zh-CN" dirty="0"/>
              <a:t>Reorder 0,1,2,3,6,8 to 2,3,8,0,1,6</a:t>
            </a:r>
          </a:p>
          <a:p>
            <a:pPr lvl="2" algn="just"/>
            <a:r>
              <a:rPr lang="en-US" altLang="zh-CN" dirty="0"/>
              <a:t>Reorder 0,1,2,3,6,7,8 to 2,3,8,0,1,6,7</a:t>
            </a:r>
          </a:p>
          <a:p>
            <a:pPr lvl="2" algn="just"/>
            <a:r>
              <a:rPr lang="en-US" altLang="zh-CN" dirty="0"/>
              <a:t>Reorder 0,1,2,3,6,7,8,9 to 2,3,8,9,0,1,6,7</a:t>
            </a:r>
          </a:p>
          <a:p>
            <a:pPr lvl="1" algn="just"/>
            <a:endParaRPr lang="en-US" altLang="zh-CN" sz="2400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50D333CF-AD67-4AD5-89A9-D761D5441F3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5616" y="4077073"/>
            <a:ext cx="6787953" cy="27809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6029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1548</TotalTime>
  <Words>1174</Words>
  <Application>Microsoft Office PowerPoint</Application>
  <PresentationFormat>全屏显示(4:3)</PresentationFormat>
  <Paragraphs>1019</Paragraphs>
  <Slides>11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0" baseType="lpstr">
      <vt:lpstr>Malgun Gothic</vt:lpstr>
      <vt:lpstr>等线</vt:lpstr>
      <vt:lpstr>宋体</vt:lpstr>
      <vt:lpstr>Arial</vt:lpstr>
      <vt:lpstr>Calibri</vt:lpstr>
      <vt:lpstr>Times</vt:lpstr>
      <vt:lpstr>Times New Roman</vt:lpstr>
      <vt:lpstr>Office 主题</vt:lpstr>
      <vt:lpstr>Microsoft Word 文档</vt:lpstr>
      <vt:lpstr>WF on antenna port mapping</vt:lpstr>
      <vt:lpstr>Background</vt:lpstr>
      <vt:lpstr>DMRS tables in 212</vt:lpstr>
      <vt:lpstr>DMRS tables in 212</vt:lpstr>
      <vt:lpstr>Observations &amp; proposals</vt:lpstr>
      <vt:lpstr>Impact of ordering on 2-CW TX</vt:lpstr>
      <vt:lpstr>Impact of ordering on 2-CW TX w. rank adaptation</vt:lpstr>
      <vt:lpstr>Proposals</vt:lpstr>
      <vt:lpstr>Proposals</vt:lpstr>
      <vt:lpstr>Summary</vt:lpstr>
      <vt:lpstr>Annex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rakesh</dc:creator>
  <cp:lastModifiedBy>suxin</cp:lastModifiedBy>
  <cp:revision>115</cp:revision>
  <dcterms:created xsi:type="dcterms:W3CDTF">2017-05-15T00:40:52Z</dcterms:created>
  <dcterms:modified xsi:type="dcterms:W3CDTF">2018-03-02T07:46:00Z</dcterms:modified>
</cp:coreProperties>
</file>