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10.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24" r:id="rId10"/>
    <p:sldMasterId id="2147483836" r:id="rId11"/>
  </p:sldMasterIdLst>
  <p:handoutMasterIdLst>
    <p:handoutMasterId r:id="rId21"/>
  </p:handoutMasterIdLst>
  <p:sldIdLst>
    <p:sldId id="276" r:id="rId12"/>
    <p:sldId id="271" r:id="rId13"/>
    <p:sldId id="272" r:id="rId14"/>
    <p:sldId id="273" r:id="rId15"/>
    <p:sldId id="268" r:id="rId16"/>
    <p:sldId id="269" r:id="rId17"/>
    <p:sldId id="270" r:id="rId18"/>
    <p:sldId id="274" r:id="rId19"/>
    <p:sldId id="275"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00FF00"/>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82" d="100"/>
          <a:sy n="82" d="100"/>
        </p:scale>
        <p:origin x="1853" y="6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8.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2018/3/1</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quarter" idx="10"/>
          </p:nvPr>
        </p:nvSpPr>
        <p:spPr/>
        <p:txBody>
          <a:bodyPr/>
          <a:lstStyle/>
          <a:p>
            <a:pPr>
              <a:defRPr/>
            </a:pPr>
            <a:endParaRPr lang="en-US" altLang="zh-CN"/>
          </a:p>
        </p:txBody>
      </p:sp>
    </p:spTree>
    <p:extLst>
      <p:ext uri="{BB962C8B-B14F-4D97-AF65-F5344CB8AC3E}">
        <p14:creationId xmlns:p14="http://schemas.microsoft.com/office/powerpoint/2010/main" val="1961695926"/>
      </p:ext>
    </p:extLst>
  </p:cSld>
  <p:clrMapOvr>
    <a:masterClrMapping/>
  </p:clrMapOvr>
  <p:transition advClick="0" advTm="8000">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60424203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445215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37782079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851191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4184768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31074854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4183831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3398544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10994959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4184132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4098034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8796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0033045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8880088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3025315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3650495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7454707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17916705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695000-F536-4439-8863-B309DB7C807B}"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558608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35349129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846969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30472B-052A-4D0F-9759-FB653A19881A}" type="datetimeFigureOut">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3906757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10.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11.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48"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30472B-052A-4D0F-9759-FB653A19881A}" type="datetimeFigureOut">
              <a:rPr lang="zh-CN" altLang="en-US" smtClean="0"/>
              <a:t>2018/3/1</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25976722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95000-F536-4439-8863-B309DB7C807B}" type="datetimeFigureOut">
              <a:rPr lang="zh-CN" altLang="en-US" smtClean="0"/>
              <a:t>2018/3/1</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1810805049"/>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19.wmf"/><Relationship Id="rId4" Type="http://schemas.openxmlformats.org/officeDocument/2006/relationships/package" Target="../embeddings/Microsoft_Excel_Worksheet1.xls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2492896"/>
            <a:ext cx="6858000" cy="801043"/>
          </a:xfrm>
        </p:spPr>
        <p:txBody>
          <a:bodyPr>
            <a:normAutofit/>
          </a:bodyPr>
          <a:lstStyle/>
          <a:p>
            <a:r>
              <a:rPr lang="en-US" altLang="zh-CN" sz="4400" dirty="0" smtClean="0"/>
              <a:t>Re-ordering of new CGS</a:t>
            </a:r>
            <a:endParaRPr lang="zh-CN" altLang="en-US" sz="4400" dirty="0"/>
          </a:p>
        </p:txBody>
      </p:sp>
      <p:sp>
        <p:nvSpPr>
          <p:cNvPr id="3" name="副标题 2"/>
          <p:cNvSpPr>
            <a:spLocks noGrp="1"/>
          </p:cNvSpPr>
          <p:nvPr>
            <p:ph type="subTitle" idx="1"/>
          </p:nvPr>
        </p:nvSpPr>
        <p:spPr>
          <a:xfrm>
            <a:off x="1143000" y="3602038"/>
            <a:ext cx="6858000" cy="763066"/>
          </a:xfrm>
        </p:spPr>
        <p:txBody>
          <a:bodyPr>
            <a:normAutofit/>
          </a:bodyPr>
          <a:lstStyle/>
          <a:p>
            <a:r>
              <a:rPr lang="en-US" altLang="zh-CN" sz="2800" dirty="0" smtClean="0"/>
              <a:t>Huawei, HiSilicon, ZTE, </a:t>
            </a:r>
            <a:r>
              <a:rPr lang="en-US" altLang="zh-CN" sz="2800" dirty="0" err="1" smtClean="0"/>
              <a:t>Sanechips</a:t>
            </a:r>
            <a:endParaRPr lang="zh-CN" altLang="en-US" sz="2800" dirty="0"/>
          </a:p>
        </p:txBody>
      </p:sp>
      <p:sp>
        <p:nvSpPr>
          <p:cNvPr id="4" name="Rectangle 3"/>
          <p:cNvSpPr/>
          <p:nvPr/>
        </p:nvSpPr>
        <p:spPr>
          <a:xfrm>
            <a:off x="323528" y="332656"/>
            <a:ext cx="4572000" cy="1477328"/>
          </a:xfrm>
          <a:prstGeom prst="rect">
            <a:avLst/>
          </a:prstGeom>
        </p:spPr>
        <p:txBody>
          <a:bodyPr>
            <a:spAutoFit/>
          </a:bodyPr>
          <a:lstStyle/>
          <a:p>
            <a:pPr>
              <a:defRPr/>
            </a:pPr>
            <a:r>
              <a:rPr lang="en-US" altLang="zh-CN" dirty="0">
                <a:cs typeface="Arial" charset="0"/>
              </a:rPr>
              <a:t>3GPP TSG RAN WG1 Meeting #92		</a:t>
            </a:r>
          </a:p>
          <a:p>
            <a:pPr>
              <a:defRPr/>
            </a:pPr>
            <a:r>
              <a:rPr lang="en-US" altLang="zh-CN" dirty="0">
                <a:cs typeface="Arial" charset="0"/>
              </a:rPr>
              <a:t>Athens, Greece, 26</a:t>
            </a:r>
            <a:r>
              <a:rPr lang="en-US" altLang="zh-CN" baseline="30000" dirty="0">
                <a:cs typeface="Arial" charset="0"/>
              </a:rPr>
              <a:t>th</a:t>
            </a:r>
            <a:r>
              <a:rPr lang="en-US" altLang="zh-CN" dirty="0">
                <a:cs typeface="Arial" charset="0"/>
              </a:rPr>
              <a:t> </a:t>
            </a:r>
            <a:r>
              <a:rPr lang="en-US" altLang="zh-CN" dirty="0"/>
              <a:t>February</a:t>
            </a:r>
            <a:r>
              <a:rPr lang="en-US" altLang="zh-CN" b="1" dirty="0"/>
              <a:t> </a:t>
            </a:r>
            <a:r>
              <a:rPr lang="en-US" altLang="zh-CN" dirty="0">
                <a:cs typeface="Arial" charset="0"/>
              </a:rPr>
              <a:t>– 2</a:t>
            </a:r>
            <a:r>
              <a:rPr lang="en-US" altLang="zh-CN" baseline="30000" dirty="0">
                <a:cs typeface="Arial" charset="0"/>
              </a:rPr>
              <a:t>nd</a:t>
            </a:r>
            <a:r>
              <a:rPr lang="en-US" altLang="zh-CN" dirty="0">
                <a:cs typeface="Arial" charset="0"/>
              </a:rPr>
              <a:t> March 2018</a:t>
            </a:r>
          </a:p>
          <a:p>
            <a:pPr>
              <a:defRPr/>
            </a:pPr>
            <a:r>
              <a:rPr lang="en-US" altLang="zh-CN" dirty="0">
                <a:cs typeface="Arial" charset="0"/>
              </a:rPr>
              <a:t>AI: 7.1.3.2.5</a:t>
            </a:r>
            <a:endParaRPr lang="zh-CN" altLang="zh-CN" dirty="0">
              <a:effectLst>
                <a:outerShdw blurRad="38100" dist="38100" dir="2700000" algn="tl">
                  <a:srgbClr val="C0C0C0"/>
                </a:outerShdw>
              </a:effectLst>
              <a:cs typeface="Arial" charset="0"/>
            </a:endParaRPr>
          </a:p>
        </p:txBody>
      </p:sp>
      <p:sp>
        <p:nvSpPr>
          <p:cNvPr id="5" name="TextBox 4"/>
          <p:cNvSpPr txBox="1">
            <a:spLocks noChangeArrowheads="1"/>
          </p:cNvSpPr>
          <p:nvPr/>
        </p:nvSpPr>
        <p:spPr bwMode="auto">
          <a:xfrm>
            <a:off x="7380312" y="350708"/>
            <a:ext cx="14542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1800" dirty="0" smtClean="0">
                <a:latin typeface="Arial" panose="020B0604020202020204" pitchFamily="34" charset="0"/>
                <a:cs typeface="Arial" panose="020B0604020202020204" pitchFamily="34" charset="0"/>
              </a:rPr>
              <a:t>R1-1803455</a:t>
            </a:r>
            <a:endParaRPr lang="zh-CN"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82126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p14="http://schemas.microsoft.com/office/powerpoint/2010/main" val="3593991472"/>
              </p:ext>
            </p:extLst>
          </p:nvPr>
        </p:nvGraphicFramePr>
        <p:xfrm>
          <a:off x="2987824" y="1436409"/>
          <a:ext cx="3096349" cy="5304959"/>
        </p:xfrm>
        <a:graphic>
          <a:graphicData uri="http://schemas.openxmlformats.org/drawingml/2006/table">
            <a:tbl>
              <a:tblPr firstRow="1" firstCol="1" lastRow="1" lastCol="1" bandRow="1" bandCol="1"/>
              <a:tblGrid>
                <a:gridCol w="376741"/>
                <a:gridCol w="226634"/>
                <a:gridCol w="226634"/>
                <a:gridCol w="226634"/>
                <a:gridCol w="226634"/>
                <a:gridCol w="226634"/>
                <a:gridCol w="226634"/>
                <a:gridCol w="226634"/>
                <a:gridCol w="226634"/>
                <a:gridCol w="226634"/>
                <a:gridCol w="226634"/>
                <a:gridCol w="226634"/>
                <a:gridCol w="226634"/>
              </a:tblGrid>
              <a:tr h="218609">
                <a:tc>
                  <a:txBody>
                    <a:bodyPr/>
                    <a:lstStyle/>
                    <a:p>
                      <a:pPr algn="ctr">
                        <a:spcAft>
                          <a:spcPts val="0"/>
                        </a:spcAft>
                      </a:pPr>
                      <a:r>
                        <a:rPr lang="en-US" altLang="zh-CN" sz="1100" i="1" dirty="0" smtClean="0">
                          <a:effectLst/>
                          <a:latin typeface="Times New Roman" panose="02020603050405020304" pitchFamily="18" charset="0"/>
                          <a:ea typeface="宋体" panose="02010600030101010101" pitchFamily="2" charset="-122"/>
                        </a:rPr>
                        <a:t>u</a:t>
                      </a:r>
                      <a:endParaRPr lang="zh-CN" sz="1100" i="1"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2">
                  <a:txBody>
                    <a:bodyPr/>
                    <a:lstStyle/>
                    <a:p>
                      <a:pPr algn="ctr">
                        <a:spcAft>
                          <a:spcPts val="0"/>
                        </a:spcAft>
                      </a:pPr>
                      <a:endParaRPr lang="zh-CN" sz="1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0</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3</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4</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5</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6</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7</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8</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9</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10</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11</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12</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13</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14</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15</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16</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17</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18</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19</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20</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21</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22</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23</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24</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25</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26</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27</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28</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29</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2" name="图片 1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11960" y="1438935"/>
            <a:ext cx="724535" cy="189865"/>
          </a:xfrm>
          <a:prstGeom prst="rect">
            <a:avLst/>
          </a:prstGeom>
          <a:noFill/>
          <a:ln>
            <a:noFill/>
          </a:ln>
        </p:spPr>
      </p:pic>
      <p:sp>
        <p:nvSpPr>
          <p:cNvPr id="19" name="标题 1"/>
          <p:cNvSpPr>
            <a:spLocks noGrp="1"/>
          </p:cNvSpPr>
          <p:nvPr>
            <p:ph type="title"/>
          </p:nvPr>
        </p:nvSpPr>
        <p:spPr>
          <a:xfrm>
            <a:off x="628650" y="-27384"/>
            <a:ext cx="7886700" cy="1325563"/>
          </a:xfrm>
        </p:spPr>
        <p:txBody>
          <a:bodyPr/>
          <a:lstStyle/>
          <a:p>
            <a:pPr algn="ctr"/>
            <a:r>
              <a:rPr lang="en-US" altLang="zh-CN" dirty="0" smtClean="0"/>
              <a:t>Re-ordering of new CGS</a:t>
            </a:r>
            <a:endParaRPr lang="zh-CN" altLang="en-US" dirty="0"/>
          </a:p>
        </p:txBody>
      </p:sp>
      <p:sp>
        <p:nvSpPr>
          <p:cNvPr id="21" name="矩形 20"/>
          <p:cNvSpPr/>
          <p:nvPr/>
        </p:nvSpPr>
        <p:spPr>
          <a:xfrm>
            <a:off x="609704" y="1052736"/>
            <a:ext cx="7924592" cy="338554"/>
          </a:xfrm>
          <a:prstGeom prst="rect">
            <a:avLst/>
          </a:prstGeom>
        </p:spPr>
        <p:txBody>
          <a:bodyPr wrap="square">
            <a:spAutoFit/>
          </a:bodyPr>
          <a:lstStyle/>
          <a:p>
            <a:pPr algn="ctr"/>
            <a:r>
              <a:rPr lang="en-US" altLang="zh-CN" sz="1600" dirty="0" smtClean="0">
                <a:latin typeface="+mn-lt"/>
              </a:rPr>
              <a:t>Table 1 new length-12 CGS after re-ordering</a:t>
            </a:r>
            <a:endParaRPr lang="zh-CN" altLang="en-US" sz="1600" dirty="0">
              <a:latin typeface="+mn-lt"/>
            </a:endParaRPr>
          </a:p>
        </p:txBody>
      </p:sp>
      <p:pic>
        <p:nvPicPr>
          <p:cNvPr id="3074"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14300" cy="123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61561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628650" y="-27384"/>
            <a:ext cx="7886700" cy="1325563"/>
          </a:xfrm>
        </p:spPr>
        <p:txBody>
          <a:bodyPr/>
          <a:lstStyle/>
          <a:p>
            <a:pPr algn="ctr"/>
            <a:r>
              <a:rPr lang="en-US" altLang="zh-CN" dirty="0" smtClean="0"/>
              <a:t>Re-ordering of new CGS</a:t>
            </a:r>
            <a:endParaRPr lang="zh-CN" altLang="en-US" dirty="0"/>
          </a:p>
        </p:txBody>
      </p:sp>
      <p:sp>
        <p:nvSpPr>
          <p:cNvPr id="7" name="矩形 6"/>
          <p:cNvSpPr/>
          <p:nvPr/>
        </p:nvSpPr>
        <p:spPr>
          <a:xfrm>
            <a:off x="609704" y="1052736"/>
            <a:ext cx="7924592" cy="338554"/>
          </a:xfrm>
          <a:prstGeom prst="rect">
            <a:avLst/>
          </a:prstGeom>
        </p:spPr>
        <p:txBody>
          <a:bodyPr wrap="square">
            <a:spAutoFit/>
          </a:bodyPr>
          <a:lstStyle/>
          <a:p>
            <a:pPr algn="ctr"/>
            <a:r>
              <a:rPr lang="en-US" altLang="zh-CN" sz="1600" dirty="0" smtClean="0">
                <a:latin typeface="+mn-lt"/>
              </a:rPr>
              <a:t>Table 2 new length-18 CGS after re-ordering</a:t>
            </a:r>
            <a:endParaRPr lang="zh-CN" altLang="en-US" sz="1600" dirty="0">
              <a:latin typeface="+mn-lt"/>
            </a:endParaRPr>
          </a:p>
        </p:txBody>
      </p:sp>
      <p:graphicFrame>
        <p:nvGraphicFramePr>
          <p:cNvPr id="8" name="表格 7"/>
          <p:cNvGraphicFramePr>
            <a:graphicFrameLocks noGrp="1"/>
          </p:cNvGraphicFramePr>
          <p:nvPr>
            <p:extLst>
              <p:ext uri="{D42A27DB-BD31-4B8C-83A1-F6EECF244321}">
                <p14:modId xmlns:p14="http://schemas.microsoft.com/office/powerpoint/2010/main" val="1292692648"/>
              </p:ext>
            </p:extLst>
          </p:nvPr>
        </p:nvGraphicFramePr>
        <p:xfrm>
          <a:off x="1979712" y="1439018"/>
          <a:ext cx="5328590" cy="5302350"/>
        </p:xfrm>
        <a:graphic>
          <a:graphicData uri="http://schemas.openxmlformats.org/drawingml/2006/table">
            <a:tbl>
              <a:tblPr firstRow="1" firstCol="1" lastRow="1" lastCol="1" bandRow="1" bandCol="1"/>
              <a:tblGrid>
                <a:gridCol w="344210"/>
                <a:gridCol w="276910"/>
                <a:gridCol w="276910"/>
                <a:gridCol w="276910"/>
                <a:gridCol w="276910"/>
                <a:gridCol w="276910"/>
                <a:gridCol w="276910"/>
                <a:gridCol w="276910"/>
                <a:gridCol w="276910"/>
                <a:gridCol w="276910"/>
                <a:gridCol w="276910"/>
                <a:gridCol w="276910"/>
                <a:gridCol w="276910"/>
                <a:gridCol w="276910"/>
                <a:gridCol w="276910"/>
                <a:gridCol w="276910"/>
                <a:gridCol w="276910"/>
                <a:gridCol w="276910"/>
                <a:gridCol w="276910"/>
              </a:tblGrid>
              <a:tr h="216000">
                <a:tc>
                  <a:txBody>
                    <a:bodyPr/>
                    <a:lstStyle/>
                    <a:p>
                      <a:pPr algn="ctr">
                        <a:spcAft>
                          <a:spcPts val="0"/>
                        </a:spcAft>
                      </a:pPr>
                      <a:r>
                        <a:rPr lang="en-US" altLang="zh-CN" sz="1100" i="1" dirty="0" smtClean="0">
                          <a:effectLst/>
                          <a:latin typeface="Times New Roman" panose="02020603050405020304" pitchFamily="18" charset="0"/>
                          <a:ea typeface="宋体" panose="02010600030101010101" pitchFamily="2" charset="-122"/>
                        </a:rPr>
                        <a:t>u</a:t>
                      </a:r>
                      <a:endParaRPr lang="zh-CN" sz="1100" i="1"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8">
                  <a:txBody>
                    <a:bodyPr/>
                    <a:lstStyle/>
                    <a:p>
                      <a:pPr algn="ctr">
                        <a:spcAft>
                          <a:spcPts val="0"/>
                        </a:spcAft>
                      </a:pPr>
                      <a:endParaRPr lang="zh-CN" sz="1100" dirty="0">
                        <a:effectLst/>
                        <a:latin typeface="Times New Roman" panose="02020603050405020304" pitchFamily="18" charset="0"/>
                        <a:ea typeface="宋体" panose="02010600030101010101" pitchFamily="2" charset="-122"/>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0</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3</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4</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5</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6</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7</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8</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9</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10</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11</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12</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13</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14</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15</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16</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17</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18</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19</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20</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21</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22</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23</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24</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25</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26</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27</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28</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29</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9" name="图片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6022" y="1484784"/>
            <a:ext cx="735965" cy="189865"/>
          </a:xfrm>
          <a:prstGeom prst="rect">
            <a:avLst/>
          </a:prstGeom>
          <a:noFill/>
          <a:ln>
            <a:noFill/>
          </a:ln>
        </p:spPr>
      </p:pic>
    </p:spTree>
    <p:extLst>
      <p:ext uri="{BB962C8B-B14F-4D97-AF65-F5344CB8AC3E}">
        <p14:creationId xmlns:p14="http://schemas.microsoft.com/office/powerpoint/2010/main" val="7174358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3911510638"/>
              </p:ext>
            </p:extLst>
          </p:nvPr>
        </p:nvGraphicFramePr>
        <p:xfrm>
          <a:off x="1403649" y="1412776"/>
          <a:ext cx="6336703" cy="5302350"/>
        </p:xfrm>
        <a:graphic>
          <a:graphicData uri="http://schemas.openxmlformats.org/drawingml/2006/table">
            <a:tbl>
              <a:tblPr firstRow="1" firstCol="1" lastRow="1" lastCol="1" bandRow="1" bandCol="1"/>
              <a:tblGrid>
                <a:gridCol w="298903"/>
                <a:gridCol w="251575"/>
                <a:gridCol w="251575"/>
                <a:gridCol w="251575"/>
                <a:gridCol w="251575"/>
                <a:gridCol w="251575"/>
                <a:gridCol w="251575"/>
                <a:gridCol w="251575"/>
                <a:gridCol w="251575"/>
                <a:gridCol w="251575"/>
                <a:gridCol w="251575"/>
                <a:gridCol w="251575"/>
                <a:gridCol w="251575"/>
                <a:gridCol w="251575"/>
                <a:gridCol w="251575"/>
                <a:gridCol w="251575"/>
                <a:gridCol w="251575"/>
                <a:gridCol w="251575"/>
                <a:gridCol w="251575"/>
                <a:gridCol w="251575"/>
                <a:gridCol w="251575"/>
                <a:gridCol w="251575"/>
                <a:gridCol w="251575"/>
                <a:gridCol w="251575"/>
                <a:gridCol w="251575"/>
              </a:tblGrid>
              <a:tr h="216000">
                <a:tc>
                  <a:txBody>
                    <a:bodyPr/>
                    <a:lstStyle/>
                    <a:p>
                      <a:pPr algn="ctr">
                        <a:spcAft>
                          <a:spcPts val="0"/>
                        </a:spcAft>
                      </a:pPr>
                      <a:r>
                        <a:rPr lang="en-US" altLang="zh-CN" sz="1100" i="1" dirty="0" smtClean="0">
                          <a:effectLst/>
                          <a:latin typeface="Times New Roman" panose="02020603050405020304" pitchFamily="18" charset="0"/>
                          <a:ea typeface="宋体" panose="02010600030101010101" pitchFamily="2" charset="-122"/>
                        </a:rPr>
                        <a:t>u</a:t>
                      </a:r>
                      <a:endParaRPr lang="zh-CN" sz="1100" i="1"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4">
                  <a:txBody>
                    <a:bodyPr/>
                    <a:lstStyle/>
                    <a:p>
                      <a:pPr algn="ctr">
                        <a:spcAft>
                          <a:spcPts val="0"/>
                        </a:spcAft>
                      </a:pPr>
                      <a:endParaRPr lang="zh-CN" sz="1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0</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3</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4</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5</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6</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7</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8</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9</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10</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11</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12</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13</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14</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15</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16</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17</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18</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19</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20</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21</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22</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23</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24</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25</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26</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a:effectLst/>
                          <a:latin typeface="+mn-lt"/>
                          <a:ea typeface="宋体" panose="02010600030101010101" pitchFamily="2" charset="-122"/>
                          <a:cs typeface="Times New Roman" panose="02020603050405020304" pitchFamily="18" charset="0"/>
                        </a:rPr>
                        <a:t>27</a:t>
                      </a:r>
                      <a:endParaRPr lang="zh-CN" sz="1100" b="1">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28</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0">
                <a:tc>
                  <a:txBody>
                    <a:bodyPr/>
                    <a:lstStyle/>
                    <a:p>
                      <a:pPr algn="ctr">
                        <a:spcAft>
                          <a:spcPts val="0"/>
                        </a:spcAft>
                      </a:pPr>
                      <a:r>
                        <a:rPr lang="en-GB" sz="1100" b="1" dirty="0">
                          <a:effectLst/>
                          <a:latin typeface="+mn-lt"/>
                          <a:ea typeface="宋体" panose="02010600030101010101" pitchFamily="2" charset="-122"/>
                          <a:cs typeface="Times New Roman" panose="02020603050405020304" pitchFamily="18" charset="0"/>
                        </a:rPr>
                        <a:t>29</a:t>
                      </a:r>
                      <a:endParaRPr lang="zh-CN" sz="1100" b="1"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effectLst/>
                          <a:latin typeface="+mn-lt"/>
                          <a:ea typeface="宋体" panose="02010600030101010101" pitchFamily="2" charset="-122"/>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099" name="图片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2913" y="1438300"/>
            <a:ext cx="752475" cy="190500"/>
          </a:xfrm>
          <a:prstGeom prst="rect">
            <a:avLst/>
          </a:prstGeom>
          <a:noFill/>
          <a:extLst>
            <a:ext uri="{909E8E84-426E-40DD-AFC4-6F175D3DCCD1}">
              <a14:hiddenFill xmlns:a14="http://schemas.microsoft.com/office/drawing/2010/main">
                <a:solidFill>
                  <a:srgbClr val="FFFFFF"/>
                </a:solidFill>
              </a14:hiddenFill>
            </a:ext>
          </a:extLst>
        </p:spPr>
      </p:pic>
      <p:sp>
        <p:nvSpPr>
          <p:cNvPr id="10" name="标题 1"/>
          <p:cNvSpPr>
            <a:spLocks noGrp="1"/>
          </p:cNvSpPr>
          <p:nvPr>
            <p:ph type="title"/>
          </p:nvPr>
        </p:nvSpPr>
        <p:spPr>
          <a:xfrm>
            <a:off x="628650" y="-27384"/>
            <a:ext cx="7886700" cy="1325563"/>
          </a:xfrm>
        </p:spPr>
        <p:txBody>
          <a:bodyPr/>
          <a:lstStyle/>
          <a:p>
            <a:pPr algn="ctr"/>
            <a:r>
              <a:rPr lang="en-US" altLang="zh-CN" dirty="0" smtClean="0"/>
              <a:t>Re-ordering of new CGS</a:t>
            </a:r>
            <a:endParaRPr lang="zh-CN" altLang="en-US" dirty="0"/>
          </a:p>
        </p:txBody>
      </p:sp>
      <p:sp>
        <p:nvSpPr>
          <p:cNvPr id="11" name="矩形 10"/>
          <p:cNvSpPr/>
          <p:nvPr/>
        </p:nvSpPr>
        <p:spPr>
          <a:xfrm>
            <a:off x="609704" y="1052736"/>
            <a:ext cx="7924592" cy="338554"/>
          </a:xfrm>
          <a:prstGeom prst="rect">
            <a:avLst/>
          </a:prstGeom>
        </p:spPr>
        <p:txBody>
          <a:bodyPr wrap="square">
            <a:spAutoFit/>
          </a:bodyPr>
          <a:lstStyle/>
          <a:p>
            <a:pPr algn="ctr"/>
            <a:r>
              <a:rPr lang="en-US" altLang="zh-CN" sz="1600" dirty="0" smtClean="0">
                <a:latin typeface="+mn-lt"/>
              </a:rPr>
              <a:t>Table 3 new length-24 CGS after re-ordering</a:t>
            </a:r>
            <a:endParaRPr lang="zh-CN" altLang="en-US" sz="1600" dirty="0">
              <a:latin typeface="+mn-lt"/>
            </a:endParaRPr>
          </a:p>
        </p:txBody>
      </p:sp>
    </p:spTree>
    <p:extLst>
      <p:ext uri="{BB962C8B-B14F-4D97-AF65-F5344CB8AC3E}">
        <p14:creationId xmlns:p14="http://schemas.microsoft.com/office/powerpoint/2010/main" val="5807382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
            <a:ext cx="7886700" cy="1325563"/>
          </a:xfrm>
        </p:spPr>
        <p:txBody>
          <a:bodyPr/>
          <a:lstStyle/>
          <a:p>
            <a:pPr algn="ctr"/>
            <a:r>
              <a:rPr lang="en-US" altLang="zh-CN" dirty="0" smtClean="0"/>
              <a:t>Performance Analysis</a:t>
            </a:r>
            <a:endParaRPr lang="zh-CN" altLang="en-US" dirty="0"/>
          </a:p>
        </p:txBody>
      </p:sp>
      <p:sp>
        <p:nvSpPr>
          <p:cNvPr id="4" name="矩形 3"/>
          <p:cNvSpPr/>
          <p:nvPr/>
        </p:nvSpPr>
        <p:spPr>
          <a:xfrm>
            <a:off x="609704" y="1628800"/>
            <a:ext cx="7924592" cy="338554"/>
          </a:xfrm>
          <a:prstGeom prst="rect">
            <a:avLst/>
          </a:prstGeom>
        </p:spPr>
        <p:txBody>
          <a:bodyPr wrap="square">
            <a:spAutoFit/>
          </a:bodyPr>
          <a:lstStyle/>
          <a:p>
            <a:pPr algn="ctr"/>
            <a:r>
              <a:rPr lang="en-US" altLang="zh-CN" sz="1600" dirty="0" smtClean="0">
                <a:latin typeface="+mn-lt"/>
              </a:rPr>
              <a:t>Table 4 number </a:t>
            </a:r>
            <a:r>
              <a:rPr lang="en-US" altLang="zh-CN" sz="1600" dirty="0">
                <a:latin typeface="+mn-lt"/>
              </a:rPr>
              <a:t>of sequences pair with cross-correlation higher than </a:t>
            </a:r>
            <a:r>
              <a:rPr lang="en-US" altLang="zh-CN" sz="1600" dirty="0" smtClean="0">
                <a:latin typeface="+mn-lt"/>
              </a:rPr>
              <a:t>0.8 </a:t>
            </a:r>
            <a:r>
              <a:rPr lang="en-US" altLang="zh-CN" sz="1600" dirty="0" smtClean="0">
                <a:solidFill>
                  <a:srgbClr val="FF0000"/>
                </a:solidFill>
                <a:latin typeface="+mn-lt"/>
              </a:rPr>
              <a:t>before</a:t>
            </a:r>
            <a:r>
              <a:rPr lang="en-US" altLang="zh-CN" sz="1600" dirty="0" smtClean="0">
                <a:latin typeface="+mn-lt"/>
              </a:rPr>
              <a:t> re-ordering</a:t>
            </a:r>
            <a:endParaRPr lang="zh-CN" altLang="en-US" sz="1600" dirty="0">
              <a:latin typeface="+mn-lt"/>
            </a:endParaRPr>
          </a:p>
        </p:txBody>
      </p:sp>
      <p:sp>
        <p:nvSpPr>
          <p:cNvPr id="5" name="矩形 4"/>
          <p:cNvSpPr/>
          <p:nvPr/>
        </p:nvSpPr>
        <p:spPr>
          <a:xfrm>
            <a:off x="611560" y="3635732"/>
            <a:ext cx="7924592" cy="338554"/>
          </a:xfrm>
          <a:prstGeom prst="rect">
            <a:avLst/>
          </a:prstGeom>
        </p:spPr>
        <p:txBody>
          <a:bodyPr wrap="square">
            <a:spAutoFit/>
          </a:bodyPr>
          <a:lstStyle/>
          <a:p>
            <a:pPr algn="ctr"/>
            <a:r>
              <a:rPr lang="en-US" altLang="zh-CN" sz="1600" dirty="0" smtClean="0">
                <a:latin typeface="+mn-lt"/>
              </a:rPr>
              <a:t>Table 5 number </a:t>
            </a:r>
            <a:r>
              <a:rPr lang="en-US" altLang="zh-CN" sz="1600" dirty="0">
                <a:latin typeface="+mn-lt"/>
              </a:rPr>
              <a:t>of sequences pair with cross-correlation higher than </a:t>
            </a:r>
            <a:r>
              <a:rPr lang="en-US" altLang="zh-CN" sz="1600" dirty="0" smtClean="0">
                <a:latin typeface="+mn-lt"/>
              </a:rPr>
              <a:t>0.8 </a:t>
            </a:r>
            <a:r>
              <a:rPr lang="en-US" altLang="zh-CN" sz="1600" dirty="0" smtClean="0">
                <a:solidFill>
                  <a:srgbClr val="FF0000"/>
                </a:solidFill>
                <a:latin typeface="+mn-lt"/>
              </a:rPr>
              <a:t>after</a:t>
            </a:r>
            <a:r>
              <a:rPr lang="en-US" altLang="zh-CN" sz="1600" dirty="0" smtClean="0">
                <a:latin typeface="+mn-lt"/>
              </a:rPr>
              <a:t> re-ordering</a:t>
            </a:r>
            <a:endParaRPr lang="zh-CN" altLang="en-US" sz="1600" dirty="0">
              <a:latin typeface="+mn-lt"/>
            </a:endParaRPr>
          </a:p>
        </p:txBody>
      </p:sp>
      <p:graphicFrame>
        <p:nvGraphicFramePr>
          <p:cNvPr id="6" name="表格 5"/>
          <p:cNvGraphicFramePr>
            <a:graphicFrameLocks noGrp="1"/>
          </p:cNvGraphicFramePr>
          <p:nvPr>
            <p:extLst>
              <p:ext uri="{D42A27DB-BD31-4B8C-83A1-F6EECF244321}">
                <p14:modId xmlns:p14="http://schemas.microsoft.com/office/powerpoint/2010/main" val="1574747373"/>
              </p:ext>
            </p:extLst>
          </p:nvPr>
        </p:nvGraphicFramePr>
        <p:xfrm>
          <a:off x="323528" y="2132856"/>
          <a:ext cx="8423078" cy="1059102"/>
        </p:xfrm>
        <a:graphic>
          <a:graphicData uri="http://schemas.openxmlformats.org/drawingml/2006/table">
            <a:tbl>
              <a:tblPr firstRow="1" firstCol="1" bandRow="1" bandCol="1">
                <a:tableStyleId>{5C22544A-7EE6-4342-B048-85BDC9FD1C3A}</a:tableStyleId>
              </a:tblPr>
              <a:tblGrid>
                <a:gridCol w="882588"/>
                <a:gridCol w="638417"/>
                <a:gridCol w="640752"/>
                <a:gridCol w="638417"/>
                <a:gridCol w="640752"/>
                <a:gridCol w="711514"/>
                <a:gridCol w="711514"/>
                <a:gridCol w="711514"/>
                <a:gridCol w="711514"/>
                <a:gridCol w="711514"/>
                <a:gridCol w="712291"/>
                <a:gridCol w="712291"/>
              </a:tblGrid>
              <a:tr h="468000">
                <a:tc>
                  <a:txBody>
                    <a:bodyPr/>
                    <a:lstStyle/>
                    <a:p>
                      <a:pPr algn="ctr">
                        <a:spcAft>
                          <a:spcPts val="0"/>
                        </a:spcAft>
                      </a:pPr>
                      <a:r>
                        <a:rPr lang="en-US" sz="1400" dirty="0">
                          <a:effectLst/>
                        </a:rPr>
                        <a:t> </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spcAft>
                          <a:spcPts val="0"/>
                        </a:spcAft>
                      </a:pPr>
                      <a:r>
                        <a:rPr lang="en-US" sz="1400" dirty="0">
                          <a:effectLst/>
                        </a:rPr>
                        <a:t>Length-18</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gridSpan="2">
                  <a:txBody>
                    <a:bodyPr/>
                    <a:lstStyle/>
                    <a:p>
                      <a:pPr algn="ctr">
                        <a:spcAft>
                          <a:spcPts val="0"/>
                        </a:spcAft>
                      </a:pPr>
                      <a:r>
                        <a:rPr lang="en-US" sz="1400" dirty="0">
                          <a:effectLst/>
                        </a:rPr>
                        <a:t>Length-24</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spcAft>
                          <a:spcPts val="0"/>
                        </a:spcAft>
                      </a:pPr>
                      <a:r>
                        <a:rPr lang="en-US" sz="1400" dirty="0">
                          <a:effectLst/>
                        </a:rPr>
                        <a:t>Length-36</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Length-48</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Length-60</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Length-72 v=0</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Length-72 v=1</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Length-96 v=0</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Length-96 v=1</a:t>
                      </a:r>
                      <a:endParaRPr lang="zh-CN" sz="1400">
                        <a:effectLst/>
                        <a:latin typeface="Times New Roman" panose="02020603050405020304" pitchFamily="18" charset="0"/>
                        <a:ea typeface="宋体" panose="02010600030101010101" pitchFamily="2" charset="-122"/>
                      </a:endParaRPr>
                    </a:p>
                  </a:txBody>
                  <a:tcPr marL="68580" marR="68580" marT="0" marB="0"/>
                </a:tc>
              </a:tr>
              <a:tr h="295551">
                <a:tc>
                  <a:txBody>
                    <a:bodyPr/>
                    <a:lstStyle/>
                    <a:p>
                      <a:pPr algn="ctr">
                        <a:spcAft>
                          <a:spcPts val="0"/>
                        </a:spcAft>
                      </a:pPr>
                      <a:r>
                        <a:rPr lang="en-US" sz="1400" dirty="0">
                          <a:effectLst/>
                        </a:rPr>
                        <a:t>Length-12</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10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8</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5</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9</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7</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9</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10</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5</a:t>
                      </a:r>
                      <a:endParaRPr lang="zh-CN" sz="140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r>
              <a:tr h="295551">
                <a:tc>
                  <a:txBody>
                    <a:bodyPr/>
                    <a:lstStyle/>
                    <a:p>
                      <a:pPr algn="ctr">
                        <a:spcAft>
                          <a:spcPts val="0"/>
                        </a:spcAft>
                      </a:pPr>
                      <a:r>
                        <a:rPr lang="en-US" sz="1400" dirty="0" err="1">
                          <a:effectLst/>
                        </a:rPr>
                        <a:t>Max.Corr</a:t>
                      </a:r>
                      <a:r>
                        <a:rPr lang="en-US" sz="1400" dirty="0">
                          <a:effectLst/>
                        </a:rPr>
                        <a:t>.</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0.8892</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0.8933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0.8550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0.8525</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0.872</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0.8677</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0.8949</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0.8749</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0.9176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0.8782</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0.8970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91652870"/>
              </p:ext>
            </p:extLst>
          </p:nvPr>
        </p:nvGraphicFramePr>
        <p:xfrm>
          <a:off x="323528" y="4149080"/>
          <a:ext cx="8423076" cy="1058400"/>
        </p:xfrm>
        <a:graphic>
          <a:graphicData uri="http://schemas.openxmlformats.org/drawingml/2006/table">
            <a:tbl>
              <a:tblPr firstRow="1" firstCol="1" bandRow="1" bandCol="1">
                <a:tableStyleId>{5C22544A-7EE6-4342-B048-85BDC9FD1C3A}</a:tableStyleId>
              </a:tblPr>
              <a:tblGrid>
                <a:gridCol w="882588"/>
                <a:gridCol w="638418"/>
                <a:gridCol w="640751"/>
                <a:gridCol w="638418"/>
                <a:gridCol w="640751"/>
                <a:gridCol w="711514"/>
                <a:gridCol w="711514"/>
                <a:gridCol w="711514"/>
                <a:gridCol w="711514"/>
                <a:gridCol w="711514"/>
                <a:gridCol w="712290"/>
                <a:gridCol w="712290"/>
              </a:tblGrid>
              <a:tr h="468000">
                <a:tc>
                  <a:txBody>
                    <a:bodyPr/>
                    <a:lstStyle/>
                    <a:p>
                      <a:pPr algn="ctr">
                        <a:spcAft>
                          <a:spcPts val="0"/>
                        </a:spcAft>
                      </a:pPr>
                      <a:r>
                        <a:rPr lang="en-US" sz="1400" dirty="0">
                          <a:effectLst/>
                        </a:rPr>
                        <a:t> </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spcAft>
                          <a:spcPts val="0"/>
                        </a:spcAft>
                      </a:pPr>
                      <a:r>
                        <a:rPr lang="en-US" sz="1400" dirty="0">
                          <a:effectLst/>
                        </a:rPr>
                        <a:t>Length-18</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gridSpan="2">
                  <a:txBody>
                    <a:bodyPr/>
                    <a:lstStyle/>
                    <a:p>
                      <a:pPr algn="ctr">
                        <a:spcAft>
                          <a:spcPts val="0"/>
                        </a:spcAft>
                      </a:pPr>
                      <a:r>
                        <a:rPr lang="en-US" sz="1400" dirty="0">
                          <a:effectLst/>
                        </a:rPr>
                        <a:t>Length-24</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spcAft>
                          <a:spcPts val="0"/>
                        </a:spcAft>
                      </a:pPr>
                      <a:r>
                        <a:rPr lang="en-US" sz="1400" dirty="0">
                          <a:effectLst/>
                        </a:rPr>
                        <a:t>Length-36</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Length-48</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Length-60</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Length-72 v=0</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Length-72 v=1</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Length-96 v=0</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Length-96 v=1</a:t>
                      </a:r>
                      <a:endParaRPr lang="zh-CN" sz="1400">
                        <a:effectLst/>
                        <a:latin typeface="Times New Roman" panose="02020603050405020304" pitchFamily="18" charset="0"/>
                        <a:ea typeface="宋体" panose="02010600030101010101" pitchFamily="2" charset="-122"/>
                      </a:endParaRPr>
                    </a:p>
                  </a:txBody>
                  <a:tcPr marL="68580" marR="68580" marT="0" marB="0"/>
                </a:tc>
              </a:tr>
              <a:tr h="295200">
                <a:tc>
                  <a:txBody>
                    <a:bodyPr/>
                    <a:lstStyle/>
                    <a:p>
                      <a:pPr algn="ctr">
                        <a:spcAft>
                          <a:spcPts val="0"/>
                        </a:spcAft>
                      </a:pPr>
                      <a:r>
                        <a:rPr lang="en-US" sz="1400" dirty="0">
                          <a:effectLst/>
                        </a:rPr>
                        <a:t>Length-12</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400" dirty="0" smtClean="0">
                          <a:effectLst/>
                          <a:latin typeface="+mn-lt"/>
                          <a:ea typeface="+mn-ea"/>
                        </a:rPr>
                        <a:t>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altLang="zh-CN" sz="1400" dirty="0" smtClean="0">
                          <a:effectLst/>
                          <a:latin typeface="+mn-lt"/>
                          <a:ea typeface="+mn-ea"/>
                        </a:rPr>
                        <a:t>4</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altLang="zh-CN" sz="1400" dirty="0" smtClean="0">
                          <a:effectLst/>
                          <a:latin typeface="+mn-lt"/>
                          <a:ea typeface="+mn-ea"/>
                        </a:rPr>
                        <a:t>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2</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3</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0</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4</a:t>
                      </a:r>
                      <a:endParaRPr lang="zh-CN" sz="140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r>
              <a:tr h="295200">
                <a:tc>
                  <a:txBody>
                    <a:bodyPr/>
                    <a:lstStyle/>
                    <a:p>
                      <a:pPr algn="ctr">
                        <a:spcAft>
                          <a:spcPts val="0"/>
                        </a:spcAft>
                      </a:pPr>
                      <a:r>
                        <a:rPr lang="en-US" sz="1400">
                          <a:effectLst/>
                        </a:rPr>
                        <a:t>Max.Corr.</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0.8358</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0.8932</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0.8550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smtClean="0">
                          <a:effectLst/>
                        </a:rPr>
                        <a:t>0.8524</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0.8310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0.8107</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0.8034</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0.8074</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0.9176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0.7949</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0.8970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r>
            </a:tbl>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4192144620"/>
              </p:ext>
            </p:extLst>
          </p:nvPr>
        </p:nvGraphicFramePr>
        <p:xfrm>
          <a:off x="6131024" y="5517232"/>
          <a:ext cx="914400" cy="828675"/>
        </p:xfrm>
        <a:graphic>
          <a:graphicData uri="http://schemas.openxmlformats.org/presentationml/2006/ole">
            <mc:AlternateContent xmlns:mc="http://schemas.openxmlformats.org/markup-compatibility/2006">
              <mc:Choice xmlns:v="urn:schemas-microsoft-com:vml" Requires="v">
                <p:oleObj spid="_x0000_s2059" name="工作表" showAsIcon="1" r:id="rId4" imgW="914400" imgH="828720" progId="Excel.Sheet.12">
                  <p:embed/>
                </p:oleObj>
              </mc:Choice>
              <mc:Fallback>
                <p:oleObj name="工作表" showAsIcon="1" r:id="rId4" imgW="914400" imgH="828720" progId="Excel.Sheet.12">
                  <p:embed/>
                  <p:pic>
                    <p:nvPicPr>
                      <p:cNvPr id="0" name=""/>
                      <p:cNvPicPr/>
                      <p:nvPr/>
                    </p:nvPicPr>
                    <p:blipFill>
                      <a:blip r:embed="rId5"/>
                      <a:stretch>
                        <a:fillRect/>
                      </a:stretch>
                    </p:blipFill>
                    <p:spPr>
                      <a:xfrm>
                        <a:off x="6131024" y="5517232"/>
                        <a:ext cx="914400" cy="828675"/>
                      </a:xfrm>
                      <a:prstGeom prst="rect">
                        <a:avLst/>
                      </a:prstGeom>
                    </p:spPr>
                  </p:pic>
                </p:oleObj>
              </mc:Fallback>
            </mc:AlternateContent>
          </a:graphicData>
        </a:graphic>
      </p:graphicFrame>
      <p:sp>
        <p:nvSpPr>
          <p:cNvPr id="13" name="文本框 12"/>
          <p:cNvSpPr txBox="1"/>
          <p:nvPr/>
        </p:nvSpPr>
        <p:spPr>
          <a:xfrm>
            <a:off x="755576" y="5638022"/>
            <a:ext cx="5832648" cy="338554"/>
          </a:xfrm>
          <a:prstGeom prst="rect">
            <a:avLst/>
          </a:prstGeom>
          <a:noFill/>
        </p:spPr>
        <p:txBody>
          <a:bodyPr wrap="square" rtlCol="0">
            <a:spAutoFit/>
          </a:bodyPr>
          <a:lstStyle/>
          <a:p>
            <a:r>
              <a:rPr lang="en-US" altLang="zh-CN" sz="1600" dirty="0" smtClean="0">
                <a:solidFill>
                  <a:srgbClr val="FF0000"/>
                </a:solidFill>
              </a:rPr>
              <a:t>Note</a:t>
            </a:r>
            <a:r>
              <a:rPr lang="en-US" altLang="zh-CN" sz="1600" dirty="0" smtClean="0"/>
              <a:t>: more evaluation result can be found in the excel table</a:t>
            </a:r>
            <a:endParaRPr lang="zh-CN" altLang="en-US" sz="1600" dirty="0"/>
          </a:p>
        </p:txBody>
      </p:sp>
    </p:spTree>
    <p:extLst>
      <p:ext uri="{BB962C8B-B14F-4D97-AF65-F5344CB8AC3E}">
        <p14:creationId xmlns:p14="http://schemas.microsoft.com/office/powerpoint/2010/main" val="16087930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
            <a:ext cx="7886700" cy="1325563"/>
          </a:xfrm>
        </p:spPr>
        <p:txBody>
          <a:bodyPr/>
          <a:lstStyle/>
          <a:p>
            <a:pPr algn="ctr"/>
            <a:r>
              <a:rPr lang="en-US" altLang="zh-CN" dirty="0"/>
              <a:t>Performance Analysis</a:t>
            </a:r>
            <a:endParaRPr lang="zh-CN" altLang="en-US" dirty="0"/>
          </a:p>
        </p:txBody>
      </p:sp>
      <p:sp>
        <p:nvSpPr>
          <p:cNvPr id="4" name="矩形 3"/>
          <p:cNvSpPr/>
          <p:nvPr/>
        </p:nvSpPr>
        <p:spPr>
          <a:xfrm>
            <a:off x="609704" y="1628800"/>
            <a:ext cx="7924592" cy="338554"/>
          </a:xfrm>
          <a:prstGeom prst="rect">
            <a:avLst/>
          </a:prstGeom>
        </p:spPr>
        <p:txBody>
          <a:bodyPr wrap="square">
            <a:spAutoFit/>
          </a:bodyPr>
          <a:lstStyle/>
          <a:p>
            <a:pPr algn="ctr"/>
            <a:r>
              <a:rPr lang="en-US" altLang="zh-CN" sz="1600" dirty="0" smtClean="0">
                <a:latin typeface="+mn-lt"/>
              </a:rPr>
              <a:t>Table 6 number </a:t>
            </a:r>
            <a:r>
              <a:rPr lang="en-US" altLang="zh-CN" sz="1600" dirty="0">
                <a:latin typeface="+mn-lt"/>
              </a:rPr>
              <a:t>of sequences pair with cross-correlation higher than </a:t>
            </a:r>
            <a:r>
              <a:rPr lang="en-US" altLang="zh-CN" sz="1600" dirty="0" smtClean="0">
                <a:latin typeface="+mn-lt"/>
              </a:rPr>
              <a:t>0.7 </a:t>
            </a:r>
            <a:r>
              <a:rPr lang="en-US" altLang="zh-CN" sz="1600" dirty="0" smtClean="0">
                <a:solidFill>
                  <a:srgbClr val="FF0000"/>
                </a:solidFill>
                <a:latin typeface="+mn-lt"/>
              </a:rPr>
              <a:t>before</a:t>
            </a:r>
            <a:r>
              <a:rPr lang="en-US" altLang="zh-CN" sz="1600" dirty="0" smtClean="0">
                <a:latin typeface="+mn-lt"/>
              </a:rPr>
              <a:t> re-ordering</a:t>
            </a:r>
            <a:endParaRPr lang="zh-CN" altLang="en-US" sz="1600" dirty="0">
              <a:latin typeface="+mn-lt"/>
            </a:endParaRPr>
          </a:p>
        </p:txBody>
      </p:sp>
      <p:sp>
        <p:nvSpPr>
          <p:cNvPr id="5" name="矩形 4"/>
          <p:cNvSpPr/>
          <p:nvPr/>
        </p:nvSpPr>
        <p:spPr>
          <a:xfrm>
            <a:off x="611560" y="3635732"/>
            <a:ext cx="7924592" cy="338554"/>
          </a:xfrm>
          <a:prstGeom prst="rect">
            <a:avLst/>
          </a:prstGeom>
        </p:spPr>
        <p:txBody>
          <a:bodyPr wrap="square">
            <a:spAutoFit/>
          </a:bodyPr>
          <a:lstStyle/>
          <a:p>
            <a:pPr algn="ctr"/>
            <a:r>
              <a:rPr lang="en-US" altLang="zh-CN" sz="1600" dirty="0" smtClean="0">
                <a:latin typeface="+mn-lt"/>
              </a:rPr>
              <a:t>Table 7 number </a:t>
            </a:r>
            <a:r>
              <a:rPr lang="en-US" altLang="zh-CN" sz="1600" dirty="0">
                <a:latin typeface="+mn-lt"/>
              </a:rPr>
              <a:t>of sequences pair with cross-correlation higher than </a:t>
            </a:r>
            <a:r>
              <a:rPr lang="en-US" altLang="zh-CN" sz="1600" dirty="0" smtClean="0">
                <a:latin typeface="+mn-lt"/>
              </a:rPr>
              <a:t>0.7 </a:t>
            </a:r>
            <a:r>
              <a:rPr lang="en-US" altLang="zh-CN" sz="1600" dirty="0" smtClean="0">
                <a:solidFill>
                  <a:srgbClr val="FF0000"/>
                </a:solidFill>
                <a:latin typeface="+mn-lt"/>
              </a:rPr>
              <a:t>after</a:t>
            </a:r>
            <a:r>
              <a:rPr lang="en-US" altLang="zh-CN" sz="1600" dirty="0" smtClean="0">
                <a:latin typeface="+mn-lt"/>
              </a:rPr>
              <a:t> re-ordering</a:t>
            </a:r>
            <a:endParaRPr lang="zh-CN" altLang="en-US" sz="1600" dirty="0">
              <a:latin typeface="+mn-lt"/>
            </a:endParaRPr>
          </a:p>
        </p:txBody>
      </p:sp>
      <p:graphicFrame>
        <p:nvGraphicFramePr>
          <p:cNvPr id="6" name="表格 5"/>
          <p:cNvGraphicFramePr>
            <a:graphicFrameLocks noGrp="1"/>
          </p:cNvGraphicFramePr>
          <p:nvPr>
            <p:extLst>
              <p:ext uri="{D42A27DB-BD31-4B8C-83A1-F6EECF244321}">
                <p14:modId xmlns:p14="http://schemas.microsoft.com/office/powerpoint/2010/main" val="1222238143"/>
              </p:ext>
            </p:extLst>
          </p:nvPr>
        </p:nvGraphicFramePr>
        <p:xfrm>
          <a:off x="827584" y="2204864"/>
          <a:ext cx="7488835" cy="1058400"/>
        </p:xfrm>
        <a:graphic>
          <a:graphicData uri="http://schemas.openxmlformats.org/drawingml/2006/table">
            <a:tbl>
              <a:tblPr firstRow="1" firstCol="1" bandRow="1" bandCol="1">
                <a:tableStyleId>{5C22544A-7EE6-4342-B048-85BDC9FD1C3A}</a:tableStyleId>
              </a:tblPr>
              <a:tblGrid>
                <a:gridCol w="925240"/>
                <a:gridCol w="669895"/>
                <a:gridCol w="671434"/>
                <a:gridCol w="746038"/>
                <a:gridCol w="746038"/>
                <a:gridCol w="746038"/>
                <a:gridCol w="746038"/>
                <a:gridCol w="746038"/>
                <a:gridCol w="746038"/>
                <a:gridCol w="746038"/>
              </a:tblGrid>
              <a:tr h="468000">
                <a:tc>
                  <a:txBody>
                    <a:bodyPr/>
                    <a:lstStyle/>
                    <a:p>
                      <a:pPr algn="ctr">
                        <a:spcAft>
                          <a:spcPts val="0"/>
                        </a:spcAft>
                      </a:pPr>
                      <a:r>
                        <a:rPr lang="en-US" sz="1400" dirty="0">
                          <a:effectLst/>
                        </a:rPr>
                        <a:t> </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spcAft>
                          <a:spcPts val="0"/>
                        </a:spcAft>
                      </a:pPr>
                      <a:r>
                        <a:rPr lang="en-US" sz="1400" dirty="0">
                          <a:effectLst/>
                        </a:rPr>
                        <a:t>Length-24</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spcAft>
                          <a:spcPts val="0"/>
                        </a:spcAft>
                      </a:pPr>
                      <a:r>
                        <a:rPr lang="en-US" sz="1400" dirty="0">
                          <a:effectLst/>
                        </a:rPr>
                        <a:t>Length-36</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Length-48</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Length-60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Length-72 v=0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Length-72 v=1</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Length-96 v=0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Length-96 v=1</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r>
              <a:tr h="295200">
                <a:tc>
                  <a:txBody>
                    <a:bodyPr/>
                    <a:lstStyle/>
                    <a:p>
                      <a:pPr algn="ctr">
                        <a:spcAft>
                          <a:spcPts val="0"/>
                        </a:spcAft>
                      </a:pPr>
                      <a:r>
                        <a:rPr lang="en-US" sz="1400">
                          <a:effectLst/>
                        </a:rPr>
                        <a:t>Length-18</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5</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7</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5</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5</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6</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r>
              <a:tr h="295200">
                <a:tc>
                  <a:txBody>
                    <a:bodyPr/>
                    <a:lstStyle/>
                    <a:p>
                      <a:pPr algn="ctr">
                        <a:spcAft>
                          <a:spcPts val="0"/>
                        </a:spcAft>
                      </a:pPr>
                      <a:r>
                        <a:rPr lang="en-US" sz="1400">
                          <a:effectLst/>
                        </a:rPr>
                        <a:t>Max.Corr.</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0.7395</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0.7412</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0.7326</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0.8597</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0.7477</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0.7651</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a:effectLst/>
                        </a:rPr>
                        <a:t>0.8278</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0.7446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0.8587</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1713321476"/>
              </p:ext>
            </p:extLst>
          </p:nvPr>
        </p:nvGraphicFramePr>
        <p:xfrm>
          <a:off x="827582" y="4221088"/>
          <a:ext cx="7488837" cy="1058400"/>
        </p:xfrm>
        <a:graphic>
          <a:graphicData uri="http://schemas.openxmlformats.org/drawingml/2006/table">
            <a:tbl>
              <a:tblPr firstRow="1" firstCol="1" bandRow="1" bandCol="1">
                <a:tableStyleId>{5C22544A-7EE6-4342-B048-85BDC9FD1C3A}</a:tableStyleId>
              </a:tblPr>
              <a:tblGrid>
                <a:gridCol w="925241"/>
                <a:gridCol w="669896"/>
                <a:gridCol w="671434"/>
                <a:gridCol w="746038"/>
                <a:gridCol w="746038"/>
                <a:gridCol w="746038"/>
                <a:gridCol w="746038"/>
                <a:gridCol w="746038"/>
                <a:gridCol w="746038"/>
                <a:gridCol w="746038"/>
              </a:tblGrid>
              <a:tr h="468000">
                <a:tc>
                  <a:txBody>
                    <a:bodyPr/>
                    <a:lstStyle/>
                    <a:p>
                      <a:pPr algn="ctr">
                        <a:spcAft>
                          <a:spcPts val="0"/>
                        </a:spcAft>
                      </a:pPr>
                      <a:r>
                        <a:rPr lang="en-US" sz="1400" dirty="0">
                          <a:effectLst/>
                        </a:rPr>
                        <a:t> </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spcAft>
                          <a:spcPts val="0"/>
                        </a:spcAft>
                      </a:pPr>
                      <a:r>
                        <a:rPr lang="en-US" sz="1400" dirty="0">
                          <a:effectLst/>
                        </a:rPr>
                        <a:t>Length-24</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spcAft>
                          <a:spcPts val="0"/>
                        </a:spcAft>
                      </a:pPr>
                      <a:r>
                        <a:rPr lang="en-US" sz="1400" dirty="0">
                          <a:effectLst/>
                        </a:rPr>
                        <a:t>Length-36</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Length-48</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Length-60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Length-72 v=0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Length-72 v=1</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Length-96 v=0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Length-96 v=1</a:t>
                      </a:r>
                      <a:endParaRPr lang="zh-CN" sz="1400">
                        <a:effectLst/>
                        <a:latin typeface="Times New Roman" panose="02020603050405020304" pitchFamily="18" charset="0"/>
                        <a:ea typeface="宋体" panose="02010600030101010101" pitchFamily="2" charset="-122"/>
                      </a:endParaRPr>
                    </a:p>
                  </a:txBody>
                  <a:tcPr marL="68580" marR="68580" marT="0" marB="0"/>
                </a:tc>
              </a:tr>
              <a:tr h="295200">
                <a:tc>
                  <a:txBody>
                    <a:bodyPr/>
                    <a:lstStyle/>
                    <a:p>
                      <a:pPr algn="ctr">
                        <a:spcAft>
                          <a:spcPts val="0"/>
                        </a:spcAft>
                      </a:pPr>
                      <a:r>
                        <a:rPr lang="en-US" sz="1400">
                          <a:effectLst/>
                        </a:rPr>
                        <a:t>Length-18</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3</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a:effectLst/>
                        </a:rPr>
                        <a:t>0</a:t>
                      </a:r>
                      <a:endParaRPr lang="zh-CN" sz="140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a:effectLst/>
                        </a:rPr>
                        <a:t>1</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r>
              <a:tr h="295200">
                <a:tc>
                  <a:txBody>
                    <a:bodyPr/>
                    <a:lstStyle/>
                    <a:p>
                      <a:pPr algn="ctr">
                        <a:spcAft>
                          <a:spcPts val="0"/>
                        </a:spcAft>
                      </a:pPr>
                      <a:r>
                        <a:rPr lang="en-US" sz="1400">
                          <a:effectLst/>
                        </a:rPr>
                        <a:t>Max.Corr.</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0.7115</a:t>
                      </a:r>
                      <a:endParaRPr lang="zh-CN" sz="140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a:effectLst/>
                        </a:rPr>
                        <a:t>0.7412</a:t>
                      </a:r>
                      <a:endParaRPr lang="zh-CN" sz="140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0.6935</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0.6978</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0.7015</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0.6615</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0.7128</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0.6838</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0.7131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r>
            </a:tbl>
          </a:graphicData>
        </a:graphic>
      </p:graphicFrame>
    </p:spTree>
    <p:extLst>
      <p:ext uri="{BB962C8B-B14F-4D97-AF65-F5344CB8AC3E}">
        <p14:creationId xmlns:p14="http://schemas.microsoft.com/office/powerpoint/2010/main" val="404530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5205"/>
            <a:ext cx="7886700" cy="1325563"/>
          </a:xfrm>
        </p:spPr>
        <p:txBody>
          <a:bodyPr/>
          <a:lstStyle/>
          <a:p>
            <a:pPr algn="ctr"/>
            <a:r>
              <a:rPr lang="en-US" altLang="zh-CN" dirty="0"/>
              <a:t>Performance Analysis</a:t>
            </a:r>
            <a:endParaRPr lang="zh-CN" altLang="en-US" dirty="0"/>
          </a:p>
        </p:txBody>
      </p:sp>
      <p:sp>
        <p:nvSpPr>
          <p:cNvPr id="4" name="矩形 3"/>
          <p:cNvSpPr/>
          <p:nvPr/>
        </p:nvSpPr>
        <p:spPr>
          <a:xfrm>
            <a:off x="609704" y="1556792"/>
            <a:ext cx="7924592" cy="338554"/>
          </a:xfrm>
          <a:prstGeom prst="rect">
            <a:avLst/>
          </a:prstGeom>
        </p:spPr>
        <p:txBody>
          <a:bodyPr wrap="square">
            <a:spAutoFit/>
          </a:bodyPr>
          <a:lstStyle/>
          <a:p>
            <a:pPr algn="ctr"/>
            <a:r>
              <a:rPr lang="en-US" altLang="zh-CN" sz="1600" dirty="0" smtClean="0">
                <a:latin typeface="+mn-lt"/>
              </a:rPr>
              <a:t>Table 8 number </a:t>
            </a:r>
            <a:r>
              <a:rPr lang="en-US" altLang="zh-CN" sz="1600" dirty="0">
                <a:latin typeface="+mn-lt"/>
              </a:rPr>
              <a:t>of sequences pair with cross-correlation higher than </a:t>
            </a:r>
            <a:r>
              <a:rPr lang="en-US" altLang="zh-CN" sz="1600" dirty="0" smtClean="0">
                <a:latin typeface="+mn-lt"/>
              </a:rPr>
              <a:t>0.6 </a:t>
            </a:r>
            <a:r>
              <a:rPr lang="en-US" altLang="zh-CN" sz="1600" dirty="0" smtClean="0">
                <a:solidFill>
                  <a:srgbClr val="FF0000"/>
                </a:solidFill>
                <a:latin typeface="+mn-lt"/>
              </a:rPr>
              <a:t>before</a:t>
            </a:r>
            <a:r>
              <a:rPr lang="en-US" altLang="zh-CN" sz="1600" dirty="0" smtClean="0">
                <a:latin typeface="+mn-lt"/>
              </a:rPr>
              <a:t> re-ordering</a:t>
            </a:r>
            <a:endParaRPr lang="zh-CN" altLang="en-US" sz="1600" dirty="0">
              <a:latin typeface="+mn-lt"/>
            </a:endParaRPr>
          </a:p>
        </p:txBody>
      </p:sp>
      <p:sp>
        <p:nvSpPr>
          <p:cNvPr id="5" name="矩形 4"/>
          <p:cNvSpPr/>
          <p:nvPr/>
        </p:nvSpPr>
        <p:spPr>
          <a:xfrm>
            <a:off x="611560" y="3563724"/>
            <a:ext cx="7924592" cy="338554"/>
          </a:xfrm>
          <a:prstGeom prst="rect">
            <a:avLst/>
          </a:prstGeom>
        </p:spPr>
        <p:txBody>
          <a:bodyPr wrap="square">
            <a:spAutoFit/>
          </a:bodyPr>
          <a:lstStyle/>
          <a:p>
            <a:pPr algn="ctr"/>
            <a:r>
              <a:rPr lang="en-US" altLang="zh-CN" sz="1600" dirty="0" smtClean="0">
                <a:latin typeface="+mn-lt"/>
              </a:rPr>
              <a:t>Table 9 number </a:t>
            </a:r>
            <a:r>
              <a:rPr lang="en-US" altLang="zh-CN" sz="1600" dirty="0">
                <a:latin typeface="+mn-lt"/>
              </a:rPr>
              <a:t>of sequences pair with cross-correlation higher than </a:t>
            </a:r>
            <a:r>
              <a:rPr lang="en-US" altLang="zh-CN" sz="1600" dirty="0" smtClean="0">
                <a:latin typeface="+mn-lt"/>
              </a:rPr>
              <a:t>0.6 </a:t>
            </a:r>
            <a:r>
              <a:rPr lang="en-US" altLang="zh-CN" sz="1600" dirty="0" smtClean="0">
                <a:solidFill>
                  <a:srgbClr val="FF0000"/>
                </a:solidFill>
                <a:latin typeface="+mn-lt"/>
              </a:rPr>
              <a:t>after</a:t>
            </a:r>
            <a:r>
              <a:rPr lang="en-US" altLang="zh-CN" sz="1600" dirty="0" smtClean="0">
                <a:latin typeface="+mn-lt"/>
              </a:rPr>
              <a:t> re-ordering</a:t>
            </a:r>
            <a:endParaRPr lang="zh-CN" altLang="en-US" sz="1600" dirty="0">
              <a:latin typeface="+mn-lt"/>
            </a:endParaRPr>
          </a:p>
        </p:txBody>
      </p:sp>
      <p:graphicFrame>
        <p:nvGraphicFramePr>
          <p:cNvPr id="6" name="表格 5"/>
          <p:cNvGraphicFramePr>
            <a:graphicFrameLocks noGrp="1"/>
          </p:cNvGraphicFramePr>
          <p:nvPr>
            <p:extLst>
              <p:ext uri="{D42A27DB-BD31-4B8C-83A1-F6EECF244321}">
                <p14:modId xmlns:p14="http://schemas.microsoft.com/office/powerpoint/2010/main" val="1334895024"/>
              </p:ext>
            </p:extLst>
          </p:nvPr>
        </p:nvGraphicFramePr>
        <p:xfrm>
          <a:off x="971603" y="2060848"/>
          <a:ext cx="7056780" cy="1058400"/>
        </p:xfrm>
        <a:graphic>
          <a:graphicData uri="http://schemas.openxmlformats.org/drawingml/2006/table">
            <a:tbl>
              <a:tblPr firstRow="1" firstCol="1" bandRow="1" bandCol="1">
                <a:tableStyleId>{5C22544A-7EE6-4342-B048-85BDC9FD1C3A}</a:tableStyleId>
              </a:tblPr>
              <a:tblGrid>
                <a:gridCol w="881911"/>
                <a:gridCol w="881911"/>
                <a:gridCol w="881911"/>
                <a:gridCol w="882657"/>
                <a:gridCol w="881911"/>
                <a:gridCol w="881911"/>
                <a:gridCol w="881911"/>
                <a:gridCol w="882657"/>
              </a:tblGrid>
              <a:tr h="468000">
                <a:tc>
                  <a:txBody>
                    <a:bodyPr/>
                    <a:lstStyle/>
                    <a:p>
                      <a:pPr algn="ctr">
                        <a:spcAft>
                          <a:spcPts val="0"/>
                        </a:spcAft>
                      </a:pPr>
                      <a:r>
                        <a:rPr lang="en-US" sz="1400" dirty="0">
                          <a:effectLst/>
                        </a:rPr>
                        <a:t> </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Length-36</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Length-48</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Length-60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Length-72 v=0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Length-72 v=1</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Length-96 v=0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Length-96 v=1</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r>
              <a:tr h="295200">
                <a:tc>
                  <a:txBody>
                    <a:bodyPr/>
                    <a:lstStyle/>
                    <a:p>
                      <a:pPr algn="ctr">
                        <a:spcAft>
                          <a:spcPts val="0"/>
                        </a:spcAft>
                      </a:pPr>
                      <a:r>
                        <a:rPr lang="en-US" sz="1400" dirty="0">
                          <a:effectLst/>
                        </a:rPr>
                        <a:t>Length-24</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5</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5</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5</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4</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r>
              <a:tr h="295200">
                <a:tc>
                  <a:txBody>
                    <a:bodyPr/>
                    <a:lstStyle/>
                    <a:p>
                      <a:pPr algn="ctr">
                        <a:spcAft>
                          <a:spcPts val="0"/>
                        </a:spcAft>
                      </a:pPr>
                      <a:r>
                        <a:rPr lang="en-US" sz="1400">
                          <a:effectLst/>
                        </a:rPr>
                        <a:t>Max.Corr.</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0.6951</a:t>
                      </a:r>
                      <a:endParaRPr lang="zh-CN" sz="14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0.5963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0.6614</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0.7293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0.7083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0.6914</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0.6300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843645430"/>
              </p:ext>
            </p:extLst>
          </p:nvPr>
        </p:nvGraphicFramePr>
        <p:xfrm>
          <a:off x="971606" y="4077072"/>
          <a:ext cx="7056776" cy="1017120"/>
        </p:xfrm>
        <a:graphic>
          <a:graphicData uri="http://schemas.openxmlformats.org/drawingml/2006/table">
            <a:tbl>
              <a:tblPr firstRow="1" firstCol="1" bandRow="1" bandCol="1">
                <a:tableStyleId>{5C22544A-7EE6-4342-B048-85BDC9FD1C3A}</a:tableStyleId>
              </a:tblPr>
              <a:tblGrid>
                <a:gridCol w="880419"/>
                <a:gridCol w="871465"/>
                <a:gridCol w="870718"/>
                <a:gridCol w="871465"/>
                <a:gridCol w="870718"/>
                <a:gridCol w="870718"/>
                <a:gridCol w="880419"/>
                <a:gridCol w="940854"/>
              </a:tblGrid>
              <a:tr h="155575">
                <a:tc>
                  <a:txBody>
                    <a:bodyPr/>
                    <a:lstStyle/>
                    <a:p>
                      <a:pPr algn="ctr">
                        <a:spcAft>
                          <a:spcPts val="0"/>
                        </a:spcAft>
                      </a:pPr>
                      <a:r>
                        <a:rPr lang="en-US" sz="1400" dirty="0">
                          <a:effectLst/>
                        </a:rPr>
                        <a:t> </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Length-36</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Length-48</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Length-60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Length-72 v=0</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Length-72 v=1</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Length-96 v=0</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a:effectLst/>
                        </a:rPr>
                        <a:t>Length-96 v=1</a:t>
                      </a:r>
                      <a:endParaRPr lang="zh-CN" sz="1400">
                        <a:effectLst/>
                        <a:latin typeface="Times New Roman" panose="02020603050405020304" pitchFamily="18" charset="0"/>
                        <a:ea typeface="宋体" panose="02010600030101010101" pitchFamily="2" charset="-122"/>
                      </a:endParaRPr>
                    </a:p>
                  </a:txBody>
                  <a:tcPr marL="68580" marR="68580" marT="0" marB="0" anchor="ctr"/>
                </a:tc>
              </a:tr>
              <a:tr h="295200">
                <a:tc>
                  <a:txBody>
                    <a:bodyPr/>
                    <a:lstStyle/>
                    <a:p>
                      <a:pPr algn="ctr">
                        <a:spcAft>
                          <a:spcPts val="0"/>
                        </a:spcAft>
                      </a:pPr>
                      <a:r>
                        <a:rPr lang="en-US" sz="1400" dirty="0">
                          <a:effectLst/>
                        </a:rPr>
                        <a:t>Length-24</a:t>
                      </a:r>
                      <a:endParaRPr lang="zh-CN" sz="14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2</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2</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1</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r>
              <a:tr h="295200">
                <a:tc>
                  <a:txBody>
                    <a:bodyPr/>
                    <a:lstStyle/>
                    <a:p>
                      <a:pPr algn="ctr">
                        <a:spcAft>
                          <a:spcPts val="0"/>
                        </a:spcAft>
                      </a:pPr>
                      <a:r>
                        <a:rPr lang="en-US" sz="1400">
                          <a:effectLst/>
                        </a:rPr>
                        <a:t>Max.Corr.</a:t>
                      </a:r>
                      <a:endParaRPr lang="zh-CN" sz="14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400" dirty="0">
                          <a:effectLst/>
                        </a:rPr>
                        <a:t>0.6790</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0.5963</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0.6453</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0.6121</a:t>
                      </a:r>
                      <a:endParaRPr lang="zh-CN" sz="1400" dirty="0">
                        <a:effectLst/>
                        <a:latin typeface="Times New Roman" panose="02020603050405020304" pitchFamily="18" charset="0"/>
                        <a:ea typeface="宋体" panose="02010600030101010101" pitchFamily="2" charset="-122"/>
                      </a:endParaRPr>
                    </a:p>
                  </a:txBody>
                  <a:tcPr marL="68580" marR="68580" marT="0" marB="0">
                    <a:solidFill>
                      <a:schemeClr val="accent1">
                        <a:lumMod val="20000"/>
                        <a:lumOff val="80000"/>
                      </a:schemeClr>
                    </a:solidFill>
                  </a:tcPr>
                </a:tc>
                <a:tc>
                  <a:txBody>
                    <a:bodyPr/>
                    <a:lstStyle/>
                    <a:p>
                      <a:pPr algn="ctr">
                        <a:spcAft>
                          <a:spcPts val="0"/>
                        </a:spcAft>
                      </a:pPr>
                      <a:r>
                        <a:rPr lang="en-US" sz="1400" dirty="0">
                          <a:effectLst/>
                        </a:rPr>
                        <a:t>0.7083</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0.6809</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c>
                  <a:txBody>
                    <a:bodyPr/>
                    <a:lstStyle/>
                    <a:p>
                      <a:pPr algn="ctr">
                        <a:spcAft>
                          <a:spcPts val="0"/>
                        </a:spcAft>
                      </a:pPr>
                      <a:r>
                        <a:rPr lang="en-US" sz="1400" dirty="0">
                          <a:effectLst/>
                        </a:rPr>
                        <a:t>0.6126</a:t>
                      </a:r>
                      <a:endParaRPr lang="zh-CN" sz="14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20000"/>
                        <a:lumOff val="80000"/>
                      </a:schemeClr>
                    </a:solidFill>
                  </a:tcPr>
                </a:tc>
              </a:tr>
            </a:tbl>
          </a:graphicData>
        </a:graphic>
      </p:graphicFrame>
    </p:spTree>
    <p:extLst>
      <p:ext uri="{BB962C8B-B14F-4D97-AF65-F5344CB8AC3E}">
        <p14:creationId xmlns:p14="http://schemas.microsoft.com/office/powerpoint/2010/main" val="15674857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99392"/>
            <a:ext cx="7886700" cy="1325563"/>
          </a:xfrm>
        </p:spPr>
        <p:txBody>
          <a:bodyPr/>
          <a:lstStyle/>
          <a:p>
            <a:pPr algn="ctr"/>
            <a:r>
              <a:rPr lang="en-US" altLang="zh-CN" dirty="0"/>
              <a:t>Performance Analysis</a:t>
            </a:r>
            <a:endParaRPr lang="zh-CN" altLang="en-US" dirty="0"/>
          </a:p>
        </p:txBody>
      </p:sp>
      <p:pic>
        <p:nvPicPr>
          <p:cNvPr id="4" name="图片 3" descr="D:\simulation\DMRS squence for pi2 BPSK\re-ordering cdf\cor12_PUCCH_group27.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650" y="836713"/>
            <a:ext cx="3525520" cy="2448272"/>
          </a:xfrm>
          <a:prstGeom prst="rect">
            <a:avLst/>
          </a:prstGeom>
          <a:noFill/>
          <a:ln>
            <a:noFill/>
          </a:ln>
        </p:spPr>
      </p:pic>
      <p:pic>
        <p:nvPicPr>
          <p:cNvPr id="5" name="图片 4" descr="D:\simulation\DMRS squence for pi2 BPSK\re-ordering cdf\cor18_PUSCH_group1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839887"/>
            <a:ext cx="3521075" cy="2445098"/>
          </a:xfrm>
          <a:prstGeom prst="rect">
            <a:avLst/>
          </a:prstGeom>
          <a:noFill/>
          <a:ln>
            <a:noFill/>
          </a:ln>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5816" y="3717032"/>
            <a:ext cx="3528392" cy="2448272"/>
          </a:xfrm>
          <a:prstGeom prst="rect">
            <a:avLst/>
          </a:prstGeom>
        </p:spPr>
      </p:pic>
      <p:sp>
        <p:nvSpPr>
          <p:cNvPr id="7" name="矩形 6"/>
          <p:cNvSpPr/>
          <p:nvPr/>
        </p:nvSpPr>
        <p:spPr>
          <a:xfrm>
            <a:off x="-36512" y="3284984"/>
            <a:ext cx="4572000" cy="523220"/>
          </a:xfrm>
          <a:prstGeom prst="rect">
            <a:avLst/>
          </a:prstGeom>
        </p:spPr>
        <p:txBody>
          <a:bodyPr wrap="square">
            <a:spAutoFit/>
          </a:bodyPr>
          <a:lstStyle/>
          <a:p>
            <a:pPr algn="ctr"/>
            <a:r>
              <a:rPr lang="en-US" altLang="zh-CN" sz="1400" dirty="0" smtClean="0">
                <a:latin typeface="+mn-lt"/>
                <a:ea typeface="Symbol" panose="05050102010706020507" pitchFamily="18" charset="2"/>
              </a:rPr>
              <a:t>Figure 1. Cross-correlation </a:t>
            </a:r>
            <a:r>
              <a:rPr lang="en-US" altLang="zh-CN" sz="1400" dirty="0">
                <a:latin typeface="+mn-lt"/>
                <a:ea typeface="Symbol" panose="05050102010706020507" pitchFamily="18" charset="2"/>
              </a:rPr>
              <a:t>of length-12 CGS in group </a:t>
            </a:r>
            <a:r>
              <a:rPr lang="en-US" altLang="zh-CN" sz="1400" dirty="0" smtClean="0">
                <a:latin typeface="+mn-lt"/>
                <a:ea typeface="Symbol" panose="05050102010706020507" pitchFamily="18" charset="2"/>
              </a:rPr>
              <a:t>27</a:t>
            </a:r>
          </a:p>
          <a:p>
            <a:pPr algn="ctr"/>
            <a:r>
              <a:rPr lang="en-US" altLang="zh-CN" sz="1400" dirty="0" smtClean="0">
                <a:latin typeface="+mn-lt"/>
                <a:ea typeface="Symbol" panose="05050102010706020507" pitchFamily="18" charset="2"/>
              </a:rPr>
              <a:t> </a:t>
            </a:r>
            <a:r>
              <a:rPr lang="en-US" altLang="zh-CN" sz="1400" dirty="0">
                <a:latin typeface="+mn-lt"/>
                <a:ea typeface="Symbol" panose="05050102010706020507" pitchFamily="18" charset="2"/>
              </a:rPr>
              <a:t>and other length sequences from different groups</a:t>
            </a:r>
            <a:endParaRPr lang="zh-CN" altLang="en-US" sz="1400" dirty="0">
              <a:latin typeface="+mn-lt"/>
            </a:endParaRPr>
          </a:p>
        </p:txBody>
      </p:sp>
      <p:sp>
        <p:nvSpPr>
          <p:cNvPr id="8" name="矩形 7"/>
          <p:cNvSpPr/>
          <p:nvPr/>
        </p:nvSpPr>
        <p:spPr>
          <a:xfrm>
            <a:off x="4608512" y="3284984"/>
            <a:ext cx="4572000" cy="523220"/>
          </a:xfrm>
          <a:prstGeom prst="rect">
            <a:avLst/>
          </a:prstGeom>
        </p:spPr>
        <p:txBody>
          <a:bodyPr>
            <a:spAutoFit/>
          </a:bodyPr>
          <a:lstStyle/>
          <a:p>
            <a:pPr algn="ctr"/>
            <a:r>
              <a:rPr lang="en-US" altLang="zh-CN" sz="1400" dirty="0" smtClean="0">
                <a:latin typeface="+mn-lt"/>
                <a:ea typeface="Symbol" panose="05050102010706020507" pitchFamily="18" charset="2"/>
              </a:rPr>
              <a:t>Figure 2. Cross-correlation </a:t>
            </a:r>
            <a:r>
              <a:rPr lang="en-US" altLang="zh-CN" sz="1400" dirty="0">
                <a:latin typeface="+mn-lt"/>
                <a:ea typeface="Symbol" panose="05050102010706020507" pitchFamily="18" charset="2"/>
              </a:rPr>
              <a:t>of </a:t>
            </a:r>
            <a:r>
              <a:rPr lang="en-US" altLang="zh-CN" sz="1400" dirty="0" smtClean="0">
                <a:latin typeface="+mn-lt"/>
                <a:ea typeface="Symbol" panose="05050102010706020507" pitchFamily="18" charset="2"/>
              </a:rPr>
              <a:t>length-18 </a:t>
            </a:r>
            <a:r>
              <a:rPr lang="en-US" altLang="zh-CN" sz="1400" dirty="0">
                <a:latin typeface="+mn-lt"/>
                <a:ea typeface="Symbol" panose="05050102010706020507" pitchFamily="18" charset="2"/>
              </a:rPr>
              <a:t>CGS in group </a:t>
            </a:r>
            <a:r>
              <a:rPr lang="en-US" altLang="zh-CN" sz="1400" dirty="0" smtClean="0">
                <a:latin typeface="+mn-lt"/>
                <a:ea typeface="Symbol" panose="05050102010706020507" pitchFamily="18" charset="2"/>
              </a:rPr>
              <a:t>14</a:t>
            </a:r>
          </a:p>
          <a:p>
            <a:pPr algn="ctr"/>
            <a:r>
              <a:rPr lang="en-US" altLang="zh-CN" sz="1400" dirty="0" smtClean="0">
                <a:latin typeface="+mn-lt"/>
                <a:ea typeface="Symbol" panose="05050102010706020507" pitchFamily="18" charset="2"/>
              </a:rPr>
              <a:t> </a:t>
            </a:r>
            <a:r>
              <a:rPr lang="en-US" altLang="zh-CN" sz="1400" dirty="0">
                <a:latin typeface="+mn-lt"/>
                <a:ea typeface="Symbol" panose="05050102010706020507" pitchFamily="18" charset="2"/>
              </a:rPr>
              <a:t>and other length sequences from different groups</a:t>
            </a:r>
            <a:endParaRPr lang="zh-CN" altLang="en-US" sz="1400" dirty="0">
              <a:latin typeface="+mn-lt"/>
            </a:endParaRPr>
          </a:p>
        </p:txBody>
      </p:sp>
      <p:sp>
        <p:nvSpPr>
          <p:cNvPr id="9" name="矩形 8"/>
          <p:cNvSpPr/>
          <p:nvPr/>
        </p:nvSpPr>
        <p:spPr>
          <a:xfrm>
            <a:off x="2448272" y="6165304"/>
            <a:ext cx="4572000" cy="523220"/>
          </a:xfrm>
          <a:prstGeom prst="rect">
            <a:avLst/>
          </a:prstGeom>
        </p:spPr>
        <p:txBody>
          <a:bodyPr>
            <a:spAutoFit/>
          </a:bodyPr>
          <a:lstStyle/>
          <a:p>
            <a:pPr algn="ctr"/>
            <a:r>
              <a:rPr lang="en-US" altLang="zh-CN" sz="1400" dirty="0" smtClean="0">
                <a:latin typeface="+mn-lt"/>
                <a:ea typeface="Symbol" panose="05050102010706020507" pitchFamily="18" charset="2"/>
              </a:rPr>
              <a:t>Figure 3. Cross-correlation </a:t>
            </a:r>
            <a:r>
              <a:rPr lang="en-US" altLang="zh-CN" sz="1400" dirty="0">
                <a:latin typeface="+mn-lt"/>
                <a:ea typeface="Symbol" panose="05050102010706020507" pitchFamily="18" charset="2"/>
              </a:rPr>
              <a:t>of </a:t>
            </a:r>
            <a:r>
              <a:rPr lang="en-US" altLang="zh-CN" sz="1400" dirty="0" smtClean="0">
                <a:latin typeface="+mn-lt"/>
                <a:ea typeface="Symbol" panose="05050102010706020507" pitchFamily="18" charset="2"/>
              </a:rPr>
              <a:t>length-24 </a:t>
            </a:r>
            <a:r>
              <a:rPr lang="en-US" altLang="zh-CN" sz="1400" dirty="0">
                <a:latin typeface="+mn-lt"/>
                <a:ea typeface="Symbol" panose="05050102010706020507" pitchFamily="18" charset="2"/>
              </a:rPr>
              <a:t>CGS in group 6</a:t>
            </a:r>
            <a:endParaRPr lang="en-US" altLang="zh-CN" sz="1400" dirty="0" smtClean="0">
              <a:latin typeface="+mn-lt"/>
              <a:ea typeface="Symbol" panose="05050102010706020507" pitchFamily="18" charset="2"/>
            </a:endParaRPr>
          </a:p>
          <a:p>
            <a:pPr algn="ctr"/>
            <a:r>
              <a:rPr lang="en-US" altLang="zh-CN" sz="1400" dirty="0" smtClean="0">
                <a:latin typeface="+mn-lt"/>
                <a:ea typeface="Symbol" panose="05050102010706020507" pitchFamily="18" charset="2"/>
              </a:rPr>
              <a:t> </a:t>
            </a:r>
            <a:r>
              <a:rPr lang="en-US" altLang="zh-CN" sz="1400" dirty="0">
                <a:latin typeface="+mn-lt"/>
                <a:ea typeface="Symbol" panose="05050102010706020507" pitchFamily="18" charset="2"/>
              </a:rPr>
              <a:t>and other length sequences from different groups</a:t>
            </a:r>
            <a:endParaRPr lang="zh-CN" altLang="en-US" sz="1400" dirty="0">
              <a:latin typeface="+mn-lt"/>
            </a:endParaRPr>
          </a:p>
        </p:txBody>
      </p:sp>
    </p:spTree>
    <p:extLst>
      <p:ext uri="{BB962C8B-B14F-4D97-AF65-F5344CB8AC3E}">
        <p14:creationId xmlns:p14="http://schemas.microsoft.com/office/powerpoint/2010/main" val="7941777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a:spLocks/>
          </p:cNvSpPr>
          <p:nvPr/>
        </p:nvSpPr>
        <p:spPr>
          <a:xfrm>
            <a:off x="781050" y="1978025"/>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altLang="zh-CN" dirty="0" smtClean="0"/>
              <a:t>[1] R1-1801626, Remaining issues Long PUCCH</a:t>
            </a:r>
          </a:p>
          <a:p>
            <a:pPr marL="0" indent="0" fontAlgn="auto">
              <a:spcAft>
                <a:spcPts val="0"/>
              </a:spcAft>
              <a:buFont typeface="Arial" panose="020B0604020202020204" pitchFamily="34" charset="0"/>
              <a:buNone/>
            </a:pPr>
            <a:r>
              <a:rPr lang="en-US" altLang="zh-CN" dirty="0" smtClean="0"/>
              <a:t>[2] R1-1803308, </a:t>
            </a:r>
            <a:r>
              <a:rPr lang="en-US" altLang="zh-CN" dirty="0" smtClean="0">
                <a:sym typeface="+mn-ea"/>
              </a:rPr>
              <a:t>Group re-ordering of new CGS</a:t>
            </a:r>
            <a:endParaRPr lang="en-US" altLang="zh-CN" dirty="0">
              <a:sym typeface="+mn-ea"/>
            </a:endParaRPr>
          </a:p>
        </p:txBody>
      </p:sp>
      <p:sp>
        <p:nvSpPr>
          <p:cNvPr id="5" name="标题 2"/>
          <p:cNvSpPr txBox="1">
            <a:spLocks/>
          </p:cNvSpPr>
          <p:nvPr/>
        </p:nvSpPr>
        <p:spPr>
          <a:xfrm>
            <a:off x="781050" y="51752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smtClean="0"/>
              <a:t>Reference</a:t>
            </a:r>
            <a:endParaRPr lang="en-US" dirty="0"/>
          </a:p>
        </p:txBody>
      </p:sp>
    </p:spTree>
    <p:extLst>
      <p:ext uri="{BB962C8B-B14F-4D97-AF65-F5344CB8AC3E}">
        <p14:creationId xmlns:p14="http://schemas.microsoft.com/office/powerpoint/2010/main" val="2171101167"/>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779</TotalTime>
  <Words>3058</Words>
  <Application>Microsoft Office PowerPoint</Application>
  <PresentationFormat>On-screen Show (4:3)</PresentationFormat>
  <Paragraphs>1919</Paragraphs>
  <Slides>9</Slides>
  <Notes>0</Notes>
  <HiddenSlides>0</HiddenSlides>
  <MMClips>0</MMClips>
  <ScaleCrop>false</ScaleCrop>
  <HeadingPairs>
    <vt:vector size="8" baseType="variant">
      <vt:variant>
        <vt:lpstr>Fonts Used</vt:lpstr>
      </vt:variant>
      <vt:variant>
        <vt:i4>14</vt:i4>
      </vt:variant>
      <vt:variant>
        <vt:lpstr>Theme</vt:lpstr>
      </vt:variant>
      <vt:variant>
        <vt:i4>11</vt:i4>
      </vt:variant>
      <vt:variant>
        <vt:lpstr>Embedded OLE Servers</vt:lpstr>
      </vt:variant>
      <vt:variant>
        <vt:i4>1</vt:i4>
      </vt:variant>
      <vt:variant>
        <vt:lpstr>Slide Titles</vt:lpstr>
      </vt:variant>
      <vt:variant>
        <vt:i4>9</vt:i4>
      </vt:variant>
    </vt:vector>
  </HeadingPairs>
  <TitlesOfParts>
    <vt:vector size="35" baseType="lpstr">
      <vt:lpstr>FrutigerNext LT Bold</vt:lpstr>
      <vt:lpstr>FrutigerNext LT Medium</vt:lpstr>
      <vt:lpstr>FrutigerNext LT Regular</vt:lpstr>
      <vt:lpstr>ＭＳ Ｐゴシック</vt:lpstr>
      <vt:lpstr>ＭＳ Ｐゴシック</vt:lpstr>
      <vt:lpstr>黑体</vt:lpstr>
      <vt:lpstr>宋体</vt:lpstr>
      <vt:lpstr>华文细黑</vt:lpstr>
      <vt:lpstr>Arial</vt:lpstr>
      <vt:lpstr>Calibri</vt:lpstr>
      <vt:lpstr>Calibri Light</vt:lpstr>
      <vt:lpstr>Symbol</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自定义设计方案</vt:lpstr>
      <vt:lpstr>1_自定义设计方案</vt:lpstr>
      <vt:lpstr>工作表</vt:lpstr>
      <vt:lpstr>Re-ordering of new CGS</vt:lpstr>
      <vt:lpstr>Re-ordering of new CGS</vt:lpstr>
      <vt:lpstr>Re-ordering of new CGS</vt:lpstr>
      <vt:lpstr>Re-ordering of new CGS</vt:lpstr>
      <vt:lpstr>Performance Analysis</vt:lpstr>
      <vt:lpstr>Performance Analysis</vt:lpstr>
      <vt:lpstr>Performance Analysis</vt:lpstr>
      <vt:lpstr>Performance Analysis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Re-ordering of length-12 CGS</dc:title>
  <dc:creator>gongmingxin</dc:creator>
  <cp:lastModifiedBy>Hua Xu</cp:lastModifiedBy>
  <cp:revision>47</cp:revision>
  <dcterms:created xsi:type="dcterms:W3CDTF">2011-12-01T07:18:24Z</dcterms:created>
  <dcterms:modified xsi:type="dcterms:W3CDTF">2018-03-01T16:34:13Z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(2)FZOWTrqMgxJcJlH/AmTgTzBfl1hfHXpv0rWps/iHC5kOJgATTg7SKnmz6ncXfQgvNUUzrwPg
prRXfrzXG6m2VX5+MxlS94kQCSYfP4986NJOMnpa1NJ3Xdovxa5n7nR8ZFphatHQ8FrArCEj
uf+64OiuowxBSja47w8zQN6YFFcVO2cXhSrt+Z8zmbV2gq+WXNpMNcRVQfWkYAyH+krOHMDg
4kWuXlurIeIY+3/9BW</vt:lpwstr>
  </property>
  <property fmtid="{D5CDD505-2E9C-101B-9397-08002B2CF9AE}" pid="7" name="_2015_ms_pID_7253431">
    <vt:lpwstr>idJ40JeaB8WrXm+ZYCYupoW94eTQZff9Wn5/bb5wofb/GLF11MAzjk
VyWBQKv8XuscHaizPFrZLRtY/o2U0LvKoxVerg5m+hbQzIx0CFT6rokZ3ggQ2wYxOoD5qihj
BNaMtJ99VMgFl/EOfCOYuwWDZNLU23u6DxU4VJebTOBgGj1AG8UFjH+6PTuQ/2xsudE=</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1519824606</vt:lpwstr>
  </property>
</Properties>
</file>