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60" r:id="rId5"/>
    <p:sldId id="263" r:id="rId6"/>
    <p:sldId id="259" r:id="rId7"/>
    <p:sldId id="262" r:id="rId8"/>
    <p:sldId id="264" r:id="rId9"/>
    <p:sldId id="271" r:id="rId10"/>
    <p:sldId id="270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va Muruganathan" initials="SM" lastIdx="5" clrIdx="0">
    <p:extLst>
      <p:ext uri="{19B8F6BF-5375-455C-9EA6-DF929625EA0E}">
        <p15:presenceInfo xmlns:p15="http://schemas.microsoft.com/office/powerpoint/2012/main" userId="Siva Muruganath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1386" y="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2553A6-2980-4357-96D0-DBD111451BDF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23E63B-FBC1-4E8A-97B6-D120F42BDD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008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C443-7A09-476B-BDB8-8CE871165B43}" type="datetimeFigureOut">
              <a:rPr lang="zh-CN" altLang="en-US" smtClean="0"/>
              <a:pPr/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C443-7A09-476B-BDB8-8CE871165B43}" type="datetimeFigureOut">
              <a:rPr lang="zh-CN" altLang="en-US" smtClean="0"/>
              <a:pPr/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C443-7A09-476B-BDB8-8CE871165B43}" type="datetimeFigureOut">
              <a:rPr lang="zh-CN" altLang="en-US" smtClean="0"/>
              <a:pPr/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C443-7A09-476B-BDB8-8CE871165B43}" type="datetimeFigureOut">
              <a:rPr lang="zh-CN" altLang="en-US" smtClean="0"/>
              <a:pPr/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C443-7A09-476B-BDB8-8CE871165B43}" type="datetimeFigureOut">
              <a:rPr lang="zh-CN" altLang="en-US" smtClean="0"/>
              <a:pPr/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C443-7A09-476B-BDB8-8CE871165B43}" type="datetimeFigureOut">
              <a:rPr lang="zh-CN" altLang="en-US" smtClean="0"/>
              <a:pPr/>
              <a:t>2018/3/1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C443-7A09-476B-BDB8-8CE871165B43}" type="datetimeFigureOut">
              <a:rPr lang="zh-CN" altLang="en-US" smtClean="0"/>
              <a:pPr/>
              <a:t>2018/3/1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C443-7A09-476B-BDB8-8CE871165B43}" type="datetimeFigureOut">
              <a:rPr lang="zh-CN" altLang="en-US" smtClean="0"/>
              <a:pPr/>
              <a:t>2018/3/1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C443-7A09-476B-BDB8-8CE871165B43}" type="datetimeFigureOut">
              <a:rPr lang="zh-CN" altLang="en-US" smtClean="0"/>
              <a:pPr/>
              <a:t>2018/3/1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C443-7A09-476B-BDB8-8CE871165B43}" type="datetimeFigureOut">
              <a:rPr lang="zh-CN" altLang="en-US" smtClean="0"/>
              <a:pPr/>
              <a:t>2018/3/1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C443-7A09-476B-BDB8-8CE871165B43}" type="datetimeFigureOut">
              <a:rPr lang="zh-CN" altLang="en-US" smtClean="0"/>
              <a:pPr/>
              <a:t>2018/3/1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2BC443-7A09-476B-BDB8-8CE871165B43}" type="datetimeFigureOut">
              <a:rPr lang="zh-CN" altLang="en-US" smtClean="0"/>
              <a:pPr/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WF on antenna port mapping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CATT,</a:t>
            </a:r>
            <a:r>
              <a:rPr lang="zh-CN" altLang="en-US" dirty="0"/>
              <a:t> </a:t>
            </a:r>
            <a:r>
              <a:rPr lang="en-US" altLang="zh-CN" dirty="0"/>
              <a:t>ZTE,</a:t>
            </a:r>
            <a:r>
              <a:rPr lang="zh-CN" altLang="en-US" dirty="0"/>
              <a:t> </a:t>
            </a:r>
            <a:r>
              <a:rPr lang="en-US" altLang="zh-CN" dirty="0"/>
              <a:t>Qualcomm,</a:t>
            </a:r>
            <a:r>
              <a:rPr lang="zh-CN" altLang="en-US" dirty="0"/>
              <a:t> </a:t>
            </a:r>
            <a:r>
              <a:rPr lang="en-US" altLang="zh-CN" dirty="0"/>
              <a:t>LGE, OPPO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23528" y="260648"/>
            <a:ext cx="83529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3GPP TSG RAN WG1 Meeting #92			  	       R1-180</a:t>
            </a:r>
            <a:r>
              <a:rPr lang="en-US" altLang="zh-CN" b="1" dirty="0"/>
              <a:t>xxxx</a:t>
            </a:r>
            <a:endParaRPr lang="en-US" dirty="0"/>
          </a:p>
          <a:p>
            <a:r>
              <a:rPr lang="en-US" b="1" dirty="0"/>
              <a:t>Athens, Greece, February 26</a:t>
            </a:r>
            <a:r>
              <a:rPr lang="en-US" b="1" baseline="30000" dirty="0"/>
              <a:t>th</a:t>
            </a:r>
            <a:r>
              <a:rPr lang="en-US" b="1" dirty="0"/>
              <a:t> – March 2</a:t>
            </a:r>
            <a:r>
              <a:rPr lang="en-US" b="1" baseline="30000" dirty="0"/>
              <a:t>nd</a:t>
            </a:r>
            <a:r>
              <a:rPr lang="en-US" b="1" dirty="0"/>
              <a:t>, 2018</a:t>
            </a:r>
            <a:endParaRPr lang="en-US" dirty="0"/>
          </a:p>
          <a:p>
            <a:r>
              <a:rPr lang="en-US" b="1" dirty="0"/>
              <a:t>Agenda Item: 7.1.2.1.1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43408"/>
            <a:ext cx="8229600" cy="1143000"/>
          </a:xfrm>
        </p:spPr>
        <p:txBody>
          <a:bodyPr/>
          <a:lstStyle/>
          <a:p>
            <a:r>
              <a:rPr lang="en-US" altLang="zh-CN" dirty="0"/>
              <a:t>Summary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8600" y="971600"/>
            <a:ext cx="8458200" cy="5697760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en-US" altLang="zh-CN" sz="2000" b="1" dirty="0"/>
              <a:t>Observation 1</a:t>
            </a:r>
            <a:r>
              <a:rPr lang="en-US" altLang="zh-CN" sz="2000" dirty="0"/>
              <a:t>: The values of  </a:t>
            </a:r>
            <a:r>
              <a:rPr lang="en-US" altLang="zh-CN" sz="2000" i="1" dirty="0"/>
              <a:t>P0,…,Pv-1  </a:t>
            </a:r>
            <a:r>
              <a:rPr lang="en-US" altLang="zh-CN" sz="2000" dirty="0"/>
              <a:t>should be specified clearly in specification to avoid any ambiguity in layer-2-port mapping operation</a:t>
            </a:r>
          </a:p>
          <a:p>
            <a:pPr algn="just"/>
            <a:r>
              <a:rPr lang="en-US" altLang="zh-CN" sz="2000" b="1" dirty="0"/>
              <a:t>Proposal 1</a:t>
            </a:r>
            <a:r>
              <a:rPr lang="en-US" altLang="zh-CN" sz="2000" dirty="0"/>
              <a:t>: Replace the label of “DMRS port(s)” with “</a:t>
            </a:r>
            <a:r>
              <a:rPr lang="en-US" altLang="zh-CN" sz="2000" i="1" dirty="0"/>
              <a:t>P0,…,Pv-1</a:t>
            </a:r>
            <a:r>
              <a:rPr lang="en-US" altLang="zh-CN" sz="2000" dirty="0"/>
              <a:t>” in Table 7.3.1.2.2-1, Table 7.3.1.2.2-2, Table 7.3.1.2.2-3 and Table 7.3.1.2.2-4 of 38.212</a:t>
            </a:r>
          </a:p>
          <a:p>
            <a:pPr algn="just"/>
            <a:r>
              <a:rPr lang="en-US" sz="2000" b="1" dirty="0"/>
              <a:t>Proposal 2</a:t>
            </a:r>
            <a:r>
              <a:rPr lang="en-US" sz="2000" dirty="0"/>
              <a:t>: </a:t>
            </a:r>
            <a:endParaRPr lang="en-US" altLang="zh-CN" sz="2000" b="1" dirty="0"/>
          </a:p>
          <a:p>
            <a:pPr lvl="1" algn="just"/>
            <a:r>
              <a:rPr lang="en-US" altLang="zh-CN" sz="2000" dirty="0"/>
              <a:t>For</a:t>
            </a:r>
            <a:r>
              <a:rPr lang="en-US" altLang="zh-CN" sz="2000" b="1" dirty="0"/>
              <a:t> </a:t>
            </a:r>
            <a:r>
              <a:rPr lang="en-US" altLang="zh-CN" sz="2000" dirty="0"/>
              <a:t>Table 7.3.1.2.2-2 (</a:t>
            </a:r>
            <a:r>
              <a:rPr lang="en-US" altLang="zh-CN" sz="2000" i="1" dirty="0"/>
              <a:t>c</a:t>
            </a:r>
            <a:r>
              <a:rPr lang="en-US" sz="2000" i="1" dirty="0"/>
              <a:t>onfiguration type=1, </a:t>
            </a:r>
            <a:r>
              <a:rPr lang="en-GB" sz="2000" i="1" dirty="0"/>
              <a:t>DL-DMRS-max-</a:t>
            </a:r>
            <a:r>
              <a:rPr lang="en-GB" sz="2000" i="1" dirty="0" err="1"/>
              <a:t>len</a:t>
            </a:r>
            <a:r>
              <a:rPr lang="en-GB" sz="2000" i="1" dirty="0"/>
              <a:t>=2</a:t>
            </a:r>
            <a:r>
              <a:rPr lang="en-US" altLang="zh-CN" sz="2000" dirty="0"/>
              <a:t>) of 38.212, adopt the following changes:</a:t>
            </a:r>
          </a:p>
          <a:p>
            <a:pPr lvl="2" algn="just"/>
            <a:r>
              <a:rPr lang="en-US" altLang="zh-CN" sz="2000" dirty="0"/>
              <a:t>Reorder 0-4 to 2,3,0,1,4</a:t>
            </a:r>
          </a:p>
          <a:p>
            <a:pPr lvl="2" algn="just"/>
            <a:r>
              <a:rPr lang="en-US" altLang="zh-CN" sz="2000" dirty="0"/>
              <a:t>Reorder 0,1,2,3,4,6 to 2,3,6,0,1,4,</a:t>
            </a:r>
          </a:p>
          <a:p>
            <a:pPr lvl="2" algn="just"/>
            <a:r>
              <a:rPr lang="en-US" altLang="zh-CN" sz="2000" dirty="0"/>
              <a:t>Reorder 0,1,2,3,4,5,6 to 2,3,6,0,1,4,5</a:t>
            </a:r>
          </a:p>
          <a:p>
            <a:pPr lvl="2" algn="just"/>
            <a:r>
              <a:rPr lang="en-US" altLang="zh-CN" sz="2000" dirty="0"/>
              <a:t>Reorder 0,1,2,3,4,5,6,7 to 2,3,6,7,0,1,4,5</a:t>
            </a:r>
          </a:p>
          <a:p>
            <a:pPr algn="just"/>
            <a:r>
              <a:rPr lang="en-US" sz="2000" b="1" dirty="0"/>
              <a:t>Proposal 3</a:t>
            </a:r>
            <a:r>
              <a:rPr lang="en-US" sz="2000" dirty="0"/>
              <a:t>: </a:t>
            </a:r>
            <a:endParaRPr lang="en-US" altLang="zh-CN" sz="2000" b="1" dirty="0"/>
          </a:p>
          <a:p>
            <a:pPr lvl="1" algn="just"/>
            <a:r>
              <a:rPr lang="en-US" altLang="zh-CN" sz="2000" dirty="0"/>
              <a:t>For</a:t>
            </a:r>
            <a:r>
              <a:rPr lang="en-US" altLang="zh-CN" sz="2000" b="1" dirty="0"/>
              <a:t> </a:t>
            </a:r>
            <a:r>
              <a:rPr lang="en-US" altLang="zh-CN" sz="2000" dirty="0"/>
              <a:t>Table 7.3.1.2.2-4 (</a:t>
            </a:r>
            <a:r>
              <a:rPr lang="en-US" altLang="zh-CN" sz="2000" i="1" dirty="0"/>
              <a:t>c</a:t>
            </a:r>
            <a:r>
              <a:rPr lang="en-US" sz="2000" i="1" dirty="0"/>
              <a:t>onfiguration type=2, </a:t>
            </a:r>
            <a:r>
              <a:rPr lang="en-GB" sz="2000" i="1" dirty="0"/>
              <a:t>DL-DMRS-max-</a:t>
            </a:r>
            <a:r>
              <a:rPr lang="en-GB" sz="2000" i="1" dirty="0" err="1"/>
              <a:t>len</a:t>
            </a:r>
            <a:r>
              <a:rPr lang="en-GB" sz="2000" i="1" dirty="0"/>
              <a:t>=2</a:t>
            </a:r>
            <a:r>
              <a:rPr lang="en-US" altLang="zh-CN" sz="2000" dirty="0"/>
              <a:t>) of 38.212, adopt the following changes:</a:t>
            </a:r>
          </a:p>
          <a:p>
            <a:pPr lvl="2" algn="just"/>
            <a:r>
              <a:rPr lang="en-US" altLang="zh-CN" sz="2000" dirty="0"/>
              <a:t>Reorder 0,1,2,3,6 to 2,3,0,1,6</a:t>
            </a:r>
          </a:p>
          <a:p>
            <a:pPr lvl="2" algn="just"/>
            <a:r>
              <a:rPr lang="en-US" altLang="zh-CN" sz="2000" dirty="0"/>
              <a:t>Reorder 0,1,2,3,6,8 to 2,3,8,0,1,6</a:t>
            </a:r>
          </a:p>
          <a:p>
            <a:pPr lvl="2" algn="just"/>
            <a:r>
              <a:rPr lang="en-US" altLang="zh-CN" sz="2000" dirty="0"/>
              <a:t>Reorder 0,1,2,3,6,7,8 to 2,3,8,0,1,6,7</a:t>
            </a:r>
          </a:p>
          <a:p>
            <a:pPr lvl="2" algn="just"/>
            <a:r>
              <a:rPr lang="en-US" altLang="zh-CN" sz="2000" dirty="0"/>
              <a:t>Reorder 0,1,2,3,6,7,8,9 to 2,3,8,9,0,1,6,7</a:t>
            </a:r>
          </a:p>
          <a:p>
            <a:pPr algn="just"/>
            <a:r>
              <a:rPr lang="en-US" sz="2100" b="1" dirty="0"/>
              <a:t>Observation 2: </a:t>
            </a:r>
            <a:r>
              <a:rPr lang="en-US" sz="2100" dirty="0"/>
              <a:t>T</a:t>
            </a:r>
            <a:r>
              <a:rPr lang="en-US" sz="2000" dirty="0"/>
              <a:t>he ordering changes related to 2-CW TX in Table 7.3.1.2.2-2 and Table 7.3.1.2.2-4 of TS 38.212 only. In addition, no extra complexity is induced with such predefined order</a:t>
            </a:r>
          </a:p>
        </p:txBody>
      </p:sp>
    </p:spTree>
    <p:extLst>
      <p:ext uri="{BB962C8B-B14F-4D97-AF65-F5344CB8AC3E}">
        <p14:creationId xmlns:p14="http://schemas.microsoft.com/office/powerpoint/2010/main" val="29435328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E9232CE7-DA37-462D-8722-5F79B1037A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052736"/>
            <a:ext cx="8731719" cy="3543300"/>
          </a:xfrm>
          <a:prstGeom prst="rect">
            <a:avLst/>
          </a:prstGeom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id="{C5496AF5-48B3-4164-8720-5B19B7EF1C23}"/>
              </a:ext>
            </a:extLst>
          </p:cNvPr>
          <p:cNvSpPr/>
          <p:nvPr/>
        </p:nvSpPr>
        <p:spPr>
          <a:xfrm>
            <a:off x="224035" y="4962856"/>
            <a:ext cx="8668445" cy="986424"/>
          </a:xfrm>
          <a:prstGeom prst="rect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>
            <a:spAutoFit/>
          </a:bodyPr>
          <a:lstStyle/>
          <a:p>
            <a:pPr marL="457200" indent="-457200">
              <a:spcAft>
                <a:spcPts val="0"/>
              </a:spcAft>
            </a:pPr>
            <a:r>
              <a:rPr lang="en-GB" b="1" dirty="0">
                <a:latin typeface="Times" panose="02020603050405020304" pitchFamily="18" charset="0"/>
                <a:ea typeface="等线" panose="02010600030101010101" pitchFamily="2" charset="-122"/>
              </a:rPr>
              <a:t>Agreement</a:t>
            </a:r>
            <a:endParaRPr lang="en-US" b="1" dirty="0">
              <a:latin typeface="Times" panose="02020603050405020304" pitchFamily="18" charset="0"/>
              <a:ea typeface="等线" panose="02010600030101010101" pitchFamily="2" charset="-122"/>
            </a:endParaRPr>
          </a:p>
          <a:p>
            <a:pPr marL="457200" indent="-457200">
              <a:spcAft>
                <a:spcPts val="0"/>
              </a:spcAft>
            </a:pPr>
            <a:r>
              <a:rPr lang="en-US" sz="1600" dirty="0">
                <a:latin typeface="Malgun Gothic" panose="020B0503020000020004" pitchFamily="34" charset="-127"/>
                <a:ea typeface="Malgun Gothic" panose="020B0503020000020004" pitchFamily="34" charset="-127"/>
                <a:cs typeface="Times New Roman" panose="02020603050405020304" pitchFamily="18" charset="0"/>
              </a:rPr>
              <a:t>For NR Rel-15, DMRS port ordering is performed as follows for one-CW transmission (DL)</a:t>
            </a:r>
          </a:p>
          <a:p>
            <a:pPr marL="342900" lvl="0" indent="-342900" algn="just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US" sz="1600" dirty="0">
                <a:latin typeface="Malgun Gothic" panose="020B0503020000020004" pitchFamily="34" charset="-127"/>
                <a:ea typeface="Malgun Gothic" panose="020B0503020000020004" pitchFamily="34" charset="-127"/>
                <a:cs typeface="Times New Roman" panose="02020603050405020304" pitchFamily="18" charset="0"/>
              </a:rPr>
              <a:t>Simple ordering with increasing index (port number)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/>
          <a:lstStyle/>
          <a:p>
            <a:r>
              <a:rPr lang="en-US" altLang="zh-CN" dirty="0"/>
              <a:t>DMRS tables in 212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F454C80-9EAC-492C-AF35-76911DBA0503}"/>
              </a:ext>
            </a:extLst>
          </p:cNvPr>
          <p:cNvSpPr txBox="1"/>
          <p:nvPr/>
        </p:nvSpPr>
        <p:spPr>
          <a:xfrm>
            <a:off x="179512" y="1358663"/>
            <a:ext cx="2103268" cy="3693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Configuration type 1</a:t>
            </a:r>
          </a:p>
        </p:txBody>
      </p: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DEF07B37-3045-44A8-B34D-0597122817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1332082"/>
              </p:ext>
            </p:extLst>
          </p:nvPr>
        </p:nvGraphicFramePr>
        <p:xfrm>
          <a:off x="276304" y="3304777"/>
          <a:ext cx="2769235" cy="31851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5340">
                  <a:extLst>
                    <a:ext uri="{9D8B030D-6E8A-4147-A177-3AD203B41FA5}">
                      <a16:colId xmlns:a16="http://schemas.microsoft.com/office/drawing/2014/main" val="1491678914"/>
                    </a:ext>
                  </a:extLst>
                </a:gridCol>
                <a:gridCol w="1182370">
                  <a:extLst>
                    <a:ext uri="{9D8B030D-6E8A-4147-A177-3AD203B41FA5}">
                      <a16:colId xmlns:a16="http://schemas.microsoft.com/office/drawing/2014/main" val="3290247323"/>
                    </a:ext>
                  </a:extLst>
                </a:gridCol>
                <a:gridCol w="771525">
                  <a:extLst>
                    <a:ext uri="{9D8B030D-6E8A-4147-A177-3AD203B41FA5}">
                      <a16:colId xmlns:a16="http://schemas.microsoft.com/office/drawing/2014/main" val="2652682512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One Codeword:</a:t>
                      </a:r>
                      <a:endParaRPr lang="en-US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Codeword 0 enabled,</a:t>
                      </a:r>
                      <a:endParaRPr lang="en-US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Codeword 1 disabled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2561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Value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Number of DMRS CDM group(s) without data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DMRS port(s)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865812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252119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191903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0,1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188134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208729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894314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306176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167660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0,1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972600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8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2,3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26386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9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0-2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582703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0-3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42767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0,2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32167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12-15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Reserved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Reserved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95365117"/>
                  </a:ext>
                </a:extLst>
              </a:tr>
            </a:tbl>
          </a:graphicData>
        </a:graphic>
      </p:graphicFrame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9928BB26-F498-4541-B355-1410F78AFF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972028"/>
              </p:ext>
            </p:extLst>
          </p:nvPr>
        </p:nvGraphicFramePr>
        <p:xfrm>
          <a:off x="3563888" y="1700808"/>
          <a:ext cx="5400598" cy="7604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0206">
                  <a:extLst>
                    <a:ext uri="{9D8B030D-6E8A-4147-A177-3AD203B41FA5}">
                      <a16:colId xmlns:a16="http://schemas.microsoft.com/office/drawing/2014/main" val="4000360651"/>
                    </a:ext>
                  </a:extLst>
                </a:gridCol>
                <a:gridCol w="799788">
                  <a:extLst>
                    <a:ext uri="{9D8B030D-6E8A-4147-A177-3AD203B41FA5}">
                      <a16:colId xmlns:a16="http://schemas.microsoft.com/office/drawing/2014/main" val="3083041283"/>
                    </a:ext>
                  </a:extLst>
                </a:gridCol>
                <a:gridCol w="529666">
                  <a:extLst>
                    <a:ext uri="{9D8B030D-6E8A-4147-A177-3AD203B41FA5}">
                      <a16:colId xmlns:a16="http://schemas.microsoft.com/office/drawing/2014/main" val="2339321801"/>
                    </a:ext>
                  </a:extLst>
                </a:gridCol>
                <a:gridCol w="728213">
                  <a:extLst>
                    <a:ext uri="{9D8B030D-6E8A-4147-A177-3AD203B41FA5}">
                      <a16:colId xmlns:a16="http://schemas.microsoft.com/office/drawing/2014/main" val="2435031937"/>
                    </a:ext>
                  </a:extLst>
                </a:gridCol>
                <a:gridCol w="435060">
                  <a:extLst>
                    <a:ext uri="{9D8B030D-6E8A-4147-A177-3AD203B41FA5}">
                      <a16:colId xmlns:a16="http://schemas.microsoft.com/office/drawing/2014/main" val="48852646"/>
                    </a:ext>
                  </a:extLst>
                </a:gridCol>
                <a:gridCol w="756221">
                  <a:extLst>
                    <a:ext uri="{9D8B030D-6E8A-4147-A177-3AD203B41FA5}">
                      <a16:colId xmlns:a16="http://schemas.microsoft.com/office/drawing/2014/main" val="1425043585"/>
                    </a:ext>
                  </a:extLst>
                </a:gridCol>
                <a:gridCol w="888170">
                  <a:extLst>
                    <a:ext uri="{9D8B030D-6E8A-4147-A177-3AD203B41FA5}">
                      <a16:colId xmlns:a16="http://schemas.microsoft.com/office/drawing/2014/main" val="273516813"/>
                    </a:ext>
                  </a:extLst>
                </a:gridCol>
                <a:gridCol w="863274">
                  <a:extLst>
                    <a:ext uri="{9D8B030D-6E8A-4147-A177-3AD203B41FA5}">
                      <a16:colId xmlns:a16="http://schemas.microsoft.com/office/drawing/2014/main" val="1097372289"/>
                    </a:ext>
                  </a:extLst>
                </a:gridCol>
              </a:tblGrid>
              <a:tr h="309835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One Codeword:</a:t>
                      </a:r>
                      <a:endParaRPr lang="en-US" sz="1200">
                        <a:effectLst/>
                      </a:endParaRPr>
                    </a:p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en-US" sz="1100" kern="1400">
                          <a:effectLst/>
                        </a:rPr>
                        <a:t>Codeword 0 enabled,</a:t>
                      </a:r>
                      <a:endParaRPr lang="en-US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400">
                          <a:effectLst/>
                        </a:rPr>
                        <a:t>Codeword 1 disabled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Two Codewords:</a:t>
                      </a:r>
                      <a:endParaRPr lang="en-US" sz="1200">
                        <a:effectLst/>
                      </a:endParaRPr>
                    </a:p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en-US" sz="1100" kern="1400">
                          <a:effectLst/>
                        </a:rPr>
                        <a:t>Codeword 0 enabled,</a:t>
                      </a:r>
                      <a:endParaRPr lang="en-US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400">
                          <a:effectLst/>
                        </a:rPr>
                        <a:t>Codeword 1 enabled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92948724"/>
                  </a:ext>
                </a:extLst>
              </a:tr>
              <a:tr h="4131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Value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Number of DMRS CDM group(s) without data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DMRS port(s)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Number of front-load symbols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Value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Number of DMRS CDM group(s) without data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DMRS port(s)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Number of front-load symbols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1446649945"/>
                  </a:ext>
                </a:extLst>
              </a:tr>
              <a:tr h="1151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0-4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3737817079"/>
                  </a:ext>
                </a:extLst>
              </a:tr>
              <a:tr h="1151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0,1,2,3,4,6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1135948145"/>
                  </a:ext>
                </a:extLst>
              </a:tr>
              <a:tr h="1151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0,1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0,1,2,3,4,5,6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923080920"/>
                  </a:ext>
                </a:extLst>
              </a:tr>
              <a:tr h="1151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0,1,2,3,4,5,6,7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4238705351"/>
                  </a:ext>
                </a:extLst>
              </a:tr>
              <a:tr h="1151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4-31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reserved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reserved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reserved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2353361012"/>
                  </a:ext>
                </a:extLst>
              </a:tr>
              <a:tr h="1161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1478119386"/>
                  </a:ext>
                </a:extLst>
              </a:tr>
              <a:tr h="1161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2202727381"/>
                  </a:ext>
                </a:extLst>
              </a:tr>
              <a:tr h="1161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0,1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2191883189"/>
                  </a:ext>
                </a:extLst>
              </a:tr>
              <a:tr h="1161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8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2,3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2041846180"/>
                  </a:ext>
                </a:extLst>
              </a:tr>
              <a:tr h="1161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9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0-2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577176168"/>
                  </a:ext>
                </a:extLst>
              </a:tr>
              <a:tr h="1161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0-3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72564751"/>
                  </a:ext>
                </a:extLst>
              </a:tr>
              <a:tr h="1161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0,2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3604492483"/>
                  </a:ext>
                </a:extLst>
              </a:tr>
              <a:tr h="1161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3170121791"/>
                  </a:ext>
                </a:extLst>
              </a:tr>
              <a:tr h="1161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1430096750"/>
                  </a:ext>
                </a:extLst>
              </a:tr>
              <a:tr h="1161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3119563867"/>
                  </a:ext>
                </a:extLst>
              </a:tr>
              <a:tr h="1161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2986700407"/>
                  </a:ext>
                </a:extLst>
              </a:tr>
              <a:tr h="1161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3043979448"/>
                  </a:ext>
                </a:extLst>
              </a:tr>
              <a:tr h="1161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178740991"/>
                  </a:ext>
                </a:extLst>
              </a:tr>
              <a:tr h="1161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18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1744870398"/>
                  </a:ext>
                </a:extLst>
              </a:tr>
              <a:tr h="1161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19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686792630"/>
                  </a:ext>
                </a:extLst>
              </a:tr>
              <a:tr h="1161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0,1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3334923698"/>
                  </a:ext>
                </a:extLst>
              </a:tr>
              <a:tr h="1161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2,3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1722044497"/>
                  </a:ext>
                </a:extLst>
              </a:tr>
              <a:tr h="1161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4,5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744519300"/>
                  </a:ext>
                </a:extLst>
              </a:tr>
              <a:tr h="1161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6,7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3329408792"/>
                  </a:ext>
                </a:extLst>
              </a:tr>
              <a:tr h="1161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0,4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126484018"/>
                  </a:ext>
                </a:extLst>
              </a:tr>
              <a:tr h="1161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2,6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3884825690"/>
                  </a:ext>
                </a:extLst>
              </a:tr>
              <a:tr h="1161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0,1,4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2644807758"/>
                  </a:ext>
                </a:extLst>
              </a:tr>
              <a:tr h="1161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2,3,6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3056520104"/>
                  </a:ext>
                </a:extLst>
              </a:tr>
              <a:tr h="1161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28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0,1,4,5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2120199314"/>
                  </a:ext>
                </a:extLst>
              </a:tr>
              <a:tr h="1161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29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2,3,6,7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1820375232"/>
                  </a:ext>
                </a:extLst>
              </a:tr>
              <a:tr h="1161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0,2,4,6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936103069"/>
                  </a:ext>
                </a:extLst>
              </a:tr>
              <a:tr h="2065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Reserved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Reserved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Reserved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8094" marR="58094" marT="0" marB="0" anchor="ctr"/>
                </a:tc>
                <a:extLst>
                  <a:ext uri="{0D108BD9-81ED-4DB2-BD59-A6C34878D82A}">
                    <a16:rowId xmlns:a16="http://schemas.microsoft.com/office/drawing/2014/main" val="1627647056"/>
                  </a:ext>
                </a:extLst>
              </a:tr>
            </a:tbl>
          </a:graphicData>
        </a:graphic>
      </p:graphicFrame>
      <p:sp>
        <p:nvSpPr>
          <p:cNvPr id="12" name="文本框 11">
            <a:extLst>
              <a:ext uri="{FF2B5EF4-FFF2-40B4-BE49-F238E27FC236}">
                <a16:creationId xmlns:a16="http://schemas.microsoft.com/office/drawing/2014/main" id="{F7A59ED0-8A39-4330-ADD1-F04D51664E36}"/>
              </a:ext>
            </a:extLst>
          </p:cNvPr>
          <p:cNvSpPr txBox="1"/>
          <p:nvPr/>
        </p:nvSpPr>
        <p:spPr>
          <a:xfrm>
            <a:off x="601881" y="2838310"/>
            <a:ext cx="2118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/>
              <a:t>DL-DMRS-max-</a:t>
            </a:r>
            <a:r>
              <a:rPr lang="en-GB" i="1" dirty="0" err="1"/>
              <a:t>len</a:t>
            </a:r>
            <a:r>
              <a:rPr lang="en-GB" dirty="0"/>
              <a:t>=1</a:t>
            </a:r>
            <a:endParaRPr 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DBEECF2-0D3F-4F5F-892B-C6DBA8585612}"/>
              </a:ext>
            </a:extLst>
          </p:cNvPr>
          <p:cNvSpPr txBox="1"/>
          <p:nvPr/>
        </p:nvSpPr>
        <p:spPr>
          <a:xfrm>
            <a:off x="5126595" y="1259468"/>
            <a:ext cx="2118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/>
              <a:t>DL-DMRS-max-</a:t>
            </a:r>
            <a:r>
              <a:rPr lang="en-GB" i="1" dirty="0" err="1"/>
              <a:t>len</a:t>
            </a:r>
            <a:r>
              <a:rPr lang="en-GB" dirty="0"/>
              <a:t>=2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62272"/>
            <a:ext cx="8229600" cy="1143000"/>
          </a:xfrm>
        </p:spPr>
        <p:txBody>
          <a:bodyPr/>
          <a:lstStyle/>
          <a:p>
            <a:r>
              <a:rPr lang="en-US" altLang="zh-CN" dirty="0"/>
              <a:t>DMRS tables in 212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F454C80-9EAC-492C-AF35-76911DBA0503}"/>
              </a:ext>
            </a:extLst>
          </p:cNvPr>
          <p:cNvSpPr txBox="1"/>
          <p:nvPr/>
        </p:nvSpPr>
        <p:spPr>
          <a:xfrm>
            <a:off x="179512" y="1358663"/>
            <a:ext cx="2103268" cy="3693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Configuration type 2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794952C8-AC74-485D-BCA8-5FD5620ACB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1529426"/>
              </p:ext>
            </p:extLst>
          </p:nvPr>
        </p:nvGraphicFramePr>
        <p:xfrm>
          <a:off x="-13254" y="2132856"/>
          <a:ext cx="4036079" cy="5593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1952">
                  <a:extLst>
                    <a:ext uri="{9D8B030D-6E8A-4147-A177-3AD203B41FA5}">
                      <a16:colId xmlns:a16="http://schemas.microsoft.com/office/drawing/2014/main" val="3521666684"/>
                    </a:ext>
                  </a:extLst>
                </a:gridCol>
                <a:gridCol w="671952">
                  <a:extLst>
                    <a:ext uri="{9D8B030D-6E8A-4147-A177-3AD203B41FA5}">
                      <a16:colId xmlns:a16="http://schemas.microsoft.com/office/drawing/2014/main" val="39298890"/>
                    </a:ext>
                  </a:extLst>
                </a:gridCol>
                <a:gridCol w="671952">
                  <a:extLst>
                    <a:ext uri="{9D8B030D-6E8A-4147-A177-3AD203B41FA5}">
                      <a16:colId xmlns:a16="http://schemas.microsoft.com/office/drawing/2014/main" val="2447063233"/>
                    </a:ext>
                  </a:extLst>
                </a:gridCol>
                <a:gridCol w="671406">
                  <a:extLst>
                    <a:ext uri="{9D8B030D-6E8A-4147-A177-3AD203B41FA5}">
                      <a16:colId xmlns:a16="http://schemas.microsoft.com/office/drawing/2014/main" val="3985333871"/>
                    </a:ext>
                  </a:extLst>
                </a:gridCol>
                <a:gridCol w="671952">
                  <a:extLst>
                    <a:ext uri="{9D8B030D-6E8A-4147-A177-3AD203B41FA5}">
                      <a16:colId xmlns:a16="http://schemas.microsoft.com/office/drawing/2014/main" val="276030723"/>
                    </a:ext>
                  </a:extLst>
                </a:gridCol>
                <a:gridCol w="676865">
                  <a:extLst>
                    <a:ext uri="{9D8B030D-6E8A-4147-A177-3AD203B41FA5}">
                      <a16:colId xmlns:a16="http://schemas.microsoft.com/office/drawing/2014/main" val="1067229498"/>
                    </a:ext>
                  </a:extLst>
                </a:gridCol>
              </a:tblGrid>
              <a:tr h="363398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One codeword:</a:t>
                      </a:r>
                      <a:endParaRPr lang="en-US" sz="1100">
                        <a:effectLst/>
                      </a:endParaRPr>
                    </a:p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en-US" sz="1050" kern="1400">
                          <a:effectLst/>
                        </a:rPr>
                        <a:t>Codeword 0 enabled,</a:t>
                      </a:r>
                      <a:endParaRPr lang="en-US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400">
                          <a:effectLst/>
                        </a:rPr>
                        <a:t>Codeword 1 disabled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Two codewords:</a:t>
                      </a:r>
                      <a:endParaRPr lang="en-US" sz="1100">
                        <a:effectLst/>
                      </a:endParaRPr>
                    </a:p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en-US" sz="1050" kern="1400">
                          <a:effectLst/>
                        </a:rPr>
                        <a:t>Codeword 0 enabled,</a:t>
                      </a:r>
                      <a:endParaRPr lang="en-US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400">
                          <a:effectLst/>
                        </a:rPr>
                        <a:t>Codeword 1 enabled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5820546"/>
                  </a:ext>
                </a:extLst>
              </a:tr>
              <a:tr h="4845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Value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Number of DMRS CDM group(s) without data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DMRS port(s)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Value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Number of DMRS CDM group(s) without data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DMRS port(s)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99219274"/>
                  </a:ext>
                </a:extLst>
              </a:tr>
              <a:tr h="1350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0-4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3231534"/>
                  </a:ext>
                </a:extLst>
              </a:tr>
              <a:tr h="1350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0-5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43570035"/>
                  </a:ext>
                </a:extLst>
              </a:tr>
              <a:tr h="1350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0,1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2-31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reserved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reserved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02255339"/>
                  </a:ext>
                </a:extLst>
              </a:tr>
              <a:tr h="1350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33041542"/>
                  </a:ext>
                </a:extLst>
              </a:tr>
              <a:tr h="1350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4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2077470"/>
                  </a:ext>
                </a:extLst>
              </a:tr>
              <a:tr h="136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5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02202418"/>
                  </a:ext>
                </a:extLst>
              </a:tr>
              <a:tr h="136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46903637"/>
                  </a:ext>
                </a:extLst>
              </a:tr>
              <a:tr h="136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7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0,1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80917119"/>
                  </a:ext>
                </a:extLst>
              </a:tr>
              <a:tr h="136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8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2,3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24960486"/>
                  </a:ext>
                </a:extLst>
              </a:tr>
              <a:tr h="136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0-2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31660089"/>
                  </a:ext>
                </a:extLst>
              </a:tr>
              <a:tr h="136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10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0-3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25422774"/>
                  </a:ext>
                </a:extLst>
              </a:tr>
              <a:tr h="136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25893550"/>
                  </a:ext>
                </a:extLst>
              </a:tr>
              <a:tr h="136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5822003"/>
                  </a:ext>
                </a:extLst>
              </a:tr>
              <a:tr h="136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24588480"/>
                  </a:ext>
                </a:extLst>
              </a:tr>
              <a:tr h="136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14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92537831"/>
                  </a:ext>
                </a:extLst>
              </a:tr>
              <a:tr h="136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15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4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51870721"/>
                  </a:ext>
                </a:extLst>
              </a:tr>
              <a:tr h="136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16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5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73492767"/>
                  </a:ext>
                </a:extLst>
              </a:tr>
              <a:tr h="136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17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0,1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27090627"/>
                  </a:ext>
                </a:extLst>
              </a:tr>
              <a:tr h="136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18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2,3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18367688"/>
                  </a:ext>
                </a:extLst>
              </a:tr>
              <a:tr h="136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19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4,5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82412915"/>
                  </a:ext>
                </a:extLst>
              </a:tr>
              <a:tr h="136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20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0-2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69116759"/>
                  </a:ext>
                </a:extLst>
              </a:tr>
              <a:tr h="136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21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3-5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53961568"/>
                  </a:ext>
                </a:extLst>
              </a:tr>
              <a:tr h="136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22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0-3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10811167"/>
                  </a:ext>
                </a:extLst>
              </a:tr>
              <a:tr h="136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23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0,2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86456064"/>
                  </a:ext>
                </a:extLst>
              </a:tr>
              <a:tr h="136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24-31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Reserved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Reserved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72245544"/>
                  </a:ext>
                </a:extLst>
              </a:tr>
            </a:tbl>
          </a:graphicData>
        </a:graphic>
      </p:graphicFrame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BF509C61-E612-4202-8A97-283B984FAE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678762"/>
              </p:ext>
            </p:extLst>
          </p:nvPr>
        </p:nvGraphicFramePr>
        <p:xfrm>
          <a:off x="4590028" y="1196752"/>
          <a:ext cx="4446468" cy="12832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9501">
                  <a:extLst>
                    <a:ext uri="{9D8B030D-6E8A-4147-A177-3AD203B41FA5}">
                      <a16:colId xmlns:a16="http://schemas.microsoft.com/office/drawing/2014/main" val="4282652492"/>
                    </a:ext>
                  </a:extLst>
                </a:gridCol>
                <a:gridCol w="640553">
                  <a:extLst>
                    <a:ext uri="{9D8B030D-6E8A-4147-A177-3AD203B41FA5}">
                      <a16:colId xmlns:a16="http://schemas.microsoft.com/office/drawing/2014/main" val="1932473447"/>
                    </a:ext>
                  </a:extLst>
                </a:gridCol>
                <a:gridCol w="526280">
                  <a:extLst>
                    <a:ext uri="{9D8B030D-6E8A-4147-A177-3AD203B41FA5}">
                      <a16:colId xmlns:a16="http://schemas.microsoft.com/office/drawing/2014/main" val="909498710"/>
                    </a:ext>
                  </a:extLst>
                </a:gridCol>
                <a:gridCol w="575474">
                  <a:extLst>
                    <a:ext uri="{9D8B030D-6E8A-4147-A177-3AD203B41FA5}">
                      <a16:colId xmlns:a16="http://schemas.microsoft.com/office/drawing/2014/main" val="2950294305"/>
                    </a:ext>
                  </a:extLst>
                </a:gridCol>
                <a:gridCol w="355636">
                  <a:extLst>
                    <a:ext uri="{9D8B030D-6E8A-4147-A177-3AD203B41FA5}">
                      <a16:colId xmlns:a16="http://schemas.microsoft.com/office/drawing/2014/main" val="3520774343"/>
                    </a:ext>
                  </a:extLst>
                </a:gridCol>
                <a:gridCol w="608269">
                  <a:extLst>
                    <a:ext uri="{9D8B030D-6E8A-4147-A177-3AD203B41FA5}">
                      <a16:colId xmlns:a16="http://schemas.microsoft.com/office/drawing/2014/main" val="3956797717"/>
                    </a:ext>
                  </a:extLst>
                </a:gridCol>
                <a:gridCol w="722544">
                  <a:extLst>
                    <a:ext uri="{9D8B030D-6E8A-4147-A177-3AD203B41FA5}">
                      <a16:colId xmlns:a16="http://schemas.microsoft.com/office/drawing/2014/main" val="752801393"/>
                    </a:ext>
                  </a:extLst>
                </a:gridCol>
                <a:gridCol w="688211">
                  <a:extLst>
                    <a:ext uri="{9D8B030D-6E8A-4147-A177-3AD203B41FA5}">
                      <a16:colId xmlns:a16="http://schemas.microsoft.com/office/drawing/2014/main" val="1405975089"/>
                    </a:ext>
                  </a:extLst>
                </a:gridCol>
              </a:tblGrid>
              <a:tr h="215046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One codeword:</a:t>
                      </a:r>
                      <a:endParaRPr lang="en-US" sz="1200">
                        <a:effectLst/>
                      </a:endParaRPr>
                    </a:p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en-US" sz="1100" kern="1400">
                          <a:effectLst/>
                        </a:rPr>
                        <a:t>Codeword 0 enabled,</a:t>
                      </a:r>
                      <a:endParaRPr lang="en-US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400">
                          <a:effectLst/>
                        </a:rPr>
                        <a:t>Codeword 1 disabled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en-US" sz="1100" kern="1400">
                          <a:effectLst/>
                        </a:rPr>
                        <a:t>Two Codewords:</a:t>
                      </a:r>
                      <a:endParaRPr lang="en-US" sz="1200">
                        <a:effectLst/>
                      </a:endParaRPr>
                    </a:p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en-US" sz="1100" kern="1400">
                          <a:effectLst/>
                        </a:rPr>
                        <a:t>Codeword 0 enabled,</a:t>
                      </a:r>
                      <a:endParaRPr lang="en-US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400">
                          <a:effectLst/>
                        </a:rPr>
                        <a:t>Codeword 1 enabled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1267711"/>
                  </a:ext>
                </a:extLst>
              </a:tr>
              <a:tr h="2867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Value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Number of DMRS CDM group(s) without data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DMRS port(s)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Number of front-load symbols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Value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Number of DMRS CDM group(s) without data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DMRS port(s)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Number of front-load symbols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3464986398"/>
                  </a:ext>
                </a:extLst>
              </a:tr>
              <a:tr h="798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0-4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1221490545"/>
                  </a:ext>
                </a:extLst>
              </a:tr>
              <a:tr h="798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0-5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3469825118"/>
                  </a:ext>
                </a:extLst>
              </a:tr>
              <a:tr h="798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0,1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0,1,2,3,6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3424623213"/>
                  </a:ext>
                </a:extLst>
              </a:tr>
              <a:tr h="798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0,1,2,3,6,8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752018514"/>
                  </a:ext>
                </a:extLst>
              </a:tr>
              <a:tr h="798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0,1,2,3,6,7,8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1028874671"/>
                  </a:ext>
                </a:extLst>
              </a:tr>
              <a:tr h="798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0,1,2,3,6,7,8,9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104519033"/>
                  </a:ext>
                </a:extLst>
              </a:tr>
              <a:tr h="798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6-63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Reserved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Reserved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Reserved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3374173463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0,1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3883551365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8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2,3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3184860759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9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0-2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2661439019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0-3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306982871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927629039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823428552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2450397996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2255183617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826956863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1159911235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0,1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3487485168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18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2,3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4003916289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19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4,5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197115648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0-2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2366237174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3-5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612034524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0-3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2119891882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0,2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1183648144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118785563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3285217274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921246321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39260291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28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1318024925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29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3595292838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3896563629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1787126247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8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2798289163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9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1258606368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837159469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833160439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0,1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2756000797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2,3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2342253450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38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4,5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684910096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39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6,7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1564634368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8,9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2970902824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10,11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2491734656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0,1,6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303484533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2,3,8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2878287757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4,5,10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3493081224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0,1,6,7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3817626321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2,3,8,9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125528150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4,5,10,11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510943728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48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2842169320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49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1863450443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50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3892579637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51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1338600985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52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0,1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2739374874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53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6,7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2983124466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54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0,1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2886118971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55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2,3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1155935700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56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6,7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2456672581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57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8,9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1707498256"/>
                  </a:ext>
                </a:extLst>
              </a:tr>
              <a:tr h="88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58-63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Reserved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Reserved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Reserved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731" marR="34731" marT="0" marB="0" anchor="ctr"/>
                </a:tc>
                <a:extLst>
                  <a:ext uri="{0D108BD9-81ED-4DB2-BD59-A6C34878D82A}">
                    <a16:rowId xmlns:a16="http://schemas.microsoft.com/office/drawing/2014/main" val="3814303260"/>
                  </a:ext>
                </a:extLst>
              </a:tr>
            </a:tbl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:a16="http://schemas.microsoft.com/office/drawing/2014/main" id="{55A564D9-4671-491B-A111-1BE033FD9486}"/>
              </a:ext>
            </a:extLst>
          </p:cNvPr>
          <p:cNvSpPr txBox="1"/>
          <p:nvPr/>
        </p:nvSpPr>
        <p:spPr>
          <a:xfrm>
            <a:off x="1904745" y="4943598"/>
            <a:ext cx="2118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/>
              <a:t>DL-DMRS-max-</a:t>
            </a:r>
            <a:r>
              <a:rPr lang="en-GB" i="1" dirty="0" err="1"/>
              <a:t>len</a:t>
            </a:r>
            <a:r>
              <a:rPr lang="en-GB" dirty="0"/>
              <a:t>=1</a:t>
            </a:r>
            <a:endParaRPr 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A1BD078-A537-40CC-A08F-9CE2835906C4}"/>
              </a:ext>
            </a:extLst>
          </p:cNvPr>
          <p:cNvSpPr txBox="1"/>
          <p:nvPr/>
        </p:nvSpPr>
        <p:spPr>
          <a:xfrm>
            <a:off x="6568720" y="4943598"/>
            <a:ext cx="2118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/>
              <a:t>DL-DMRS-max-</a:t>
            </a:r>
            <a:r>
              <a:rPr lang="en-GB" i="1" dirty="0" err="1"/>
              <a:t>len</a:t>
            </a:r>
            <a:r>
              <a:rPr lang="en-GB" dirty="0"/>
              <a:t>=2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83963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43408"/>
            <a:ext cx="8229600" cy="1143000"/>
          </a:xfrm>
        </p:spPr>
        <p:txBody>
          <a:bodyPr/>
          <a:lstStyle/>
          <a:p>
            <a:r>
              <a:rPr lang="en-US" altLang="zh-CN" dirty="0"/>
              <a:t>Observations &amp; 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8600" y="971600"/>
            <a:ext cx="8458200" cy="5154563"/>
          </a:xfrm>
        </p:spPr>
        <p:txBody>
          <a:bodyPr>
            <a:normAutofit/>
          </a:bodyPr>
          <a:lstStyle/>
          <a:p>
            <a:r>
              <a:rPr lang="en-US" altLang="zh-CN" sz="1800" b="1" dirty="0"/>
              <a:t>Observation 1</a:t>
            </a:r>
            <a:r>
              <a:rPr lang="en-US" altLang="zh-CN" sz="1800" dirty="0"/>
              <a:t>: The values of  </a:t>
            </a:r>
            <a:r>
              <a:rPr lang="en-US" altLang="zh-CN" sz="1800" i="1" dirty="0"/>
              <a:t>P0,…,Pv-1  </a:t>
            </a:r>
            <a:r>
              <a:rPr lang="en-US" altLang="zh-CN" sz="1800" dirty="0"/>
              <a:t>should be specified clearly in specification to avoid any ambiguity in layer-2-port mapping operation</a:t>
            </a:r>
          </a:p>
          <a:p>
            <a:r>
              <a:rPr lang="en-US" altLang="zh-CN" sz="1800" b="1" dirty="0"/>
              <a:t>Proposal 1</a:t>
            </a:r>
            <a:r>
              <a:rPr lang="en-US" altLang="zh-CN" sz="1800" dirty="0"/>
              <a:t>: Replace the label of “DMRS port(s)” with “</a:t>
            </a:r>
            <a:r>
              <a:rPr lang="en-US" altLang="zh-CN" sz="1800" i="1" dirty="0"/>
              <a:t>P0,…,Pv-1</a:t>
            </a:r>
            <a:r>
              <a:rPr lang="en-US" altLang="zh-CN" sz="1800" dirty="0"/>
              <a:t>” in Table 7.3.1.2.2-1, Table 7.3.1.2.2-2, Table 7.3.1.2.2-3 and Table 7.3.1.2.2-4 of 38.212</a:t>
            </a:r>
            <a:endParaRPr lang="zh-CN" altLang="en-US" sz="1800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D3E5DE74-FEE5-4FA7-A38F-288CD46815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564904"/>
            <a:ext cx="84582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4189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-243408"/>
            <a:ext cx="9144000" cy="1143000"/>
          </a:xfrm>
        </p:spPr>
        <p:txBody>
          <a:bodyPr>
            <a:normAutofit/>
          </a:bodyPr>
          <a:lstStyle/>
          <a:p>
            <a:r>
              <a:rPr lang="en-US" altLang="zh-CN" dirty="0"/>
              <a:t>Impact of ordering on 2-CW TX</a:t>
            </a:r>
            <a:endParaRPr lang="zh-CN" altLang="en-US" dirty="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74450E2D-9D38-4217-8F8B-91702C630D64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4704"/>
            <a:ext cx="9144000" cy="544036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70992FC5-C696-4A75-8808-95A4309D3AA3}"/>
              </a:ext>
            </a:extLst>
          </p:cNvPr>
          <p:cNvSpPr/>
          <p:nvPr/>
        </p:nvSpPr>
        <p:spPr>
          <a:xfrm>
            <a:off x="107504" y="6300028"/>
            <a:ext cx="90364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Observation 2</a:t>
            </a:r>
            <a:r>
              <a:rPr lang="en-US" dirty="0"/>
              <a:t>: The ordering of DMRS ports in vector [</a:t>
            </a:r>
            <a:r>
              <a:rPr lang="en-US" dirty="0" err="1"/>
              <a:t>y</a:t>
            </a:r>
            <a:r>
              <a:rPr lang="en-US" baseline="30000" dirty="0" err="1"/>
              <a:t>P</a:t>
            </a:r>
            <a:r>
              <a:rPr lang="en-US" baseline="30000" dirty="0"/>
              <a:t>(0)</a:t>
            </a:r>
            <a:r>
              <a:rPr lang="en-US" dirty="0"/>
              <a:t>(</a:t>
            </a:r>
            <a:r>
              <a:rPr lang="en-US" dirty="0" err="1"/>
              <a:t>i</a:t>
            </a:r>
            <a:r>
              <a:rPr lang="en-US" dirty="0"/>
              <a:t>)…y</a:t>
            </a:r>
            <a:r>
              <a:rPr lang="en-US" baseline="30000" dirty="0"/>
              <a:t>(Pv-1)</a:t>
            </a:r>
            <a:r>
              <a:rPr lang="en-US" dirty="0"/>
              <a:t>(</a:t>
            </a:r>
            <a:r>
              <a:rPr lang="en-US" dirty="0" err="1"/>
              <a:t>i</a:t>
            </a:r>
            <a:r>
              <a:rPr lang="en-US" dirty="0"/>
              <a:t>)]</a:t>
            </a:r>
            <a:r>
              <a:rPr lang="en-US" baseline="30000" dirty="0"/>
              <a:t>T</a:t>
            </a:r>
            <a:r>
              <a:rPr lang="en-US" dirty="0"/>
              <a:t> has impact on 2-CW TX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-243408"/>
            <a:ext cx="9144000" cy="1143000"/>
          </a:xfrm>
        </p:spPr>
        <p:txBody>
          <a:bodyPr>
            <a:noAutofit/>
          </a:bodyPr>
          <a:lstStyle/>
          <a:p>
            <a:r>
              <a:rPr lang="en-US" altLang="zh-CN" sz="3200" dirty="0"/>
              <a:t>Impact of ordering on 2-CW TX w. rank adaptation</a:t>
            </a:r>
            <a:endParaRPr lang="zh-CN" altLang="en-US" sz="32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0FA197C-6326-488A-AB17-F9A99A77FC3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08720"/>
            <a:ext cx="8712968" cy="55892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650232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43408"/>
            <a:ext cx="8229600" cy="1143000"/>
          </a:xfrm>
        </p:spPr>
        <p:txBody>
          <a:bodyPr/>
          <a:lstStyle/>
          <a:p>
            <a:r>
              <a:rPr lang="en-US" altLang="zh-CN" dirty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8600" y="971600"/>
            <a:ext cx="8458200" cy="5154563"/>
          </a:xfrm>
        </p:spPr>
        <p:txBody>
          <a:bodyPr>
            <a:normAutofit/>
          </a:bodyPr>
          <a:lstStyle/>
          <a:p>
            <a:pPr algn="just"/>
            <a:r>
              <a:rPr lang="en-US" b="1" dirty="0"/>
              <a:t>Proposal 2</a:t>
            </a:r>
            <a:r>
              <a:rPr lang="en-US" dirty="0"/>
              <a:t>: </a:t>
            </a:r>
            <a:endParaRPr lang="en-US" altLang="zh-CN" b="1" dirty="0"/>
          </a:p>
          <a:p>
            <a:pPr lvl="1" algn="just"/>
            <a:r>
              <a:rPr lang="en-US" altLang="zh-CN" sz="2400" dirty="0"/>
              <a:t>For</a:t>
            </a:r>
            <a:r>
              <a:rPr lang="en-US" altLang="zh-CN" sz="2400" b="1" dirty="0"/>
              <a:t> </a:t>
            </a:r>
            <a:r>
              <a:rPr lang="en-US" altLang="zh-CN" sz="2400" dirty="0"/>
              <a:t>Table 7.3.1.2.2-2 (</a:t>
            </a:r>
            <a:r>
              <a:rPr lang="en-US" altLang="zh-CN" sz="2400" i="1" dirty="0"/>
              <a:t>c</a:t>
            </a:r>
            <a:r>
              <a:rPr lang="en-US" sz="2400" i="1" dirty="0"/>
              <a:t>onfiguration type=1, </a:t>
            </a:r>
            <a:r>
              <a:rPr lang="en-GB" sz="2400" i="1" dirty="0"/>
              <a:t>DL-DMRS-max-</a:t>
            </a:r>
            <a:r>
              <a:rPr lang="en-GB" sz="2400" i="1" dirty="0" err="1"/>
              <a:t>len</a:t>
            </a:r>
            <a:r>
              <a:rPr lang="en-GB" sz="2400" i="1" dirty="0"/>
              <a:t>=2</a:t>
            </a:r>
            <a:r>
              <a:rPr lang="en-US" altLang="zh-CN" sz="2400" dirty="0"/>
              <a:t>) of 38.212, adopt the following changes:</a:t>
            </a:r>
          </a:p>
          <a:p>
            <a:pPr lvl="2" algn="just"/>
            <a:r>
              <a:rPr lang="en-US" altLang="zh-CN" dirty="0"/>
              <a:t>Reorder 0-4 to 2,3,0,1,4</a:t>
            </a:r>
          </a:p>
          <a:p>
            <a:pPr lvl="2" algn="just"/>
            <a:r>
              <a:rPr lang="en-US" altLang="zh-CN" dirty="0"/>
              <a:t>Reorder 0,1,2,3,4,6 to 2,3,6,0,1,4,</a:t>
            </a:r>
          </a:p>
          <a:p>
            <a:pPr lvl="2" algn="just"/>
            <a:r>
              <a:rPr lang="en-US" altLang="zh-CN" dirty="0"/>
              <a:t>Reorder 0,1,2,3,4,5,6 to 2,3,6,0,1,4,5</a:t>
            </a:r>
          </a:p>
          <a:p>
            <a:pPr lvl="2" algn="just"/>
            <a:r>
              <a:rPr lang="en-US" altLang="zh-CN" dirty="0"/>
              <a:t>Reorder 0,1,2,3,4,5,6,7 to 2,3,6,7,0,1,4,5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53526B0-0660-42D7-9082-5235B3EA8C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4097672"/>
            <a:ext cx="7728917" cy="2760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6118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43408"/>
            <a:ext cx="8229600" cy="1143000"/>
          </a:xfrm>
        </p:spPr>
        <p:txBody>
          <a:bodyPr/>
          <a:lstStyle/>
          <a:p>
            <a:r>
              <a:rPr lang="en-US" altLang="zh-CN" dirty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8600" y="971600"/>
            <a:ext cx="8458200" cy="5154563"/>
          </a:xfrm>
        </p:spPr>
        <p:txBody>
          <a:bodyPr>
            <a:normAutofit/>
          </a:bodyPr>
          <a:lstStyle/>
          <a:p>
            <a:pPr algn="just"/>
            <a:r>
              <a:rPr lang="en-US" b="1" dirty="0"/>
              <a:t>Proposal 3</a:t>
            </a:r>
            <a:r>
              <a:rPr lang="en-US" dirty="0"/>
              <a:t>: </a:t>
            </a:r>
            <a:endParaRPr lang="en-US" altLang="zh-CN" b="1" dirty="0"/>
          </a:p>
          <a:p>
            <a:pPr lvl="1" algn="just"/>
            <a:r>
              <a:rPr lang="en-US" altLang="zh-CN" sz="2400" dirty="0"/>
              <a:t>For</a:t>
            </a:r>
            <a:r>
              <a:rPr lang="en-US" altLang="zh-CN" sz="2400" b="1" dirty="0"/>
              <a:t> </a:t>
            </a:r>
            <a:r>
              <a:rPr lang="en-US" altLang="zh-CN" sz="2400" dirty="0"/>
              <a:t>Table 7.3.1.2.2-4 (</a:t>
            </a:r>
            <a:r>
              <a:rPr lang="en-US" altLang="zh-CN" sz="2400" i="1" dirty="0"/>
              <a:t>c</a:t>
            </a:r>
            <a:r>
              <a:rPr lang="en-US" sz="2400" i="1" dirty="0"/>
              <a:t>onfiguration type=2, </a:t>
            </a:r>
            <a:r>
              <a:rPr lang="en-GB" sz="2400" i="1" dirty="0"/>
              <a:t>DL-DMRS-max-</a:t>
            </a:r>
            <a:r>
              <a:rPr lang="en-GB" sz="2400" i="1" dirty="0" err="1"/>
              <a:t>len</a:t>
            </a:r>
            <a:r>
              <a:rPr lang="en-GB" sz="2400" i="1" dirty="0"/>
              <a:t>=2</a:t>
            </a:r>
            <a:r>
              <a:rPr lang="en-US" altLang="zh-CN" sz="2400" dirty="0"/>
              <a:t>) of 38.212, adopt the following changes:</a:t>
            </a:r>
          </a:p>
          <a:p>
            <a:pPr lvl="2" algn="just"/>
            <a:r>
              <a:rPr lang="en-US" altLang="zh-CN" dirty="0"/>
              <a:t>Reorder 0,1,2,3,6 to 2,3,0,1,6</a:t>
            </a:r>
          </a:p>
          <a:p>
            <a:pPr lvl="2" algn="just"/>
            <a:r>
              <a:rPr lang="en-US" altLang="zh-CN" dirty="0"/>
              <a:t>Reorder 0,1,2,3,6,8 to 2,3,8,0,1,6</a:t>
            </a:r>
          </a:p>
          <a:p>
            <a:pPr lvl="2" algn="just"/>
            <a:r>
              <a:rPr lang="en-US" altLang="zh-CN" dirty="0"/>
              <a:t>Reorder 0,1,2,3,6,7,8 to 2,3,8,0,1,6,7</a:t>
            </a:r>
          </a:p>
          <a:p>
            <a:pPr lvl="2" algn="just"/>
            <a:r>
              <a:rPr lang="en-US" altLang="zh-CN" dirty="0"/>
              <a:t>Reorder 0,1,2,3,6,7,8,9 to 2,3,8,9,0,1,6,7</a:t>
            </a:r>
          </a:p>
          <a:p>
            <a:pPr lvl="1" algn="just"/>
            <a:endParaRPr lang="en-US" altLang="zh-CN" sz="24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2D88E6D-A4F5-4ECB-8DC4-2EBEFB58CA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7011" y="4012680"/>
            <a:ext cx="7009978" cy="2845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029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1520</TotalTime>
  <Words>1166</Words>
  <Application>Microsoft Office PowerPoint</Application>
  <PresentationFormat>全屏显示(4:3)</PresentationFormat>
  <Paragraphs>1016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Malgun Gothic</vt:lpstr>
      <vt:lpstr>等线</vt:lpstr>
      <vt:lpstr>宋体</vt:lpstr>
      <vt:lpstr>Arial</vt:lpstr>
      <vt:lpstr>Calibri</vt:lpstr>
      <vt:lpstr>Times</vt:lpstr>
      <vt:lpstr>Times New Roman</vt:lpstr>
      <vt:lpstr>Office 主题</vt:lpstr>
      <vt:lpstr>WF on antenna port mapping</vt:lpstr>
      <vt:lpstr>Background</vt:lpstr>
      <vt:lpstr>DMRS tables in 212</vt:lpstr>
      <vt:lpstr>DMRS tables in 212</vt:lpstr>
      <vt:lpstr>Observations &amp; proposals</vt:lpstr>
      <vt:lpstr>Impact of ordering on 2-CW TX</vt:lpstr>
      <vt:lpstr>Impact of ordering on 2-CW TX w. rank adaptation</vt:lpstr>
      <vt:lpstr>Proposals</vt:lpstr>
      <vt:lpstr>Proposals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rakesh</dc:creator>
  <cp:lastModifiedBy>suxin</cp:lastModifiedBy>
  <cp:revision>104</cp:revision>
  <dcterms:created xsi:type="dcterms:W3CDTF">2017-05-15T00:40:52Z</dcterms:created>
  <dcterms:modified xsi:type="dcterms:W3CDTF">2018-03-01T16:16:58Z</dcterms:modified>
</cp:coreProperties>
</file>