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9" r:id="rId3"/>
    <p:sldId id="261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82" d="100"/>
          <a:sy n="82" d="100"/>
        </p:scale>
        <p:origin x="58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1C853A-FD39-4748-8309-A85C6A624C0F}" type="datetimeFigureOut">
              <a:rPr lang="zh-CN" altLang="en-US" smtClean="0"/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360921-1A79-43D4-8163-CE8E9F91A4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05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E81E936-D7EA-4258-A2CB-0A5FAC6C88F5}" type="slidenum">
              <a:rPr lang="zh-CN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383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BF114-572E-4664-89C4-7B422DF65550}" type="datetimeFigureOut">
              <a:rPr lang="zh-CN" altLang="en-US" smtClean="0"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CA94-0268-4733-971D-94F91D276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603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BF114-572E-4664-89C4-7B422DF65550}" type="datetimeFigureOut">
              <a:rPr lang="zh-CN" altLang="en-US" smtClean="0"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CA94-0268-4733-971D-94F91D276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770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BF114-572E-4664-89C4-7B422DF65550}" type="datetimeFigureOut">
              <a:rPr lang="zh-CN" altLang="en-US" smtClean="0"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CA94-0268-4733-971D-94F91D276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223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BF114-572E-4664-89C4-7B422DF65550}" type="datetimeFigureOut">
              <a:rPr lang="zh-CN" altLang="en-US" smtClean="0"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CA94-0268-4733-971D-94F91D276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584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BF114-572E-4664-89C4-7B422DF65550}" type="datetimeFigureOut">
              <a:rPr lang="zh-CN" altLang="en-US" smtClean="0"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CA94-0268-4733-971D-94F91D276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961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BF114-572E-4664-89C4-7B422DF65550}" type="datetimeFigureOut">
              <a:rPr lang="zh-CN" altLang="en-US" smtClean="0"/>
              <a:t>2018/3/1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CA94-0268-4733-971D-94F91D276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156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BF114-572E-4664-89C4-7B422DF65550}" type="datetimeFigureOut">
              <a:rPr lang="zh-CN" altLang="en-US" smtClean="0"/>
              <a:t>2018/3/1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CA94-0268-4733-971D-94F91D276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363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BF114-572E-4664-89C4-7B422DF65550}" type="datetimeFigureOut">
              <a:rPr lang="zh-CN" altLang="en-US" smtClean="0"/>
              <a:t>2018/3/1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CA94-0268-4733-971D-94F91D276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31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BF114-572E-4664-89C4-7B422DF65550}" type="datetimeFigureOut">
              <a:rPr lang="zh-CN" altLang="en-US" smtClean="0"/>
              <a:t>2018/3/1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CA94-0268-4733-971D-94F91D276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540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BF114-572E-4664-89C4-7B422DF65550}" type="datetimeFigureOut">
              <a:rPr lang="zh-CN" altLang="en-US" smtClean="0"/>
              <a:t>2018/3/1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CA94-0268-4733-971D-94F91D276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064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BF114-572E-4664-89C4-7B422DF65550}" type="datetimeFigureOut">
              <a:rPr lang="zh-CN" altLang="en-US" smtClean="0"/>
              <a:t>2018/3/1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CA94-0268-4733-971D-94F91D276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456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CBF114-572E-4664-89C4-7B422DF65550}" type="datetimeFigureOut">
              <a:rPr lang="zh-CN" altLang="en-US" smtClean="0"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26CA94-0268-4733-971D-94F91D276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53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399135" y="2870561"/>
            <a:ext cx="11201789" cy="1470025"/>
          </a:xfrm>
        </p:spPr>
        <p:txBody>
          <a:bodyPr>
            <a:normAutofit fontScale="90000"/>
          </a:bodyPr>
          <a:lstStyle/>
          <a:p>
            <a:r>
              <a:rPr lang="en-US" altLang="en-US" dirty="0" smtClean="0">
                <a:cs typeface="Calibri" panose="020F0502020204030204" pitchFamily="34" charset="0"/>
              </a:rPr>
              <a:t>Performance Analysis between existing PF0 mapping </a:t>
            </a:r>
            <a:r>
              <a:rPr lang="en-US" altLang="en-US" dirty="0" smtClean="0">
                <a:cs typeface="Calibri" panose="020F0502020204030204" pitchFamily="34" charset="0"/>
              </a:rPr>
              <a:t>and </a:t>
            </a:r>
            <a:r>
              <a:rPr lang="en-US" altLang="en-US" dirty="0" smtClean="0">
                <a:cs typeface="Calibri" panose="020F0502020204030204" pitchFamily="34" charset="0"/>
              </a:rPr>
              <a:t>improved</a:t>
            </a:r>
            <a:r>
              <a:rPr lang="en-US" altLang="en-US" dirty="0" smtClean="0">
                <a:cs typeface="Calibri" panose="020F0502020204030204" pitchFamily="34" charset="0"/>
              </a:rPr>
              <a:t> mapping for SR and A/N</a:t>
            </a:r>
            <a:endParaRPr lang="en-US" altLang="zh-CN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361479" y="4812026"/>
            <a:ext cx="7277100" cy="666822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smtClean="0">
                <a:solidFill>
                  <a:schemeClr val="tx1"/>
                </a:solidFill>
              </a:rPr>
              <a:t>HiSilicon 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99661" y="162639"/>
            <a:ext cx="86868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+mj-lt"/>
                <a:cs typeface="Arial" charset="0"/>
              </a:rPr>
              <a:t>3GPP TSG RAN WG1 Meeting </a:t>
            </a:r>
            <a:r>
              <a:rPr lang="en-US" altLang="zh-CN" sz="2400" dirty="0" smtClean="0">
                <a:latin typeface="+mj-lt"/>
                <a:cs typeface="Arial" charset="0"/>
              </a:rPr>
              <a:t>#92</a:t>
            </a:r>
            <a:r>
              <a:rPr lang="en-US" altLang="zh-CN" sz="2400" dirty="0">
                <a:latin typeface="+mj-lt"/>
                <a:cs typeface="Arial" charset="0"/>
              </a:rPr>
              <a:t>		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US" altLang="zh-CN" sz="2400" dirty="0">
                <a:latin typeface="+mj-lt"/>
                <a:cs typeface="Arial" charset="0"/>
              </a:rPr>
              <a:t>Athens, Greece, </a:t>
            </a:r>
            <a:r>
              <a:rPr lang="en-US" altLang="zh-CN" sz="2400" dirty="0" smtClean="0">
                <a:latin typeface="+mj-lt"/>
                <a:cs typeface="Arial" charset="0"/>
              </a:rPr>
              <a:t>26</a:t>
            </a:r>
            <a:r>
              <a:rPr lang="en-US" altLang="zh-CN" sz="2400" baseline="30000" dirty="0" smtClean="0">
                <a:latin typeface="+mj-lt"/>
                <a:cs typeface="Arial" charset="0"/>
              </a:rPr>
              <a:t>th</a:t>
            </a:r>
            <a:r>
              <a:rPr lang="en-US" altLang="zh-CN" sz="2400" dirty="0" smtClean="0">
                <a:latin typeface="+mj-lt"/>
                <a:cs typeface="Arial" charset="0"/>
              </a:rPr>
              <a:t> </a:t>
            </a:r>
            <a:r>
              <a:rPr lang="en-US" altLang="zh-CN" sz="2400" dirty="0"/>
              <a:t>February</a:t>
            </a:r>
            <a:r>
              <a:rPr lang="en-US" altLang="zh-CN" sz="2400" b="1" dirty="0"/>
              <a:t> </a:t>
            </a:r>
            <a:r>
              <a:rPr lang="en-US" altLang="zh-CN" sz="2400" dirty="0" smtClean="0">
                <a:latin typeface="+mj-lt"/>
                <a:cs typeface="Arial" charset="0"/>
              </a:rPr>
              <a:t>– 2</a:t>
            </a:r>
            <a:r>
              <a:rPr lang="en-US" altLang="zh-CN" sz="2400" baseline="30000" dirty="0" smtClean="0">
                <a:latin typeface="+mj-lt"/>
                <a:cs typeface="Arial" charset="0"/>
              </a:rPr>
              <a:t>nd</a:t>
            </a:r>
            <a:r>
              <a:rPr lang="en-US" altLang="zh-CN" sz="2400" dirty="0" smtClean="0">
                <a:latin typeface="+mj-lt"/>
                <a:cs typeface="Arial" charset="0"/>
              </a:rPr>
              <a:t> March 2018</a:t>
            </a:r>
            <a:endParaRPr lang="en-US" altLang="zh-CN" sz="2400" dirty="0">
              <a:latin typeface="+mj-lt"/>
              <a:cs typeface="Arial" charset="0"/>
            </a:endParaRPr>
          </a:p>
          <a:p>
            <a:pPr>
              <a:spcBef>
                <a:spcPct val="0"/>
              </a:spcBef>
              <a:buNone/>
              <a:defRPr/>
            </a:pPr>
            <a:r>
              <a:rPr lang="en-US" altLang="zh-CN" sz="2400" dirty="0">
                <a:latin typeface="+mj-lt"/>
                <a:cs typeface="Arial" charset="0"/>
              </a:rPr>
              <a:t>AI: 7.1.3.2.5</a:t>
            </a: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  <a:p>
            <a:pPr eaLnBrk="1" hangingPunct="1">
              <a:buFontTx/>
              <a:buNone/>
              <a:defRPr/>
            </a:pPr>
            <a:endParaRPr lang="en-US" altLang="ko-KR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210800" y="228600"/>
            <a:ext cx="14542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smtClean="0">
                <a:latin typeface="Arial" panose="020B0604020202020204" pitchFamily="34" charset="0"/>
                <a:cs typeface="Arial" panose="020B0604020202020204" pitchFamily="34" charset="0"/>
              </a:rPr>
              <a:t>R1-1803451</a:t>
            </a:r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320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63352" y="155225"/>
            <a:ext cx="10176933" cy="871537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Detection performance for PUCCH Format 0</a:t>
            </a:r>
            <a:endParaRPr lang="zh-CN" altLang="en-US" dirty="0" smtClean="0"/>
          </a:p>
        </p:txBody>
      </p:sp>
      <p:graphicFrame>
        <p:nvGraphicFramePr>
          <p:cNvPr id="5" name="内容占位符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9011451"/>
              </p:ext>
            </p:extLst>
          </p:nvPr>
        </p:nvGraphicFramePr>
        <p:xfrm>
          <a:off x="407368" y="4694272"/>
          <a:ext cx="5681316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830"/>
                <a:gridCol w="1458162"/>
                <a:gridCol w="1458162"/>
                <a:gridCol w="1458162"/>
              </a:tblGrid>
              <a:tr h="144016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</a:t>
                      </a:r>
                      <a:r>
                        <a:rPr lang="en-US" altLang="zh-CN" sz="1200" b="1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ns</a:t>
                      </a:r>
                      <a:endParaRPr lang="zh-CN" altLang="en-US" sz="12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  <a:r>
                        <a:rPr lang="en-US" altLang="zh-CN" sz="1200" b="1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ns</a:t>
                      </a:r>
                      <a:endParaRPr lang="zh-CN" altLang="en-US" sz="1200" b="1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1000</a:t>
                      </a:r>
                      <a:r>
                        <a:rPr lang="en-US" altLang="zh-CN" sz="1200" b="1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ns</a:t>
                      </a:r>
                      <a:endParaRPr lang="zh-CN" altLang="en-US" sz="1200" b="1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14401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Old mapping</a:t>
                      </a:r>
                      <a:endParaRPr lang="zh-CN" altLang="en-US" sz="12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6.2 dB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6.4 dB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6.5 dB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14401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mapping</a:t>
                      </a:r>
                      <a:endParaRPr lang="zh-CN" altLang="en-US" sz="12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6.2 dB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6.4 dB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6.5 dB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35360" y="5589240"/>
            <a:ext cx="11665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Observation</a:t>
            </a:r>
            <a:r>
              <a:rPr lang="en-US" altLang="zh-CN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C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zh-CN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PUCCH format </a:t>
            </a:r>
            <a:r>
              <a:rPr lang="en-US" altLang="zh-C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 the new mapping can supply same detection performance as the old mapping.</a:t>
            </a:r>
            <a:endParaRPr lang="zh-CN" alt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42" y="1077998"/>
            <a:ext cx="8363951" cy="2664073"/>
          </a:xfrm>
        </p:spPr>
      </p:pic>
      <p:graphicFrame>
        <p:nvGraphicFramePr>
          <p:cNvPr id="9" name="内容占位符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6608642"/>
              </p:ext>
            </p:extLst>
          </p:nvPr>
        </p:nvGraphicFramePr>
        <p:xfrm>
          <a:off x="407368" y="3793307"/>
          <a:ext cx="3856038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830"/>
                <a:gridCol w="678180"/>
                <a:gridCol w="678180"/>
                <a:gridCol w="678180"/>
                <a:gridCol w="514668"/>
              </a:tblGrid>
              <a:tr h="144016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N,N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A,N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A,A</a:t>
                      </a:r>
                      <a:endParaRPr lang="zh-CN" altLang="en-US" sz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N,A</a:t>
                      </a:r>
                      <a:endParaRPr lang="zh-CN" altLang="en-US" sz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14401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Old mapping</a:t>
                      </a:r>
                      <a:endParaRPr lang="zh-CN" altLang="en-US" sz="12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CS 0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CS 9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CS 6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CS 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14401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mapping</a:t>
                      </a:r>
                      <a:endParaRPr lang="zh-CN" altLang="en-US" sz="12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CS 0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CS 6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CS 9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CS 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9231377"/>
              </p:ext>
            </p:extLst>
          </p:nvPr>
        </p:nvGraphicFramePr>
        <p:xfrm>
          <a:off x="8730206" y="1077998"/>
          <a:ext cx="3261796" cy="30347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6365"/>
                <a:gridCol w="1865431"/>
              </a:tblGrid>
              <a:tr h="1803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960" marR="60960" marT="825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10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PUCCH format 0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960" marR="60960" marT="8255" marB="0" anchor="ctr"/>
                </a:tc>
              </a:tr>
              <a:tr h="1803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Carrier Frequency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3.5 GHz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</a:tr>
              <a:tr h="1803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System bandwidth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MHz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</a:tr>
              <a:tr h="1803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Subcarrier spacing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kHz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</a:tr>
              <a:tr h="1803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No. of subcarriers per PRB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</a:tr>
              <a:tr h="1803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symbol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</a:tr>
              <a:tr h="1803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antenna configuration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1Tx * 2 Rx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</a:tr>
              <a:tr h="1803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Channel model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TDL-C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(30ns, 100ns,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1000ns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delay spread) 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</a:tr>
              <a:tr h="1803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UE velocity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en-US" sz="110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km/h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</a:tr>
              <a:tr h="1803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Payload size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en-US" sz="110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bits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</a:tr>
              <a:tr h="1803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Modulation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QPSK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</a:tr>
              <a:tr h="5369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Performance metric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DTX -&gt; ACK &lt; 10e(-2)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ACK missing &lt; 10e(-2)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NACK-&gt;ACK </a:t>
                      </a: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 10e(-3)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741665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As proposed in R1-1802727, </a:t>
            </a:r>
            <a:r>
              <a:rPr lang="en-US" altLang="zh-CN" dirty="0"/>
              <a:t>t</a:t>
            </a:r>
            <a:r>
              <a:rPr lang="en-US" altLang="zh-CN" dirty="0" smtClean="0"/>
              <a:t>o avoid misunderstanding between </a:t>
            </a:r>
            <a:r>
              <a:rPr lang="en-US" altLang="zh-CN" dirty="0" err="1" smtClean="0"/>
              <a:t>gNB</a:t>
            </a:r>
            <a:r>
              <a:rPr lang="en-US" altLang="zh-CN" dirty="0" smtClean="0"/>
              <a:t> and UE for certain scenarios, the new mapping for PUCCH format 0 should be adopted</a:t>
            </a:r>
            <a:endParaRPr lang="zh-CN" altLang="en-US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977177" y="548681"/>
            <a:ext cx="1020729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0142" tIns="40070" rIns="80142" bIns="4007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黑体" pitchFamily="49" charset="-122"/>
                <a:cs typeface="+mn-cs"/>
              </a:defRPr>
            </a:lvl1pPr>
            <a:lvl2pPr marL="742950" indent="-28575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p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~"/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altLang="zh-CN" sz="4400" b="1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zh-CN" altLang="en-US" sz="4400" b="1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内容占位符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9253569"/>
              </p:ext>
            </p:extLst>
          </p:nvPr>
        </p:nvGraphicFramePr>
        <p:xfrm>
          <a:off x="977177" y="3334344"/>
          <a:ext cx="3856038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830"/>
                <a:gridCol w="678180"/>
                <a:gridCol w="678180"/>
                <a:gridCol w="678180"/>
                <a:gridCol w="514668"/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N,N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A,N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A,A</a:t>
                      </a:r>
                      <a:endParaRPr lang="zh-CN" altLang="en-US" sz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N,A</a:t>
                      </a:r>
                      <a:endParaRPr lang="zh-CN" altLang="en-US" sz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14401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Initial CS</a:t>
                      </a:r>
                      <a:endParaRPr lang="zh-CN" altLang="en-US" sz="12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391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214</Words>
  <Application>Microsoft Office PowerPoint</Application>
  <PresentationFormat>Widescreen</PresentationFormat>
  <Paragraphs>71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맑은 고딕</vt:lpstr>
      <vt:lpstr>微软雅黑</vt:lpstr>
      <vt:lpstr>黑体</vt:lpstr>
      <vt:lpstr>宋体</vt:lpstr>
      <vt:lpstr>Arial</vt:lpstr>
      <vt:lpstr>Calibri</vt:lpstr>
      <vt:lpstr>Calibri Light</vt:lpstr>
      <vt:lpstr>Times New Roman</vt:lpstr>
      <vt:lpstr>Wingdings</vt:lpstr>
      <vt:lpstr>Office 主题</vt:lpstr>
      <vt:lpstr>Performance Analysis between existing PF0 mapping and improved mapping for SR and A/N</vt:lpstr>
      <vt:lpstr>Detection performance for PUCCH Format 0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Performance Analysis between old mapping and new mapping</dc:title>
  <dc:creator>Huawei</dc:creator>
  <cp:lastModifiedBy>Hua Xu</cp:lastModifiedBy>
  <cp:revision>14</cp:revision>
  <dcterms:created xsi:type="dcterms:W3CDTF">2018-03-01T02:46:24Z</dcterms:created>
  <dcterms:modified xsi:type="dcterms:W3CDTF">2018-03-01T15:27:50Z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(2)OjykPM/C1P70Lljv1aKS5dvFqrcQ1ZbNCnpHial68pPNhQr36pKCI8Gb8TzbOB7Vx0iZMAOG
vVnxj1eUPoVVz4pfTjgE4sYunFta7+ugfeaiP7hkETGi6MIQX0777geokeDui+e5ytXKXNbG
rkEWAL69bqSulm/5yiYzogIS3iB5icCx2aGGrgvYG59Lv/NH73hJHcqf4CkMGMPdSarf4MFm
O8hAeDGzcV6CT6l57H</vt:lpwstr>
  </property>
  <property fmtid="{D5CDD505-2E9C-101B-9397-08002B2CF9AE}" pid="3" name="_2015_ms_pID_7253431">
    <vt:lpwstr>76pfElkTcCzCt9IUtpKWuu/idfPegltKjP1BAGd4EV3Jm4N/BVzu5k
MW0P5Lkdx7awrBGOXgPwi+8zLakaIF+bq9oASivu4qsA8nSPYBjH9UL104V2JWBG3emfvRS8
cuVAAgg9xMK+julZv1lpJr9uDWoUXIpJWR9bhGZvzD4g8oI6vxqOjEMAcvDUINwL23w=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1519824606</vt:lpwstr>
  </property>
</Properties>
</file>