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0" r:id="rId5"/>
    <p:sldId id="262" r:id="rId6"/>
    <p:sldId id="259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kumimoji="1" lang="en-US" altLang="ja-JP" dirty="0"/>
              <a:t>Offline outcome of search space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53063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2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Athens, Greece, 26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Feb – 2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nd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Mar,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7.1.3.1.2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 dirty="0">
                <a:ea typeface="ＭＳ ゴシック" panose="020B0609070205080204" pitchFamily="49" charset="-128"/>
              </a:rPr>
              <a:t>R1-1803436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C6EC7-0D7F-4D1F-8377-12685C474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D73098-77C9-4A8C-8FA7-36201BD05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1442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Spec TS38.213 Section 10.1 describes following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u="sng" dirty="0"/>
              <a:t>Conclusion at RAN1#91</a:t>
            </a:r>
            <a:r>
              <a:rPr lang="en-US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/>
              <a:t>It is clarified that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the maximum of “configured” number of PDCCH candidates for the given aggregation level </a:t>
            </a:r>
            <a:r>
              <a:rPr lang="en-US" altLang="ja-JP" i="1" dirty="0"/>
              <a:t>L</a:t>
            </a:r>
            <a:r>
              <a:rPr lang="en-US" altLang="ja-JP" dirty="0"/>
              <a:t> across all serving cells</a:t>
            </a:r>
            <a:r>
              <a:rPr lang="en-US" altLang="ja-JP" u="sng" dirty="0"/>
              <a:t> scheduled by the search space</a:t>
            </a:r>
          </a:p>
          <a:p>
            <a:r>
              <a:rPr lang="en-US" altLang="ja-JP" dirty="0"/>
              <a:t>Not clear whether the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per search space set or across all search space sets</a:t>
            </a:r>
            <a:endParaRPr lang="ja-JP" altLang="ja-JP" u="sng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E411DDF6-EBA0-4C38-A426-D527AF8AD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875716"/>
              </p:ext>
            </p:extLst>
          </p:nvPr>
        </p:nvGraphicFramePr>
        <p:xfrm>
          <a:off x="3445933" y="2633134"/>
          <a:ext cx="4992083" cy="889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3" imgW="2781300" imgH="495300" progId="Equation.3">
                  <p:embed/>
                </p:oleObj>
              </mc:Choice>
              <mc:Fallback>
                <p:oleObj r:id="rId3" imgW="2781300" imgH="495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5933" y="2633134"/>
                        <a:ext cx="4992083" cy="8890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41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BA91A-02AD-418C-940F-F860FD3E0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5805F7-7534-4B65-9518-F8BDA52B0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dirty="0"/>
              <a:t>Alt.1:</a:t>
            </a:r>
          </a:p>
          <a:p>
            <a:pPr lvl="1"/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</a:t>
            </a:r>
            <a:r>
              <a:rPr lang="en-US" altLang="ja-JP" baseline="-25000" dirty="0" err="1">
                <a:solidFill>
                  <a:srgbClr val="FF0000"/>
                </a:solidFill>
              </a:rPr>
              <a:t>s,</a:t>
            </a:r>
            <a:r>
              <a:rPr lang="en-US" altLang="ja-JP" baseline="-25000" dirty="0" err="1"/>
              <a:t>max</a:t>
            </a:r>
            <a:r>
              <a:rPr lang="en-US" altLang="ja-JP" i="1" baseline="30000" dirty="0" err="1"/>
              <a:t>L</a:t>
            </a:r>
            <a:r>
              <a:rPr lang="en-US" altLang="ja-JP" i="1" baseline="30000" dirty="0"/>
              <a:t> </a:t>
            </a:r>
            <a:r>
              <a:rPr lang="en-US" altLang="ja-JP" dirty="0"/>
              <a:t> which is the maximum number of PDCCH candidates for the given aggregation level L across all serving cells </a:t>
            </a:r>
            <a:r>
              <a:rPr lang="en-US" altLang="ja-JP" u="sng" dirty="0"/>
              <a:t>for the given search space set s </a:t>
            </a:r>
            <a:r>
              <a:rPr lang="en-US" altLang="ja-JP" dirty="0"/>
              <a:t>for the given CORESET p</a:t>
            </a:r>
          </a:p>
          <a:p>
            <a:pPr lvl="1"/>
            <a:r>
              <a:rPr lang="en-US" altLang="ja-JP" dirty="0"/>
              <a:t>Specify PDCCH candidate mapping rules. </a:t>
            </a:r>
          </a:p>
          <a:p>
            <a:pPr lvl="2"/>
            <a:r>
              <a:rPr lang="en-US" altLang="ja-JP" dirty="0"/>
              <a:t>PDCCH candidates are mapped to search-space-sets until either or both limit(s) of (number of blind decodes, CCEs for channel estimation) is/are met at least with the following rule</a:t>
            </a:r>
          </a:p>
          <a:p>
            <a:pPr lvl="3"/>
            <a:r>
              <a:rPr lang="en-US" altLang="ja-JP" dirty="0"/>
              <a:t>(1) SS type order, e.g. CSS  before USS </a:t>
            </a:r>
          </a:p>
          <a:p>
            <a:pPr lvl="3"/>
            <a:r>
              <a:rPr lang="en-US" altLang="ja-JP" dirty="0"/>
              <a:t>(2) search space set with lower index before search-space-set with higher index for a given SS type </a:t>
            </a:r>
          </a:p>
          <a:p>
            <a:pPr lvl="3"/>
            <a:r>
              <a:rPr lang="en-US" altLang="ja-JP" dirty="0"/>
              <a:t>FFS: further rule within a search space set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2F89964-B4D6-4554-ADFA-E7E2CAE22334}"/>
              </a:ext>
            </a:extLst>
          </p:cNvPr>
          <p:cNvSpPr/>
          <p:nvPr/>
        </p:nvSpPr>
        <p:spPr>
          <a:xfrm>
            <a:off x="7552267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8487235-66C0-4890-8A64-DA07EE43BEAF}"/>
              </a:ext>
            </a:extLst>
          </p:cNvPr>
          <p:cNvSpPr/>
          <p:nvPr/>
        </p:nvSpPr>
        <p:spPr>
          <a:xfrm>
            <a:off x="8297333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8E187AC0-636D-4954-9849-E3C9B8FAA4E0}"/>
              </a:ext>
            </a:extLst>
          </p:cNvPr>
          <p:cNvSpPr/>
          <p:nvPr/>
        </p:nvSpPr>
        <p:spPr>
          <a:xfrm>
            <a:off x="9042399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336EE6A4-807B-432E-A636-F01DB66A7CC2}"/>
              </a:ext>
            </a:extLst>
          </p:cNvPr>
          <p:cNvSpPr/>
          <p:nvPr/>
        </p:nvSpPr>
        <p:spPr>
          <a:xfrm>
            <a:off x="9787465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A16856F9-BFAC-435D-AC0A-E57FC6AC7297}"/>
              </a:ext>
            </a:extLst>
          </p:cNvPr>
          <p:cNvSpPr/>
          <p:nvPr/>
        </p:nvSpPr>
        <p:spPr>
          <a:xfrm>
            <a:off x="7924802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AB58DA93-F38B-44B0-A495-93B2A5369BBC}"/>
              </a:ext>
            </a:extLst>
          </p:cNvPr>
          <p:cNvSpPr/>
          <p:nvPr/>
        </p:nvSpPr>
        <p:spPr>
          <a:xfrm>
            <a:off x="8669868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41E99FA4-1398-4E21-A63C-25BF946F4A9D}"/>
              </a:ext>
            </a:extLst>
          </p:cNvPr>
          <p:cNvSpPr/>
          <p:nvPr/>
        </p:nvSpPr>
        <p:spPr>
          <a:xfrm>
            <a:off x="9414934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EA4226A-66EA-4986-9723-1A28F0D0285A}"/>
              </a:ext>
            </a:extLst>
          </p:cNvPr>
          <p:cNvSpPr txBox="1"/>
          <p:nvPr/>
        </p:nvSpPr>
        <p:spPr>
          <a:xfrm>
            <a:off x="6645874" y="627342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DC7663C-6AB1-4A4A-91D6-2588BB95DB53}"/>
              </a:ext>
            </a:extLst>
          </p:cNvPr>
          <p:cNvSpPr txBox="1"/>
          <p:nvPr/>
        </p:nvSpPr>
        <p:spPr>
          <a:xfrm>
            <a:off x="6645874" y="1036666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8A10106-784D-45E9-A83C-852D8265A1E7}"/>
              </a:ext>
            </a:extLst>
          </p:cNvPr>
          <p:cNvSpPr txBox="1"/>
          <p:nvPr/>
        </p:nvSpPr>
        <p:spPr>
          <a:xfrm>
            <a:off x="10460379" y="620211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BD31368-DD43-4147-B55E-8A7D56AAD093}"/>
              </a:ext>
            </a:extLst>
          </p:cNvPr>
          <p:cNvSpPr txBox="1"/>
          <p:nvPr/>
        </p:nvSpPr>
        <p:spPr>
          <a:xfrm>
            <a:off x="10451911" y="1060480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3 candidates</a:t>
            </a:r>
            <a:endParaRPr kumimoji="1" lang="ja-JP" altLang="en-US" dirty="0"/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ED51A87C-B2E0-43C9-96AC-E93A9531B446}"/>
              </a:ext>
            </a:extLst>
          </p:cNvPr>
          <p:cNvCxnSpPr>
            <a:cxnSpLocks/>
          </p:cNvCxnSpPr>
          <p:nvPr/>
        </p:nvCxnSpPr>
        <p:spPr>
          <a:xfrm>
            <a:off x="7387167" y="1588560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92ABDC4-BA9C-4401-AB2E-01D3A165A8F8}"/>
              </a:ext>
            </a:extLst>
          </p:cNvPr>
          <p:cNvSpPr txBox="1"/>
          <p:nvPr/>
        </p:nvSpPr>
        <p:spPr>
          <a:xfrm>
            <a:off x="8414674" y="1622454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A865A03-A4DF-49A1-B955-732E29738CEC}"/>
              </a:ext>
            </a:extLst>
          </p:cNvPr>
          <p:cNvSpPr txBox="1"/>
          <p:nvPr/>
        </p:nvSpPr>
        <p:spPr>
          <a:xfrm>
            <a:off x="4638206" y="704740"/>
            <a:ext cx="176349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given CORESET</a:t>
            </a:r>
            <a:br>
              <a:rPr kumimoji="1" lang="en-US" altLang="ja-JP" dirty="0"/>
            </a:br>
            <a:r>
              <a:rPr kumimoji="1" lang="en-US" altLang="ja-JP" dirty="0"/>
              <a:t>A given 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8743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03A90D-8702-4401-9E25-59AB92F18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1E3E71-821B-44DE-B62B-94F0AC813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Alt.2: </a:t>
            </a:r>
          </a:p>
          <a:p>
            <a:pPr lvl="1"/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the maximum number of PDCCH candidates for the given aggregation level L across all serving cells </a:t>
            </a:r>
            <a:r>
              <a:rPr lang="en-US" altLang="ja-JP" u="sng" dirty="0"/>
              <a:t>across all search space sets for a given search space type (i.e., CSS or USS) </a:t>
            </a:r>
            <a:r>
              <a:rPr lang="en-US" altLang="ja-JP" dirty="0"/>
              <a:t>for the given CORESET p</a:t>
            </a:r>
          </a:p>
          <a:p>
            <a:pPr lvl="1"/>
            <a:r>
              <a:rPr lang="en-US" altLang="ja-JP" dirty="0"/>
              <a:t>Specify PDCCH candidate mapping rules. </a:t>
            </a:r>
          </a:p>
          <a:p>
            <a:pPr lvl="2"/>
            <a:r>
              <a:rPr lang="en-US" altLang="ja-JP" dirty="0"/>
              <a:t>PDCCH candidates are mapped to search-space-sets until either or both limit(s) of (number of blind decodes, CCEs for channel estimation) is/are met at least with the following rule</a:t>
            </a:r>
          </a:p>
          <a:p>
            <a:pPr lvl="3"/>
            <a:r>
              <a:rPr lang="en-US" altLang="ja-JP" dirty="0"/>
              <a:t>Only SS type order, e.g. CSS  before USS </a:t>
            </a:r>
          </a:p>
          <a:p>
            <a:pPr lvl="3"/>
            <a:r>
              <a:rPr lang="en-US" altLang="ja-JP" dirty="0"/>
              <a:t>FFS: further rule within a search space set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288EB8BA-3F2A-4669-A221-214307486CEA}"/>
              </a:ext>
            </a:extLst>
          </p:cNvPr>
          <p:cNvSpPr/>
          <p:nvPr/>
        </p:nvSpPr>
        <p:spPr>
          <a:xfrm>
            <a:off x="7552267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BE29D4C8-8C7F-4634-90C9-3D49BF69BED9}"/>
              </a:ext>
            </a:extLst>
          </p:cNvPr>
          <p:cNvSpPr/>
          <p:nvPr/>
        </p:nvSpPr>
        <p:spPr>
          <a:xfrm>
            <a:off x="8297333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92A462BF-A43A-46B3-81B5-2D8F3E92D783}"/>
              </a:ext>
            </a:extLst>
          </p:cNvPr>
          <p:cNvSpPr/>
          <p:nvPr/>
        </p:nvSpPr>
        <p:spPr>
          <a:xfrm>
            <a:off x="9042399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67B7626B-7DDB-4E84-B63E-DCD45CA8873A}"/>
              </a:ext>
            </a:extLst>
          </p:cNvPr>
          <p:cNvSpPr/>
          <p:nvPr/>
        </p:nvSpPr>
        <p:spPr>
          <a:xfrm>
            <a:off x="9787465" y="658814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445E78D9-BC3E-4D07-AB72-9C386B984691}"/>
              </a:ext>
            </a:extLst>
          </p:cNvPr>
          <p:cNvSpPr/>
          <p:nvPr/>
        </p:nvSpPr>
        <p:spPr>
          <a:xfrm>
            <a:off x="7552269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4546CED2-40AB-4136-8C38-D4C26B7AA5E5}"/>
              </a:ext>
            </a:extLst>
          </p:cNvPr>
          <p:cNvSpPr/>
          <p:nvPr/>
        </p:nvSpPr>
        <p:spPr>
          <a:xfrm>
            <a:off x="8297335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5C1D91B-5D03-4F93-927B-331BE2258FED}"/>
              </a:ext>
            </a:extLst>
          </p:cNvPr>
          <p:cNvSpPr/>
          <p:nvPr/>
        </p:nvSpPr>
        <p:spPr>
          <a:xfrm>
            <a:off x="9042401" y="1100139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8CC7A7A-4DDB-4AC4-830B-4F0519FDB638}"/>
              </a:ext>
            </a:extLst>
          </p:cNvPr>
          <p:cNvSpPr txBox="1"/>
          <p:nvPr/>
        </p:nvSpPr>
        <p:spPr>
          <a:xfrm>
            <a:off x="6645874" y="627342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9B742C9-A558-4E85-BDE7-90505C9CD0AB}"/>
              </a:ext>
            </a:extLst>
          </p:cNvPr>
          <p:cNvSpPr txBox="1"/>
          <p:nvPr/>
        </p:nvSpPr>
        <p:spPr>
          <a:xfrm>
            <a:off x="6645874" y="1036666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5C45BC8-F92F-4098-B62D-3D6039BD86BC}"/>
              </a:ext>
            </a:extLst>
          </p:cNvPr>
          <p:cNvSpPr txBox="1"/>
          <p:nvPr/>
        </p:nvSpPr>
        <p:spPr>
          <a:xfrm>
            <a:off x="10460379" y="620211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C613C85-EFD1-4C5D-AF84-1369273C55AC}"/>
              </a:ext>
            </a:extLst>
          </p:cNvPr>
          <p:cNvSpPr txBox="1"/>
          <p:nvPr/>
        </p:nvSpPr>
        <p:spPr>
          <a:xfrm>
            <a:off x="10451911" y="1060480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3 candidates</a:t>
            </a:r>
            <a:endParaRPr kumimoji="1" lang="ja-JP" altLang="en-US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1A405757-4B0D-46E3-926D-A938E6ECDB99}"/>
              </a:ext>
            </a:extLst>
          </p:cNvPr>
          <p:cNvCxnSpPr>
            <a:cxnSpLocks/>
          </p:cNvCxnSpPr>
          <p:nvPr/>
        </p:nvCxnSpPr>
        <p:spPr>
          <a:xfrm>
            <a:off x="7387167" y="1588560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0593EAF-D65C-4DBD-ABC4-68BE97EAEB37}"/>
              </a:ext>
            </a:extLst>
          </p:cNvPr>
          <p:cNvSpPr txBox="1"/>
          <p:nvPr/>
        </p:nvSpPr>
        <p:spPr>
          <a:xfrm>
            <a:off x="8414674" y="1622454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532F22C-E663-4162-9EB9-2B7F7A925B1A}"/>
              </a:ext>
            </a:extLst>
          </p:cNvPr>
          <p:cNvSpPr txBox="1"/>
          <p:nvPr/>
        </p:nvSpPr>
        <p:spPr>
          <a:xfrm>
            <a:off x="4638206" y="704740"/>
            <a:ext cx="176349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given CORESET</a:t>
            </a:r>
            <a:br>
              <a:rPr kumimoji="1" lang="en-US" altLang="ja-JP" dirty="0"/>
            </a:br>
            <a:r>
              <a:rPr kumimoji="1" lang="en-US" altLang="ja-JP" dirty="0"/>
              <a:t>A given 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011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C6EC7-0D7F-4D1F-8377-12685C474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D73098-77C9-4A8C-8FA7-36201BD05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50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ja-JP" dirty="0"/>
              <a:t>Agreements:</a:t>
            </a:r>
            <a:endParaRPr lang="ja-JP" altLang="ja-JP" dirty="0"/>
          </a:p>
          <a:p>
            <a:r>
              <a:rPr lang="en-GB" altLang="ja-JP" dirty="0"/>
              <a:t>Clarity how to count the number of CCEs for channel estimation:</a:t>
            </a:r>
            <a:endParaRPr lang="ja-JP" altLang="ja-JP" dirty="0"/>
          </a:p>
          <a:p>
            <a:pPr lvl="1"/>
            <a:r>
              <a:rPr lang="en-GB" altLang="ja-JP" dirty="0"/>
              <a:t>The number of CCEs for PDCCH channel estimation which refers to the union of the sets of CCEs for PDCCH candidates, regardless of which REG-bundle size or precoder granularity.</a:t>
            </a:r>
            <a:endParaRPr lang="ja-JP" altLang="ja-JP" dirty="0"/>
          </a:p>
          <a:p>
            <a:pPr lvl="2"/>
            <a:r>
              <a:rPr lang="en-GB" altLang="ja-JP" dirty="0"/>
              <a:t>Overlapped CCEs associated with different CORESETs are counted separately.</a:t>
            </a:r>
            <a:endParaRPr lang="ja-JP" altLang="ja-JP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E76B4DA-CF42-4FFF-872B-16C9F8653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21880"/>
              </p:ext>
            </p:extLst>
          </p:nvPr>
        </p:nvGraphicFramePr>
        <p:xfrm>
          <a:off x="5058464" y="504890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2D1E288-7524-43B8-B4B6-CB8698B6A860}"/>
              </a:ext>
            </a:extLst>
          </p:cNvPr>
          <p:cNvSpPr txBox="1"/>
          <p:nvPr/>
        </p:nvSpPr>
        <p:spPr>
          <a:xfrm>
            <a:off x="4304931" y="4591707"/>
            <a:ext cx="193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2-symbol CORESET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D93E23-2AAF-4EB6-9AA7-16C969D382EF}"/>
              </a:ext>
            </a:extLst>
          </p:cNvPr>
          <p:cNvSpPr txBox="1"/>
          <p:nvPr/>
        </p:nvSpPr>
        <p:spPr>
          <a:xfrm>
            <a:off x="451448" y="4880041"/>
            <a:ext cx="3446136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Search space configuration</a:t>
            </a:r>
            <a:br>
              <a:rPr kumimoji="1" lang="en-US" altLang="ja-JP" sz="2000" dirty="0"/>
            </a:br>
            <a:r>
              <a:rPr kumimoji="1" lang="en-US" altLang="ja-JP" sz="2000" dirty="0"/>
              <a:t>includes 14-bit bit-map to</a:t>
            </a:r>
            <a:br>
              <a:rPr kumimoji="1" lang="en-US" altLang="ja-JP" sz="2000" dirty="0"/>
            </a:br>
            <a:r>
              <a:rPr kumimoji="1" lang="en-US" altLang="ja-JP" sz="2000" dirty="0"/>
              <a:t>indicate monitoring occasion(s)</a:t>
            </a:r>
            <a:endParaRPr kumimoji="1" lang="ja-JP" altLang="en-US" sz="20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F9A847-196A-4B05-82A6-59DC9C7B8182}"/>
              </a:ext>
            </a:extLst>
          </p:cNvPr>
          <p:cNvSpPr txBox="1"/>
          <p:nvPr/>
        </p:nvSpPr>
        <p:spPr>
          <a:xfrm>
            <a:off x="6512904" y="4880041"/>
            <a:ext cx="4939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FF0000"/>
                </a:solidFill>
              </a:rPr>
              <a:t>CCE counting rule is not clear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when a search space configuration associated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with the 2-symbol CORESET has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the bit-map {1, 1, 0, 0, …, 0}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95F1952C-CA5C-4701-B049-5052103DC3DB}"/>
              </a:ext>
            </a:extLst>
          </p:cNvPr>
          <p:cNvCxnSpPr/>
          <p:nvPr/>
        </p:nvCxnSpPr>
        <p:spPr>
          <a:xfrm>
            <a:off x="5058464" y="6079903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876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D6EC76-0C10-4214-981B-B982E1CF3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D745F0-F8A8-41AB-9E23-8B3ED5645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14166" cy="3091073"/>
          </a:xfrm>
        </p:spPr>
        <p:txBody>
          <a:bodyPr>
            <a:normAutofit/>
          </a:bodyPr>
          <a:lstStyle/>
          <a:p>
            <a:pPr lvl="0"/>
            <a:r>
              <a:rPr lang="en-GB" altLang="ja-JP" dirty="0"/>
              <a:t>The number of CCEs for PDCCH channel estimation which refers to the union of the sets of CCEs for PDCCH candidates, regardless of which REG-bundle size or precoder granularity.</a:t>
            </a:r>
            <a:endParaRPr lang="ja-JP" altLang="ja-JP" dirty="0"/>
          </a:p>
          <a:p>
            <a:pPr lvl="1"/>
            <a:r>
              <a:rPr lang="en-GB" altLang="ja-JP" dirty="0"/>
              <a:t>Overlapped CCEs associated with different CORESETs are counted separately.</a:t>
            </a: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Overlapped CCEs associated </a:t>
            </a:r>
            <a:r>
              <a:rPr lang="en-GB" altLang="ja-JP" u="sng" dirty="0">
                <a:solidFill>
                  <a:srgbClr val="FF0000"/>
                </a:solidFill>
              </a:rPr>
              <a:t>with different monitoring occasions with the same or different search space sets</a:t>
            </a:r>
            <a:r>
              <a:rPr lang="en-GB" altLang="ja-JP" dirty="0">
                <a:solidFill>
                  <a:srgbClr val="FF0000"/>
                </a:solidFill>
              </a:rPr>
              <a:t> with the same CORESET are counted </a:t>
            </a:r>
            <a:r>
              <a:rPr lang="en-GB" altLang="ja-JP" u="sng" dirty="0">
                <a:solidFill>
                  <a:srgbClr val="FF0000"/>
                </a:solidFill>
              </a:rPr>
              <a:t>separately</a:t>
            </a:r>
            <a:r>
              <a:rPr lang="en-GB" altLang="ja-JP" dirty="0">
                <a:solidFill>
                  <a:srgbClr val="FF0000"/>
                </a:solidFill>
              </a:rPr>
              <a:t>.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GB" altLang="ja-JP" dirty="0">
                <a:solidFill>
                  <a:srgbClr val="FF0000"/>
                </a:solidFill>
              </a:rPr>
              <a:t>Overlapped CCEs associated </a:t>
            </a:r>
            <a:r>
              <a:rPr lang="en-GB" altLang="ja-JP" u="sng" dirty="0">
                <a:solidFill>
                  <a:srgbClr val="FF0000"/>
                </a:solidFill>
              </a:rPr>
              <a:t>with different search space sets with the same monitoring occasions associated</a:t>
            </a:r>
            <a:r>
              <a:rPr lang="en-GB" altLang="ja-JP" dirty="0">
                <a:solidFill>
                  <a:srgbClr val="FF0000"/>
                </a:solidFill>
              </a:rPr>
              <a:t> with the same CORESET are counted </a:t>
            </a:r>
            <a:r>
              <a:rPr lang="en-GB" altLang="ja-JP" u="sng" dirty="0">
                <a:solidFill>
                  <a:srgbClr val="FF0000"/>
                </a:solidFill>
              </a:rPr>
              <a:t>one</a:t>
            </a:r>
            <a:r>
              <a:rPr lang="en-GB" altLang="ja-JP" dirty="0">
                <a:solidFill>
                  <a:srgbClr val="FF0000"/>
                </a:solidFill>
              </a:rPr>
              <a:t>.</a:t>
            </a:r>
            <a:endParaRPr lang="ja-JP" altLang="ja-JP" dirty="0">
              <a:solidFill>
                <a:srgbClr val="FF0000"/>
              </a:solidFill>
            </a:endParaRPr>
          </a:p>
          <a:p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8BA810B-81E8-49DF-9CF3-F163007F8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42344"/>
              </p:ext>
            </p:extLst>
          </p:nvPr>
        </p:nvGraphicFramePr>
        <p:xfrm>
          <a:off x="2537335" y="5253309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62E3412-57C1-43AB-8261-3E2598BB0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491101"/>
              </p:ext>
            </p:extLst>
          </p:nvPr>
        </p:nvGraphicFramePr>
        <p:xfrm>
          <a:off x="2745615" y="526764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758F7DC3-263D-47E4-B4A8-5967276B0655}"/>
              </a:ext>
            </a:extLst>
          </p:cNvPr>
          <p:cNvCxnSpPr/>
          <p:nvPr/>
        </p:nvCxnSpPr>
        <p:spPr>
          <a:xfrm>
            <a:off x="2519928" y="6275841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966F7494-0A38-406C-AEDA-AFB1644DDB78}"/>
              </a:ext>
            </a:extLst>
          </p:cNvPr>
          <p:cNvCxnSpPr/>
          <p:nvPr/>
        </p:nvCxnSpPr>
        <p:spPr>
          <a:xfrm>
            <a:off x="2759415" y="6428241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41F86A9-A904-48FA-924C-30B41D2C23A4}"/>
              </a:ext>
            </a:extLst>
          </p:cNvPr>
          <p:cNvSpPr txBox="1"/>
          <p:nvPr/>
        </p:nvSpPr>
        <p:spPr>
          <a:xfrm>
            <a:off x="3682762" y="5340743"/>
            <a:ext cx="10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Separate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BC26DD8F-8626-4DD0-A76D-62D4A7258DF1}"/>
              </a:ext>
            </a:extLst>
          </p:cNvPr>
          <p:cNvCxnSpPr/>
          <p:nvPr/>
        </p:nvCxnSpPr>
        <p:spPr>
          <a:xfrm flipH="1">
            <a:off x="3257006" y="5634440"/>
            <a:ext cx="330925" cy="1567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27FE8D0-995C-4CFC-A6AC-703E68318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539662"/>
              </p:ext>
            </p:extLst>
          </p:nvPr>
        </p:nvGraphicFramePr>
        <p:xfrm>
          <a:off x="6643426" y="5238971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6AC43C06-F29B-4D9C-A6F8-7959C928B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36602"/>
              </p:ext>
            </p:extLst>
          </p:nvPr>
        </p:nvGraphicFramePr>
        <p:xfrm>
          <a:off x="6668827" y="527072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CBFEAE12-4AE4-40C6-9613-93E0DBF1682E}"/>
              </a:ext>
            </a:extLst>
          </p:cNvPr>
          <p:cNvCxnSpPr/>
          <p:nvPr/>
        </p:nvCxnSpPr>
        <p:spPr>
          <a:xfrm>
            <a:off x="6626019" y="6261503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A13FAAA3-1A00-4C66-A364-B4046092DD37}"/>
              </a:ext>
            </a:extLst>
          </p:cNvPr>
          <p:cNvCxnSpPr/>
          <p:nvPr/>
        </p:nvCxnSpPr>
        <p:spPr>
          <a:xfrm>
            <a:off x="6639080" y="6379067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FE10888-C34B-4224-8846-4E7B1FF1BDF3}"/>
              </a:ext>
            </a:extLst>
          </p:cNvPr>
          <p:cNvSpPr txBox="1"/>
          <p:nvPr/>
        </p:nvSpPr>
        <p:spPr>
          <a:xfrm>
            <a:off x="7788853" y="5326405"/>
            <a:ext cx="10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Separate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1FE4F1B-0C5B-4D1F-AB87-1607BBDB7DFE}"/>
              </a:ext>
            </a:extLst>
          </p:cNvPr>
          <p:cNvCxnSpPr/>
          <p:nvPr/>
        </p:nvCxnSpPr>
        <p:spPr>
          <a:xfrm flipH="1">
            <a:off x="7363097" y="5620102"/>
            <a:ext cx="330925" cy="1567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172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A64A41-4D8E-4894-840B-6D3AB478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50AB68-271D-4531-B83E-BBC5E71EE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Following working assumption was made in RAN1 #NR-AH1801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07A7C28-B571-472C-A071-46CCAA9DC8B3}"/>
              </a:ext>
            </a:extLst>
          </p:cNvPr>
          <p:cNvSpPr/>
          <p:nvPr/>
        </p:nvSpPr>
        <p:spPr>
          <a:xfrm>
            <a:off x="1007533" y="2701920"/>
            <a:ext cx="995680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altLang="ja-JP" sz="2000" dirty="0">
                <a:highlight>
                  <a:srgbClr val="8080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assumption</a:t>
            </a:r>
            <a:r>
              <a:rPr lang="en-GB" altLang="ja-JP" sz="20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least for case 1-1 and case 1-2, all UE supports channel estimation capability for 48 CCEs for a given slot per scheduled cell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cross-carrier scheduling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wideband RS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overbooking and/or nested structure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exceptional case of CCE counting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for case 2</a:t>
            </a:r>
            <a:endParaRPr lang="ja-JP" altLang="ja-JP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484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359E36-5603-4EF6-9319-97874313F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BD88D5-D417-4629-A24D-A6B95EBCC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2242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Update the WA as following:</a:t>
            </a:r>
          </a:p>
          <a:p>
            <a:r>
              <a:rPr lang="en-US" altLang="ja-JP" dirty="0"/>
              <a:t>At least for case 1-1 and case 1-2, all UE supports channel estimation capability for </a:t>
            </a:r>
            <a:r>
              <a:rPr lang="en-US" altLang="ja-JP" u="sng" dirty="0">
                <a:solidFill>
                  <a:srgbClr val="FF0000"/>
                </a:solidFill>
              </a:rPr>
              <a:t>following numbers of</a:t>
            </a:r>
            <a:r>
              <a:rPr lang="en-US" altLang="ja-JP" dirty="0"/>
              <a:t> CCEs for a given slot per scheduled cell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56 CCEs for SCS = 15kHz and 30kHz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48 CCEs for SCS = 60kHz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32 CCEs for SCS = 120kHz</a:t>
            </a:r>
          </a:p>
          <a:p>
            <a:pPr lvl="1"/>
            <a:r>
              <a:rPr lang="en-US" altLang="ja-JP" dirty="0"/>
              <a:t>FFS: cross-carrier scheduling</a:t>
            </a:r>
          </a:p>
          <a:p>
            <a:pPr lvl="1"/>
            <a:r>
              <a:rPr lang="en-US" altLang="ja-JP" dirty="0"/>
              <a:t>FFS: wideband RS</a:t>
            </a:r>
          </a:p>
          <a:p>
            <a:pPr lvl="1"/>
            <a:r>
              <a:rPr lang="en-US" altLang="ja-JP" dirty="0"/>
              <a:t>FFS: overbooking and/or nested structure</a:t>
            </a:r>
          </a:p>
          <a:p>
            <a:pPr lvl="1"/>
            <a:r>
              <a:rPr lang="en-US" altLang="ja-JP" dirty="0"/>
              <a:t>FFS: exceptional case of CCE counting</a:t>
            </a:r>
          </a:p>
          <a:p>
            <a:pPr lvl="1"/>
            <a:r>
              <a:rPr lang="en-US" altLang="ja-JP" dirty="0"/>
              <a:t>FFS: for case 2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8471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966</TotalTime>
  <Words>666</Words>
  <Application>Microsoft Office PowerPoint</Application>
  <PresentationFormat>ワイド画面</PresentationFormat>
  <Paragraphs>76</Paragraphs>
  <Slides>8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20" baseType="lpstr">
      <vt:lpstr>Batang</vt:lpstr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Times</vt:lpstr>
      <vt:lpstr>Times New Roman</vt:lpstr>
      <vt:lpstr>Office Theme</vt:lpstr>
      <vt:lpstr>Equation.3</vt:lpstr>
      <vt:lpstr>Offline outcome of search space</vt:lpstr>
      <vt:lpstr>Background</vt:lpstr>
      <vt:lpstr>Proposal</vt:lpstr>
      <vt:lpstr>Proposal</vt:lpstr>
      <vt:lpstr>Background</vt:lpstr>
      <vt:lpstr>Proposal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18</cp:revision>
  <dcterms:created xsi:type="dcterms:W3CDTF">2018-02-28T17:03:59Z</dcterms:created>
  <dcterms:modified xsi:type="dcterms:W3CDTF">2018-03-01T11:31:30Z</dcterms:modified>
</cp:coreProperties>
</file>