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67" r:id="rId3"/>
    <p:sldId id="269" r:id="rId4"/>
    <p:sldId id="270" r:id="rId5"/>
    <p:sldId id="271" r:id="rId6"/>
    <p:sldId id="268" r:id="rId7"/>
    <p:sldId id="266" r:id="rId8"/>
    <p:sldId id="272"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5" d="100"/>
          <a:sy n="85" d="100"/>
        </p:scale>
        <p:origin x="155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4A78F3-6692-47AB-AC83-3050F7CCE360}" type="datetimeFigureOut">
              <a:rPr lang="en-US" smtClean="0"/>
              <a:t>3/1/2018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5ED0BB-0B6B-43CB-AC98-91CD6FB107C9}" type="slidenum">
              <a:rPr lang="en-US" smtClean="0"/>
              <a:t>‹#›</a:t>
            </a:fld>
            <a:endParaRPr lang="en-US"/>
          </a:p>
        </p:txBody>
      </p:sp>
    </p:spTree>
    <p:extLst>
      <p:ext uri="{BB962C8B-B14F-4D97-AF65-F5344CB8AC3E}">
        <p14:creationId xmlns:p14="http://schemas.microsoft.com/office/powerpoint/2010/main" val="1720683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05AD916D-409B-46C1-8330-D0978E3CF669}" type="datetimeFigureOut">
              <a:rPr lang="zh-CN" altLang="en-US" smtClean="0"/>
              <a:pPr/>
              <a:t>2018/3/1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C33486-3D78-4B90-9A21-2990D964EFA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5AD916D-409B-46C1-8330-D0978E3CF669}" type="datetimeFigureOut">
              <a:rPr lang="zh-CN" altLang="en-US" smtClean="0"/>
              <a:pPr/>
              <a:t>2018/3/1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C33486-3D78-4B90-9A21-2990D964EFA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5AD916D-409B-46C1-8330-D0978E3CF669}" type="datetimeFigureOut">
              <a:rPr lang="zh-CN" altLang="en-US" smtClean="0"/>
              <a:pPr/>
              <a:t>2018/3/1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C33486-3D78-4B90-9A21-2990D964EFA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5AD916D-409B-46C1-8330-D0978E3CF669}" type="datetimeFigureOut">
              <a:rPr lang="zh-CN" altLang="en-US" smtClean="0"/>
              <a:pPr/>
              <a:t>2018/3/1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C33486-3D78-4B90-9A21-2990D964EFA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5AD916D-409B-46C1-8330-D0978E3CF669}" type="datetimeFigureOut">
              <a:rPr lang="zh-CN" altLang="en-US" smtClean="0"/>
              <a:pPr/>
              <a:t>2018/3/1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C33486-3D78-4B90-9A21-2990D964EFA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5AD916D-409B-46C1-8330-D0978E3CF669}" type="datetimeFigureOut">
              <a:rPr lang="zh-CN" altLang="en-US" smtClean="0"/>
              <a:pPr/>
              <a:t>2018/3/1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C33486-3D78-4B90-9A21-2990D964EFA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5AD916D-409B-46C1-8330-D0978E3CF669}" type="datetimeFigureOut">
              <a:rPr lang="zh-CN" altLang="en-US" smtClean="0"/>
              <a:pPr/>
              <a:t>2018/3/1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C33486-3D78-4B90-9A21-2990D964EFA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5AD916D-409B-46C1-8330-D0978E3CF669}" type="datetimeFigureOut">
              <a:rPr lang="zh-CN" altLang="en-US" smtClean="0"/>
              <a:pPr/>
              <a:t>2018/3/1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C33486-3D78-4B90-9A21-2990D964EFA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5AD916D-409B-46C1-8330-D0978E3CF669}" type="datetimeFigureOut">
              <a:rPr lang="zh-CN" altLang="en-US" smtClean="0"/>
              <a:pPr/>
              <a:t>2018/3/1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C33486-3D78-4B90-9A21-2990D964EFA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5AD916D-409B-46C1-8330-D0978E3CF669}" type="datetimeFigureOut">
              <a:rPr lang="zh-CN" altLang="en-US" smtClean="0"/>
              <a:pPr/>
              <a:t>2018/3/1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C33486-3D78-4B90-9A21-2990D964EFA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5AD916D-409B-46C1-8330-D0978E3CF669}" type="datetimeFigureOut">
              <a:rPr lang="zh-CN" altLang="en-US" smtClean="0"/>
              <a:pPr/>
              <a:t>2018/3/1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C33486-3D78-4B90-9A21-2990D964EFA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AD916D-409B-46C1-8330-D0978E3CF669}" type="datetimeFigureOut">
              <a:rPr lang="zh-CN" altLang="en-US" smtClean="0"/>
              <a:pPr/>
              <a:t>2018/3/1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C33486-3D78-4B90-9A21-2990D964EFA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file:///C:\Users\amanolak\Documents\5G%20documents\Contributions\92\Chairman's%20Notes%20RAN1%2092%20v000\Docs\R1-1802563.zip" TargetMode="External"/><Relationship Id="rId2" Type="http://schemas.openxmlformats.org/officeDocument/2006/relationships/hyperlink" Target="file:///C:\Users\amanolak\Documents\5G%20documents\Contributions\92\Chairman's%20Notes%20RAN1%2092%20v000\Docs\R1-1802831.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file:///C:\Users\amanolak\Documents\5G%20documents\Contributions\92\Chairman's%20Notes%20RAN1%2092%20v000\Docs\R1-1802757.zip" TargetMode="Externa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3" Type="http://schemas.openxmlformats.org/officeDocument/2006/relationships/hyperlink" Target="file:///C:\Users\amanolak\Documents\5G%20documents\Contributions\92\Chairman's%20Notes%20RAN1%2092%20v000\Docs\R1-1802404.zip"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hyperlink" Target="file:///C:\Users\amanolak\Documents\5G%20documents\Contributions\92\Chairman's%20Notes%20RAN1%2092%20v000\Docs\R1-1801528.zi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t>Way forward on UL DCI-Triggered CSIRS resource set for tracking</a:t>
            </a:r>
            <a:endParaRPr lang="zh-CN" altLang="en-US" dirty="0"/>
          </a:p>
        </p:txBody>
      </p:sp>
      <p:sp>
        <p:nvSpPr>
          <p:cNvPr id="3" name="副标题 2"/>
          <p:cNvSpPr>
            <a:spLocks noGrp="1"/>
          </p:cNvSpPr>
          <p:nvPr>
            <p:ph type="subTitle" idx="1"/>
          </p:nvPr>
        </p:nvSpPr>
        <p:spPr>
          <a:xfrm>
            <a:off x="1371600" y="3886200"/>
            <a:ext cx="7086600" cy="1752600"/>
          </a:xfrm>
        </p:spPr>
        <p:txBody>
          <a:bodyPr>
            <a:normAutofit/>
          </a:bodyPr>
          <a:lstStyle/>
          <a:p>
            <a:r>
              <a:rPr lang="en-US" altLang="zh-CN" dirty="0"/>
              <a:t>Qualcomm, Nokia, NSB, Intel, Ericsson, Orange, IITH, IITM, </a:t>
            </a:r>
            <a:r>
              <a:rPr lang="en-US" altLang="zh-CN" dirty="0" err="1"/>
              <a:t>CEWiT</a:t>
            </a:r>
            <a:r>
              <a:rPr lang="en-US" altLang="zh-CN" dirty="0"/>
              <a:t>, </a:t>
            </a:r>
            <a:r>
              <a:rPr lang="en-US" altLang="zh-CN" dirty="0" err="1"/>
              <a:t>Tejas</a:t>
            </a:r>
            <a:r>
              <a:rPr lang="en-US" altLang="zh-CN" dirty="0"/>
              <a:t>, ZTE, </a:t>
            </a:r>
            <a:r>
              <a:rPr lang="en-US" altLang="zh-CN" dirty="0" err="1"/>
              <a:t>Sanechips</a:t>
            </a:r>
            <a:r>
              <a:rPr lang="en-US" altLang="zh-CN" dirty="0"/>
              <a:t>, Apple, Sprint, </a:t>
            </a:r>
            <a:r>
              <a:rPr lang="en-US" altLang="zh-CN" dirty="0" err="1"/>
              <a:t>Spreadtrum</a:t>
            </a:r>
            <a:r>
              <a:rPr lang="en-US" altLang="zh-CN" dirty="0"/>
              <a:t>, </a:t>
            </a:r>
            <a:endParaRPr lang="zh-CN" altLang="en-US" dirty="0"/>
          </a:p>
        </p:txBody>
      </p:sp>
      <p:sp>
        <p:nvSpPr>
          <p:cNvPr id="4" name="Rectangle 4"/>
          <p:cNvSpPr>
            <a:spLocks noChangeArrowheads="1"/>
          </p:cNvSpPr>
          <p:nvPr/>
        </p:nvSpPr>
        <p:spPr bwMode="auto">
          <a:xfrm>
            <a:off x="228600" y="228600"/>
            <a:ext cx="8686800" cy="2302169"/>
          </a:xfrm>
          <a:prstGeom prst="rect">
            <a:avLst/>
          </a:prstGeom>
          <a:noFill/>
          <a:ln w="9525">
            <a:noFill/>
            <a:miter lim="800000"/>
          </a:ln>
          <a:effectLst/>
        </p:spPr>
        <p:txBody>
          <a:bodyPr>
            <a:spAutoFit/>
          </a:bodyPr>
          <a:lstStyle/>
          <a:p>
            <a:r>
              <a:rPr lang="en-US" b="1" dirty="0"/>
              <a:t>3GPP TSG RAN WG1 Meeting #92</a:t>
            </a:r>
            <a:r>
              <a:rPr lang="en-GB" altLang="zh-CN" sz="2000" dirty="0"/>
              <a:t>                                                                   </a:t>
            </a:r>
            <a:r>
              <a:rPr lang="en-US" dirty="0"/>
              <a:t>R1-1803434 </a:t>
            </a:r>
            <a:r>
              <a:rPr lang="en-US" b="1" dirty="0"/>
              <a:t>Athens, Greece, February 26</a:t>
            </a:r>
            <a:r>
              <a:rPr lang="en-US" b="1" baseline="30000" dirty="0"/>
              <a:t>th</a:t>
            </a:r>
            <a:r>
              <a:rPr lang="en-US" b="1" dirty="0"/>
              <a:t> – March 2</a:t>
            </a:r>
            <a:r>
              <a:rPr lang="en-US" b="1" baseline="30000" dirty="0"/>
              <a:t>nd</a:t>
            </a:r>
            <a:r>
              <a:rPr lang="en-US" b="1" dirty="0"/>
              <a:t>, 2018</a:t>
            </a:r>
            <a:endParaRPr lang="en-US" dirty="0"/>
          </a:p>
          <a:p>
            <a:pPr>
              <a:spcBef>
                <a:spcPct val="20000"/>
              </a:spcBef>
              <a:defRPr/>
            </a:pPr>
            <a:r>
              <a:rPr lang="en-US" altLang="ja-JP" sz="2000" dirty="0"/>
              <a:t>Agenda Item: 7</a:t>
            </a:r>
            <a:r>
              <a:rPr lang="en-US" altLang="zh-CN" sz="2000" dirty="0"/>
              <a:t>.1.2.3.6</a:t>
            </a:r>
            <a:endParaRPr lang="en-US" altLang="ja-JP" sz="2000" dirty="0"/>
          </a:p>
          <a:p>
            <a:pPr>
              <a:spcBef>
                <a:spcPct val="20000"/>
              </a:spcBef>
              <a:defRPr/>
            </a:pPr>
            <a:endParaRPr lang="zh-CN" altLang="zh-CN" sz="2400" dirty="0">
              <a:latin typeface="Calibri" panose="020F0502020204030204" pitchFamily="34" charset="0"/>
            </a:endParaRPr>
          </a:p>
          <a:p>
            <a:pPr>
              <a:spcBef>
                <a:spcPct val="20000"/>
              </a:spcBef>
              <a:defRPr/>
            </a:pPr>
            <a:endParaRPr lang="zh-CN" altLang="zh-CN" sz="2400" dirty="0">
              <a:effectLst>
                <a:outerShdw blurRad="38100" dist="38100" dir="2700000" algn="tl">
                  <a:srgbClr val="C0C0C0"/>
                </a:outerShdw>
              </a:effectLst>
              <a:latin typeface="Calibri" panose="020F0502020204030204" pitchFamily="34" charset="0"/>
            </a:endParaRPr>
          </a:p>
          <a:p>
            <a:pPr>
              <a:spcBef>
                <a:spcPct val="20000"/>
              </a:spcBef>
              <a:defRPr/>
            </a:pPr>
            <a:endParaRPr lang="en-US" altLang="ko-KR" sz="2000" dirty="0">
              <a:effectLst>
                <a:outerShdw blurRad="38100" dist="38100" dir="2700000" algn="tl">
                  <a:srgbClr val="C0C0C0"/>
                </a:outerShdw>
              </a:effectLs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8C439-EC68-408B-A75C-4C2ACA76E81A}"/>
              </a:ext>
            </a:extLst>
          </p:cNvPr>
          <p:cNvSpPr>
            <a:spLocks noGrp="1"/>
          </p:cNvSpPr>
          <p:nvPr>
            <p:ph type="title"/>
          </p:nvPr>
        </p:nvSpPr>
        <p:spPr>
          <a:xfrm>
            <a:off x="457200" y="153455"/>
            <a:ext cx="8229600" cy="562074"/>
          </a:xfrm>
        </p:spPr>
        <p:txBody>
          <a:bodyPr>
            <a:noAutofit/>
          </a:bodyPr>
          <a:lstStyle/>
          <a:p>
            <a:r>
              <a:rPr lang="en-US" sz="2000" dirty="0"/>
              <a:t>Background: Why DCI-triggered CSIRS resource set for tracking is an essential feature for Rel-15?</a:t>
            </a:r>
          </a:p>
        </p:txBody>
      </p:sp>
      <p:sp>
        <p:nvSpPr>
          <p:cNvPr id="3" name="Content Placeholder 2">
            <a:extLst>
              <a:ext uri="{FF2B5EF4-FFF2-40B4-BE49-F238E27FC236}">
                <a16:creationId xmlns:a16="http://schemas.microsoft.com/office/drawing/2014/main" id="{7AE156A2-4233-43FC-850E-EF20C85A8BDC}"/>
              </a:ext>
            </a:extLst>
          </p:cNvPr>
          <p:cNvSpPr>
            <a:spLocks noGrp="1"/>
          </p:cNvSpPr>
          <p:nvPr>
            <p:ph idx="1"/>
          </p:nvPr>
        </p:nvSpPr>
        <p:spPr>
          <a:xfrm>
            <a:off x="179512" y="980728"/>
            <a:ext cx="8784976" cy="5472608"/>
          </a:xfrm>
        </p:spPr>
        <p:txBody>
          <a:bodyPr>
            <a:normAutofit fontScale="92500" lnSpcReduction="10000"/>
          </a:bodyPr>
          <a:lstStyle/>
          <a:p>
            <a:pPr lvl="0" hangingPunct="0"/>
            <a:r>
              <a:rPr lang="en-GB" sz="1600" dirty="0"/>
              <a:t>A</a:t>
            </a:r>
            <a:r>
              <a:rPr lang="en-US" sz="1600" dirty="0"/>
              <a:t>periodic TRS is essential given we have many aperiodic events as well as some periodic events which may not be aligned with periodic TRS</a:t>
            </a:r>
            <a:endParaRPr lang="en-US" sz="1600" b="1" dirty="0"/>
          </a:p>
          <a:p>
            <a:pPr lvl="0" hangingPunct="0"/>
            <a:r>
              <a:rPr lang="en-US" sz="1600" b="1" dirty="0"/>
              <a:t>Aperiodic events</a:t>
            </a:r>
            <a:endParaRPr lang="en-US" sz="1600" dirty="0"/>
          </a:p>
          <a:p>
            <a:pPr lvl="1" hangingPunct="0"/>
            <a:r>
              <a:rPr lang="en-US" sz="1400" b="1" dirty="0" err="1"/>
              <a:t>SCell</a:t>
            </a:r>
            <a:r>
              <a:rPr lang="en-US" sz="1400" b="1" dirty="0"/>
              <a:t> activation </a:t>
            </a:r>
          </a:p>
          <a:p>
            <a:pPr lvl="2" hangingPunct="0"/>
            <a:r>
              <a:rPr lang="en-US" sz="1200" dirty="0"/>
              <a:t>Without aperiodic TRS, </a:t>
            </a:r>
            <a:r>
              <a:rPr lang="en-US" sz="1200" dirty="0" err="1"/>
              <a:t>SCell</a:t>
            </a:r>
            <a:r>
              <a:rPr lang="en-US" sz="1200" dirty="0"/>
              <a:t> activation can be delayed further up to TRS periodicity (max 80 </a:t>
            </a:r>
            <a:r>
              <a:rPr lang="en-US" sz="1200" dirty="0" err="1"/>
              <a:t>ms</a:t>
            </a:r>
            <a:r>
              <a:rPr lang="en-US" sz="1200" dirty="0"/>
              <a:t> on top of </a:t>
            </a:r>
            <a:r>
              <a:rPr lang="en-US" sz="1200" dirty="0" err="1"/>
              <a:t>SCell</a:t>
            </a:r>
            <a:r>
              <a:rPr lang="en-US" sz="1200" dirty="0"/>
              <a:t> activation procedure delay).</a:t>
            </a:r>
          </a:p>
          <a:p>
            <a:pPr lvl="2" hangingPunct="0"/>
            <a:r>
              <a:rPr lang="en-US" sz="1200" dirty="0"/>
              <a:t>For </a:t>
            </a:r>
            <a:r>
              <a:rPr lang="en-US" sz="1200" dirty="0" err="1"/>
              <a:t>SCell</a:t>
            </a:r>
            <a:r>
              <a:rPr lang="en-US" sz="1200" dirty="0"/>
              <a:t> activation, network can activate </a:t>
            </a:r>
            <a:r>
              <a:rPr lang="en-US" sz="1200" dirty="0" err="1"/>
              <a:t>SCell</a:t>
            </a:r>
            <a:r>
              <a:rPr lang="en-US" sz="1200" dirty="0"/>
              <a:t> followed by aperiodic TRS, aperiodic CSI-RS. After </a:t>
            </a:r>
            <a:r>
              <a:rPr lang="en-US" sz="1200" dirty="0" err="1"/>
              <a:t>SCell</a:t>
            </a:r>
            <a:r>
              <a:rPr lang="en-US" sz="1200" dirty="0"/>
              <a:t> activation, UE can perform tracking based on TRS and CSI estimation and reporting based on CSI-RS. Network would be able to start data transmission based on reported CSI.</a:t>
            </a:r>
          </a:p>
          <a:p>
            <a:pPr lvl="1" hangingPunct="0"/>
            <a:r>
              <a:rPr lang="en-US" sz="1400" b="1" dirty="0"/>
              <a:t>BWP switching</a:t>
            </a:r>
          </a:p>
          <a:p>
            <a:pPr lvl="2" hangingPunct="0"/>
            <a:r>
              <a:rPr lang="en-US" sz="1200" dirty="0"/>
              <a:t>Upon BWP switching especially including RF retuning, a new reference signals for tracking is desirable before starting proper data reception.</a:t>
            </a:r>
          </a:p>
          <a:p>
            <a:pPr lvl="2" hangingPunct="0"/>
            <a:r>
              <a:rPr lang="en-US" sz="1200" dirty="0"/>
              <a:t>Similar to </a:t>
            </a:r>
            <a:r>
              <a:rPr lang="en-US" sz="1200" dirty="0" err="1"/>
              <a:t>SCell</a:t>
            </a:r>
            <a:r>
              <a:rPr lang="en-US" sz="1200" dirty="0"/>
              <a:t> activation, BWP switching can exploit aperiodic TRS and aperiodic CSI-RS for faster link adaptation.</a:t>
            </a:r>
          </a:p>
          <a:p>
            <a:pPr lvl="1" hangingPunct="0"/>
            <a:r>
              <a:rPr lang="en-US" sz="1400" b="1" dirty="0"/>
              <a:t>Multi-beam change </a:t>
            </a:r>
          </a:p>
          <a:p>
            <a:pPr lvl="2" hangingPunct="0"/>
            <a:r>
              <a:rPr lang="en-US" sz="1200" dirty="0"/>
              <a:t>Without aperiodic TRS, data reception can be delayed up to TRS periodicity in addition to other delays involved with beam change.</a:t>
            </a:r>
          </a:p>
          <a:p>
            <a:pPr lvl="3" hangingPunct="0"/>
            <a:r>
              <a:rPr lang="en-US" sz="1000" dirty="0"/>
              <a:t>Practically it is assumed that UE is not tracking TRS from multiple beams simultaneously</a:t>
            </a:r>
          </a:p>
          <a:p>
            <a:pPr lvl="2" hangingPunct="0"/>
            <a:r>
              <a:rPr lang="en-US" sz="1200" dirty="0"/>
              <a:t>With PDSCH beam change, proper data transmission can start after tracking and CSI reporting based on aperiodic TRS and aperiodic CSI-RS. </a:t>
            </a:r>
          </a:p>
          <a:p>
            <a:pPr lvl="0" hangingPunct="0"/>
            <a:r>
              <a:rPr lang="en-US" sz="1600" b="1" dirty="0"/>
              <a:t>Periodic events</a:t>
            </a:r>
            <a:endParaRPr lang="en-US" sz="1600" dirty="0"/>
          </a:p>
          <a:p>
            <a:pPr lvl="1" hangingPunct="0"/>
            <a:r>
              <a:rPr lang="en-US" sz="1400" b="1" dirty="0"/>
              <a:t>Connected mode DRX </a:t>
            </a:r>
          </a:p>
          <a:p>
            <a:pPr lvl="2" hangingPunct="0"/>
            <a:r>
              <a:rPr lang="en-US" sz="1200" dirty="0"/>
              <a:t>Without aperiodic TRS, it requires UE to wake up in the middle of CDRX off when periodic TRS is not aligned with CDRX on-duration, not desirable for CDRX feature from UE power saving perspective.</a:t>
            </a:r>
          </a:p>
          <a:p>
            <a:pPr lvl="1" hangingPunct="0"/>
            <a:r>
              <a:rPr lang="en-US" sz="1400" b="1" dirty="0"/>
              <a:t>Idle mode DRX </a:t>
            </a:r>
          </a:p>
          <a:p>
            <a:pPr lvl="2" hangingPunct="0"/>
            <a:r>
              <a:rPr lang="en-US" sz="1200" dirty="0"/>
              <a:t>Without aperiodic TRS, it requires UE to wake up before paging occasion when SSB is not aligned with paging occasion, affecting standby time reduction roughly to 1/2.</a:t>
            </a:r>
          </a:p>
          <a:p>
            <a:r>
              <a:rPr lang="en-US" sz="1600" dirty="0"/>
              <a:t>From: </a:t>
            </a:r>
            <a:r>
              <a:rPr lang="en-GB" sz="1600" dirty="0">
                <a:hlinkClick r:id="rId2"/>
              </a:rPr>
              <a:t>R1-1802831</a:t>
            </a:r>
            <a:r>
              <a:rPr lang="en-GB" sz="1600" dirty="0"/>
              <a:t>		Remaining issues on TRS	Qualcomm Incorporated</a:t>
            </a:r>
          </a:p>
          <a:p>
            <a:r>
              <a:rPr lang="en-US" sz="1600" dirty="0"/>
              <a:t>See also: </a:t>
            </a:r>
            <a:r>
              <a:rPr lang="en-GB" sz="1600" dirty="0">
                <a:hlinkClick r:id="rId3"/>
              </a:rPr>
              <a:t>R1-1802563</a:t>
            </a:r>
            <a:r>
              <a:rPr lang="en-GB" sz="1600" dirty="0"/>
              <a:t>	Remaining details of TRS design	Nokia, Nokia Shanghai Bell</a:t>
            </a:r>
            <a:endParaRPr lang="en-US" sz="1600" dirty="0"/>
          </a:p>
          <a:p>
            <a:endParaRPr lang="en-US" sz="1600" dirty="0"/>
          </a:p>
        </p:txBody>
      </p:sp>
    </p:spTree>
    <p:extLst>
      <p:ext uri="{BB962C8B-B14F-4D97-AF65-F5344CB8AC3E}">
        <p14:creationId xmlns:p14="http://schemas.microsoft.com/office/powerpoint/2010/main" val="963990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9882D-3CA9-4AB7-94CE-26B4C69691F0}"/>
              </a:ext>
            </a:extLst>
          </p:cNvPr>
          <p:cNvSpPr>
            <a:spLocks noGrp="1"/>
          </p:cNvSpPr>
          <p:nvPr>
            <p:ph type="title"/>
          </p:nvPr>
        </p:nvSpPr>
        <p:spPr>
          <a:xfrm>
            <a:off x="457200" y="116632"/>
            <a:ext cx="8229600" cy="469062"/>
          </a:xfrm>
        </p:spPr>
        <p:txBody>
          <a:bodyPr>
            <a:noAutofit/>
          </a:bodyPr>
          <a:lstStyle/>
          <a:p>
            <a:r>
              <a:rPr lang="en-US" sz="2400" dirty="0"/>
              <a:t>Background: Huge overhead in FR2 due to the having only periodic CSIRS for tracking (I)</a:t>
            </a:r>
          </a:p>
        </p:txBody>
      </p:sp>
      <p:sp>
        <p:nvSpPr>
          <p:cNvPr id="3" name="Content Placeholder 2">
            <a:extLst>
              <a:ext uri="{FF2B5EF4-FFF2-40B4-BE49-F238E27FC236}">
                <a16:creationId xmlns:a16="http://schemas.microsoft.com/office/drawing/2014/main" id="{F0CF59BC-AED4-44C9-AD28-9887B2431B6C}"/>
              </a:ext>
            </a:extLst>
          </p:cNvPr>
          <p:cNvSpPr>
            <a:spLocks noGrp="1"/>
          </p:cNvSpPr>
          <p:nvPr>
            <p:ph idx="1"/>
          </p:nvPr>
        </p:nvSpPr>
        <p:spPr>
          <a:xfrm>
            <a:off x="107504" y="1124745"/>
            <a:ext cx="4032448" cy="4989556"/>
          </a:xfrm>
        </p:spPr>
        <p:txBody>
          <a:bodyPr>
            <a:noAutofit/>
          </a:bodyPr>
          <a:lstStyle/>
          <a:p>
            <a:pPr algn="just"/>
            <a:r>
              <a:rPr lang="en-US" sz="1400" dirty="0"/>
              <a:t>Using a UE specific periodic TRS’s would result in extreme amounts of overhead and scheduling restrictions for large numbers of UE’s in connected mode. Note that 500 UEs in connected mode is not uncommon in LTE cells.</a:t>
            </a:r>
          </a:p>
          <a:p>
            <a:pPr algn="just"/>
            <a:endParaRPr lang="en-US" sz="1400" dirty="0"/>
          </a:p>
          <a:p>
            <a:pPr algn="just"/>
            <a:endParaRPr lang="en-US" sz="1400" dirty="0"/>
          </a:p>
          <a:p>
            <a:pPr algn="just"/>
            <a:r>
              <a:rPr lang="en-US" sz="1400" dirty="0"/>
              <a:t>Using a shared set of periodic TRS beams leads to large levels of overhead and scheduling restrictions at high frequencies where large numbers of antenna elements and correspondingly narrow PDSCH beams are needed for coverage. PDSCH beams based on 256 antenna elements would require 256/4=64 TRS beams that are power boosted with 6dB and thus can’t be FDM with data. We note that a 256 antenna elements antenna is something that can easily be implemented in the near future while NR should be designed for the coming decade and even larger numbers of antenna elements.</a:t>
            </a:r>
          </a:p>
          <a:p>
            <a:pPr algn="just"/>
            <a:endParaRPr lang="en-US" sz="1400" dirty="0"/>
          </a:p>
          <a:p>
            <a:r>
              <a:rPr lang="en-US" sz="1400" dirty="0"/>
              <a:t>From: </a:t>
            </a:r>
            <a:r>
              <a:rPr lang="en-GB" sz="1400" dirty="0">
                <a:hlinkClick r:id="rId2"/>
              </a:rPr>
              <a:t>R1-1802757</a:t>
            </a:r>
            <a:r>
              <a:rPr lang="en-GB" sz="1400" dirty="0"/>
              <a:t>	Corrections related to TRS Ericsson</a:t>
            </a:r>
            <a:endParaRPr lang="en-US" sz="1400" dirty="0"/>
          </a:p>
          <a:p>
            <a:pPr algn="just"/>
            <a:endParaRPr lang="en-US" sz="1400" dirty="0"/>
          </a:p>
        </p:txBody>
      </p:sp>
      <p:pic>
        <p:nvPicPr>
          <p:cNvPr id="4" name="Picture 3">
            <a:extLst>
              <a:ext uri="{FF2B5EF4-FFF2-40B4-BE49-F238E27FC236}">
                <a16:creationId xmlns:a16="http://schemas.microsoft.com/office/drawing/2014/main" id="{179E93CF-ACBD-4585-8B07-0A63C079311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155651" y="908720"/>
            <a:ext cx="4896544" cy="2033721"/>
          </a:xfrm>
          <a:prstGeom prst="rect">
            <a:avLst/>
          </a:prstGeom>
          <a:noFill/>
          <a:ln>
            <a:noFill/>
          </a:ln>
        </p:spPr>
      </p:pic>
      <p:pic>
        <p:nvPicPr>
          <p:cNvPr id="5" name="Picture 4">
            <a:extLst>
              <a:ext uri="{FF2B5EF4-FFF2-40B4-BE49-F238E27FC236}">
                <a16:creationId xmlns:a16="http://schemas.microsoft.com/office/drawing/2014/main" id="{4E68FD6A-8EEA-4F11-972E-9D3C0A3DCCDA}"/>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401089" y="3429000"/>
            <a:ext cx="4608512" cy="3096344"/>
          </a:xfrm>
          <a:prstGeom prst="rect">
            <a:avLst/>
          </a:prstGeom>
          <a:noFill/>
          <a:ln>
            <a:noFill/>
          </a:ln>
        </p:spPr>
      </p:pic>
    </p:spTree>
    <p:extLst>
      <p:ext uri="{BB962C8B-B14F-4D97-AF65-F5344CB8AC3E}">
        <p14:creationId xmlns:p14="http://schemas.microsoft.com/office/powerpoint/2010/main" val="2641179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8BA45-24E5-435F-9D2E-F74F959D444C}"/>
              </a:ext>
            </a:extLst>
          </p:cNvPr>
          <p:cNvSpPr>
            <a:spLocks noGrp="1"/>
          </p:cNvSpPr>
          <p:nvPr>
            <p:ph type="title"/>
          </p:nvPr>
        </p:nvSpPr>
        <p:spPr>
          <a:xfrm>
            <a:off x="457200" y="274638"/>
            <a:ext cx="8229600" cy="457199"/>
          </a:xfrm>
        </p:spPr>
        <p:txBody>
          <a:bodyPr>
            <a:noAutofit/>
          </a:bodyPr>
          <a:lstStyle/>
          <a:p>
            <a:r>
              <a:rPr lang="en-US" sz="2000" dirty="0"/>
              <a:t>Background: Huge overhead in FR2 due to the having only periodic CSIRS for tracking (II)</a:t>
            </a:r>
          </a:p>
        </p:txBody>
      </p:sp>
      <p:sp>
        <p:nvSpPr>
          <p:cNvPr id="3" name="Content Placeholder 2">
            <a:extLst>
              <a:ext uri="{FF2B5EF4-FFF2-40B4-BE49-F238E27FC236}">
                <a16:creationId xmlns:a16="http://schemas.microsoft.com/office/drawing/2014/main" id="{FC1F8B53-4639-48CA-BEE2-AF75D7316EDF}"/>
              </a:ext>
            </a:extLst>
          </p:cNvPr>
          <p:cNvSpPr>
            <a:spLocks noGrp="1"/>
          </p:cNvSpPr>
          <p:nvPr>
            <p:ph idx="1"/>
          </p:nvPr>
        </p:nvSpPr>
        <p:spPr>
          <a:xfrm>
            <a:off x="179512" y="1052736"/>
            <a:ext cx="8640960" cy="5256583"/>
          </a:xfrm>
        </p:spPr>
        <p:txBody>
          <a:bodyPr>
            <a:normAutofit/>
          </a:bodyPr>
          <a:lstStyle/>
          <a:p>
            <a:pPr hangingPunct="0"/>
            <a:r>
              <a:rPr lang="en-US" sz="1600" dirty="0"/>
              <a:t>It has been agreed that the periodicity of TRS is 10ms, 20ms, 40ms and 80ms, and the PDSCH beam can be updated by MAC CE. So new TCI states may be considered as active TCI after receiving the MAC CE. </a:t>
            </a:r>
          </a:p>
          <a:p>
            <a:pPr hangingPunct="0"/>
            <a:r>
              <a:rPr lang="en-US" sz="1600" dirty="0"/>
              <a:t>However the UE may not be able to track the beam immediately since there is no TRS for this new TCI states. </a:t>
            </a:r>
          </a:p>
          <a:p>
            <a:pPr lvl="1" hangingPunct="0"/>
            <a:r>
              <a:rPr lang="en-US" sz="1600" dirty="0"/>
              <a:t>Thus one possible way is to reserve some gap for the beam indication so that the UE can wait until the TRS transmission and the RRC reconfiguration of the TRS to change the TRS beam.</a:t>
            </a:r>
          </a:p>
          <a:p>
            <a:pPr lvl="1" hangingPunct="0"/>
            <a:r>
              <a:rPr lang="en-US" sz="1600" dirty="0"/>
              <a:t>However as shown in Figure 2, </a:t>
            </a:r>
            <a:r>
              <a:rPr lang="en-US" sz="1600" b="1" dirty="0">
                <a:highlight>
                  <a:srgbClr val="FFFF00"/>
                </a:highlight>
              </a:rPr>
              <a:t>this may result in large latency</a:t>
            </a:r>
            <a:r>
              <a:rPr lang="en-US" sz="1600" dirty="0">
                <a:highlight>
                  <a:srgbClr val="FFFF00"/>
                </a:highlight>
              </a:rPr>
              <a:t>. </a:t>
            </a:r>
          </a:p>
          <a:p>
            <a:pPr lvl="1" hangingPunct="0"/>
            <a:r>
              <a:rPr lang="en-US" sz="1600" b="1" dirty="0"/>
              <a:t>Another possible way is to support aperiodic TRS so that the </a:t>
            </a:r>
            <a:r>
              <a:rPr lang="en-US" sz="1600" b="1" dirty="0" err="1"/>
              <a:t>gNB</a:t>
            </a:r>
            <a:r>
              <a:rPr lang="en-US" sz="1600" b="1" dirty="0"/>
              <a:t> can schedule the aperiodic TRS for new beam tracking to reduce the latency of beam indication.</a:t>
            </a:r>
          </a:p>
          <a:p>
            <a:pPr lvl="1" hangingPunct="0"/>
            <a:endParaRPr lang="en-US" sz="1600" b="1" dirty="0"/>
          </a:p>
          <a:p>
            <a:pPr lvl="1" hangingPunct="0"/>
            <a:endParaRPr lang="en-US" sz="1600" b="1" dirty="0"/>
          </a:p>
          <a:p>
            <a:pPr lvl="1" hangingPunct="0"/>
            <a:endParaRPr lang="en-US" sz="1600" b="1" dirty="0"/>
          </a:p>
          <a:p>
            <a:pPr lvl="1" hangingPunct="0"/>
            <a:endParaRPr lang="en-US" sz="1600" b="1" dirty="0"/>
          </a:p>
          <a:p>
            <a:pPr lvl="1" hangingPunct="0"/>
            <a:endParaRPr lang="en-US" sz="1600" b="1" dirty="0"/>
          </a:p>
          <a:p>
            <a:pPr lvl="1" hangingPunct="0"/>
            <a:endParaRPr lang="en-US" sz="1600" b="1" dirty="0"/>
          </a:p>
          <a:p>
            <a:pPr lvl="1" hangingPunct="0"/>
            <a:endParaRPr lang="en-US" sz="1600" b="1" dirty="0"/>
          </a:p>
          <a:p>
            <a:pPr hangingPunct="0"/>
            <a:r>
              <a:rPr lang="en-GB" sz="1600" dirty="0">
                <a:hlinkClick r:id="rId3"/>
              </a:rPr>
              <a:t>R1-1802404</a:t>
            </a:r>
            <a:r>
              <a:rPr lang="en-GB" sz="1600" dirty="0"/>
              <a:t>	Remaining Issues On TRS	Intel Corporation</a:t>
            </a:r>
            <a:endParaRPr lang="en-US" sz="2000" b="1" dirty="0"/>
          </a:p>
          <a:p>
            <a:endParaRPr lang="en-US" sz="1600" dirty="0"/>
          </a:p>
        </p:txBody>
      </p:sp>
      <p:sp>
        <p:nvSpPr>
          <p:cNvPr id="7" name="Rectangle 5">
            <a:extLst>
              <a:ext uri="{FF2B5EF4-FFF2-40B4-BE49-F238E27FC236}">
                <a16:creationId xmlns:a16="http://schemas.microsoft.com/office/drawing/2014/main" id="{48B2D645-6A26-4CEA-9254-68A865409662}"/>
              </a:ext>
            </a:extLst>
          </p:cNvPr>
          <p:cNvSpPr>
            <a:spLocks noChangeArrowheads="1"/>
          </p:cNvSpPr>
          <p:nvPr/>
        </p:nvSpPr>
        <p:spPr bwMode="auto">
          <a:xfrm>
            <a:off x="1643062" y="500221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5A6E7DC1-1D2F-4BA5-9195-98FC2ED52656}"/>
              </a:ext>
            </a:extLst>
          </p:cNvPr>
          <p:cNvGraphicFramePr>
            <a:graphicFrameLocks noChangeAspect="1"/>
          </p:cNvGraphicFramePr>
          <p:nvPr>
            <p:extLst>
              <p:ext uri="{D42A27DB-BD31-4B8C-83A1-F6EECF244321}">
                <p14:modId xmlns:p14="http://schemas.microsoft.com/office/powerpoint/2010/main" val="677233468"/>
              </p:ext>
            </p:extLst>
          </p:nvPr>
        </p:nvGraphicFramePr>
        <p:xfrm>
          <a:off x="1475656" y="3861048"/>
          <a:ext cx="6669416" cy="1800200"/>
        </p:xfrm>
        <a:graphic>
          <a:graphicData uri="http://schemas.openxmlformats.org/presentationml/2006/ole">
            <mc:AlternateContent xmlns:mc="http://schemas.openxmlformats.org/markup-compatibility/2006">
              <mc:Choice xmlns:v="urn:schemas-microsoft-com:vml" Requires="v">
                <p:oleObj spid="_x0000_s1085" r:id="rId4" imgW="5859777" imgH="1585063" progId="Visio.Drawing.15">
                  <p:embed/>
                </p:oleObj>
              </mc:Choice>
              <mc:Fallback>
                <p:oleObj r:id="rId4" imgW="5859777" imgH="1585063" progId="Visio.Drawing.15">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5656" y="3861048"/>
                        <a:ext cx="6669416" cy="1800200"/>
                      </a:xfrm>
                      <a:prstGeom prst="rect">
                        <a:avLst/>
                      </a:prstGeom>
                      <a:noFill/>
                    </p:spPr>
                  </p:pic>
                </p:oleObj>
              </mc:Fallback>
            </mc:AlternateContent>
          </a:graphicData>
        </a:graphic>
      </p:graphicFrame>
    </p:spTree>
    <p:extLst>
      <p:ext uri="{BB962C8B-B14F-4D97-AF65-F5344CB8AC3E}">
        <p14:creationId xmlns:p14="http://schemas.microsoft.com/office/powerpoint/2010/main" val="26879534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D676E-005D-4E94-A2BD-83963EFEE995}"/>
              </a:ext>
            </a:extLst>
          </p:cNvPr>
          <p:cNvSpPr>
            <a:spLocks noGrp="1"/>
          </p:cNvSpPr>
          <p:nvPr>
            <p:ph type="title"/>
          </p:nvPr>
        </p:nvSpPr>
        <p:spPr>
          <a:xfrm>
            <a:off x="457200" y="169763"/>
            <a:ext cx="8229600" cy="562074"/>
          </a:xfrm>
        </p:spPr>
        <p:txBody>
          <a:bodyPr>
            <a:noAutofit/>
          </a:bodyPr>
          <a:lstStyle/>
          <a:p>
            <a:r>
              <a:rPr lang="en-US" sz="2400" dirty="0"/>
              <a:t>Background: DCI-triggered CSIRS for </a:t>
            </a:r>
            <a:r>
              <a:rPr lang="en-US" sz="2400" dirty="0" err="1"/>
              <a:t>for</a:t>
            </a:r>
            <a:r>
              <a:rPr lang="en-US" sz="2400" dirty="0"/>
              <a:t> </a:t>
            </a:r>
            <a:r>
              <a:rPr lang="en-US" sz="2400" dirty="0" err="1"/>
              <a:t>SCell</a:t>
            </a:r>
            <a:r>
              <a:rPr lang="en-US" sz="2400" dirty="0"/>
              <a:t> tracking</a:t>
            </a:r>
          </a:p>
        </p:txBody>
      </p:sp>
      <p:sp>
        <p:nvSpPr>
          <p:cNvPr id="3" name="Content Placeholder 2">
            <a:extLst>
              <a:ext uri="{FF2B5EF4-FFF2-40B4-BE49-F238E27FC236}">
                <a16:creationId xmlns:a16="http://schemas.microsoft.com/office/drawing/2014/main" id="{28C2ADF2-96C3-4D47-8BFD-4DA6AA8776BD}"/>
              </a:ext>
            </a:extLst>
          </p:cNvPr>
          <p:cNvSpPr>
            <a:spLocks noGrp="1"/>
          </p:cNvSpPr>
          <p:nvPr>
            <p:ph idx="1"/>
          </p:nvPr>
        </p:nvSpPr>
        <p:spPr>
          <a:xfrm>
            <a:off x="457200" y="1052736"/>
            <a:ext cx="8229600" cy="5073427"/>
          </a:xfrm>
        </p:spPr>
        <p:txBody>
          <a:bodyPr>
            <a:normAutofit fontScale="47500" lnSpcReduction="20000"/>
          </a:bodyPr>
          <a:lstStyle/>
          <a:p>
            <a:pPr algn="just"/>
            <a:r>
              <a:rPr lang="en-GB" dirty="0"/>
              <a:t>Periodic TRS has been already agreed</a:t>
            </a:r>
            <a:r>
              <a:rPr lang="fr-FR" dirty="0"/>
              <a:t> and </a:t>
            </a:r>
            <a:r>
              <a:rPr lang="en-US" dirty="0"/>
              <a:t>the periodicity is one of 10, 20, 40, or 80 </a:t>
            </a:r>
            <a:r>
              <a:rPr lang="en-US" dirty="0" err="1"/>
              <a:t>ms</a:t>
            </a:r>
            <a:r>
              <a:rPr lang="fr-FR" dirty="0"/>
              <a:t>. In NR, </a:t>
            </a:r>
            <a:r>
              <a:rPr lang="fr-FR" dirty="0" err="1"/>
              <a:t>SCell</a:t>
            </a:r>
            <a:r>
              <a:rPr lang="fr-FR" dirty="0"/>
              <a:t> activation </a:t>
            </a:r>
            <a:r>
              <a:rPr lang="fr-FR" dirty="0" err="1"/>
              <a:t>is</a:t>
            </a:r>
            <a:r>
              <a:rPr lang="fr-FR" dirty="0"/>
              <a:t> </a:t>
            </a:r>
            <a:r>
              <a:rPr lang="fr-FR" dirty="0" err="1"/>
              <a:t>done</a:t>
            </a:r>
            <a:r>
              <a:rPr lang="fr-FR" dirty="0"/>
              <a:t> via MAC CE. </a:t>
            </a:r>
            <a:r>
              <a:rPr lang="fr-FR" dirty="0">
                <a:highlight>
                  <a:srgbClr val="FFFF00"/>
                </a:highlight>
              </a:rPr>
              <a:t>It </a:t>
            </a:r>
            <a:r>
              <a:rPr lang="fr-FR" dirty="0" err="1">
                <a:highlight>
                  <a:srgbClr val="FFFF00"/>
                </a:highlight>
              </a:rPr>
              <a:t>takes</a:t>
            </a:r>
            <a:r>
              <a:rPr lang="fr-FR" dirty="0">
                <a:highlight>
                  <a:srgbClr val="FFFF00"/>
                </a:highlight>
              </a:rPr>
              <a:t> a long time for UE to </a:t>
            </a:r>
            <a:r>
              <a:rPr lang="fr-FR" dirty="0" err="1">
                <a:highlight>
                  <a:srgbClr val="FFFF00"/>
                </a:highlight>
              </a:rPr>
              <a:t>demodulate</a:t>
            </a:r>
            <a:r>
              <a:rPr lang="fr-FR" dirty="0">
                <a:highlight>
                  <a:srgbClr val="FFFF00"/>
                </a:highlight>
              </a:rPr>
              <a:t> the </a:t>
            </a:r>
            <a:r>
              <a:rPr lang="fr-FR" dirty="0" err="1">
                <a:highlight>
                  <a:srgbClr val="FFFF00"/>
                </a:highlight>
              </a:rPr>
              <a:t>signaling</a:t>
            </a:r>
            <a:r>
              <a:rPr lang="fr-FR" dirty="0">
                <a:highlight>
                  <a:srgbClr val="FFFF00"/>
                </a:highlight>
              </a:rPr>
              <a:t> </a:t>
            </a:r>
            <a:r>
              <a:rPr lang="fr-FR" dirty="0" err="1">
                <a:highlight>
                  <a:srgbClr val="FFFF00"/>
                </a:highlight>
              </a:rPr>
              <a:t>from</a:t>
            </a:r>
            <a:r>
              <a:rPr lang="fr-FR" dirty="0">
                <a:highlight>
                  <a:srgbClr val="FFFF00"/>
                </a:highlight>
              </a:rPr>
              <a:t> MAC layer</a:t>
            </a:r>
            <a:r>
              <a:rPr lang="fr-FR" dirty="0"/>
              <a:t>. </a:t>
            </a:r>
          </a:p>
          <a:p>
            <a:pPr algn="just"/>
            <a:endParaRPr lang="fr-FR" dirty="0"/>
          </a:p>
          <a:p>
            <a:pPr algn="just"/>
            <a:r>
              <a:rPr lang="fr-FR" dirty="0"/>
              <a:t>In </a:t>
            </a:r>
            <a:r>
              <a:rPr lang="fr-FR" dirty="0" err="1"/>
              <a:t>SCell</a:t>
            </a:r>
            <a:r>
              <a:rPr lang="fr-FR" dirty="0"/>
              <a:t> activation scenario, </a:t>
            </a:r>
            <a:r>
              <a:rPr lang="fr-FR" dirty="0" err="1">
                <a:highlight>
                  <a:srgbClr val="FFFF00"/>
                </a:highlight>
              </a:rPr>
              <a:t>periodic</a:t>
            </a:r>
            <a:r>
              <a:rPr lang="fr-FR" dirty="0">
                <a:highlight>
                  <a:srgbClr val="FFFF00"/>
                </a:highlight>
              </a:rPr>
              <a:t> TRS </a:t>
            </a:r>
            <a:r>
              <a:rPr lang="fr-FR" dirty="0" err="1">
                <a:highlight>
                  <a:srgbClr val="FFFF00"/>
                </a:highlight>
              </a:rPr>
              <a:t>can’t</a:t>
            </a:r>
            <a:r>
              <a:rPr lang="fr-FR" dirty="0">
                <a:highlight>
                  <a:srgbClr val="FFFF00"/>
                </a:highlight>
              </a:rPr>
              <a:t> </a:t>
            </a:r>
            <a:r>
              <a:rPr lang="fr-FR" dirty="0" err="1">
                <a:highlight>
                  <a:srgbClr val="FFFF00"/>
                </a:highlight>
              </a:rPr>
              <a:t>provide</a:t>
            </a:r>
            <a:r>
              <a:rPr lang="fr-FR" dirty="0">
                <a:highlight>
                  <a:srgbClr val="FFFF00"/>
                </a:highlight>
              </a:rPr>
              <a:t> </a:t>
            </a:r>
            <a:r>
              <a:rPr lang="fr-FR" dirty="0" err="1">
                <a:highlight>
                  <a:srgbClr val="FFFF00"/>
                </a:highlight>
              </a:rPr>
              <a:t>robust</a:t>
            </a:r>
            <a:r>
              <a:rPr lang="fr-FR" dirty="0">
                <a:highlight>
                  <a:srgbClr val="FFFF00"/>
                </a:highlight>
              </a:rPr>
              <a:t> </a:t>
            </a:r>
            <a:r>
              <a:rPr lang="fr-FR" dirty="0" err="1">
                <a:highlight>
                  <a:srgbClr val="FFFF00"/>
                </a:highlight>
              </a:rPr>
              <a:t>tracking</a:t>
            </a:r>
            <a:r>
              <a:rPr lang="fr-FR" dirty="0">
                <a:highlight>
                  <a:srgbClr val="FFFF00"/>
                </a:highlight>
              </a:rPr>
              <a:t> </a:t>
            </a:r>
            <a:r>
              <a:rPr lang="fr-FR" dirty="0" err="1">
                <a:highlight>
                  <a:srgbClr val="FFFF00"/>
                </a:highlight>
              </a:rPr>
              <a:t>results</a:t>
            </a:r>
            <a:r>
              <a:rPr lang="fr-FR" dirty="0">
                <a:highlight>
                  <a:srgbClr val="FFFF00"/>
                </a:highlight>
              </a:rPr>
              <a:t> </a:t>
            </a:r>
            <a:r>
              <a:rPr lang="fr-FR" dirty="0" err="1">
                <a:highlight>
                  <a:srgbClr val="FFFF00"/>
                </a:highlight>
              </a:rPr>
              <a:t>since</a:t>
            </a:r>
            <a:r>
              <a:rPr lang="fr-FR" dirty="0">
                <a:highlight>
                  <a:srgbClr val="FFFF00"/>
                </a:highlight>
              </a:rPr>
              <a:t> UE has to </a:t>
            </a:r>
            <a:r>
              <a:rPr lang="fr-FR" dirty="0" err="1">
                <a:highlight>
                  <a:srgbClr val="FFFF00"/>
                </a:highlight>
              </a:rPr>
              <a:t>wait</a:t>
            </a:r>
            <a:r>
              <a:rPr lang="fr-FR" dirty="0">
                <a:highlight>
                  <a:srgbClr val="FFFF00"/>
                </a:highlight>
              </a:rPr>
              <a:t> for the </a:t>
            </a:r>
            <a:r>
              <a:rPr lang="fr-FR" dirty="0" err="1">
                <a:highlight>
                  <a:srgbClr val="FFFF00"/>
                </a:highlight>
              </a:rPr>
              <a:t>next</a:t>
            </a:r>
            <a:r>
              <a:rPr lang="fr-FR" dirty="0">
                <a:highlight>
                  <a:srgbClr val="FFFF00"/>
                </a:highlight>
              </a:rPr>
              <a:t> TRS cycle to </a:t>
            </a:r>
            <a:r>
              <a:rPr lang="fr-FR" dirty="0" err="1">
                <a:highlight>
                  <a:srgbClr val="FFFF00"/>
                </a:highlight>
              </a:rPr>
              <a:t>receive</a:t>
            </a:r>
            <a:r>
              <a:rPr lang="fr-FR" dirty="0">
                <a:highlight>
                  <a:srgbClr val="FFFF00"/>
                </a:highlight>
              </a:rPr>
              <a:t> TRS </a:t>
            </a:r>
            <a:r>
              <a:rPr lang="fr-FR" dirty="0" err="1">
                <a:highlight>
                  <a:srgbClr val="FFFF00"/>
                </a:highlight>
              </a:rPr>
              <a:t>burst</a:t>
            </a:r>
            <a:r>
              <a:rPr lang="fr-FR" dirty="0">
                <a:highlight>
                  <a:srgbClr val="FFFF00"/>
                </a:highlight>
              </a:rPr>
              <a:t> for </a:t>
            </a:r>
            <a:r>
              <a:rPr lang="fr-FR" dirty="0" err="1">
                <a:highlight>
                  <a:srgbClr val="FFFF00"/>
                </a:highlight>
              </a:rPr>
              <a:t>Scell</a:t>
            </a:r>
            <a:r>
              <a:rPr lang="fr-FR" dirty="0">
                <a:highlight>
                  <a:srgbClr val="FFFF00"/>
                </a:highlight>
              </a:rPr>
              <a:t> </a:t>
            </a:r>
            <a:r>
              <a:rPr lang="fr-FR" dirty="0" err="1">
                <a:highlight>
                  <a:srgbClr val="FFFF00"/>
                </a:highlight>
              </a:rPr>
              <a:t>tracking</a:t>
            </a:r>
            <a:r>
              <a:rPr lang="fr-FR" dirty="0"/>
              <a:t>. </a:t>
            </a:r>
          </a:p>
          <a:p>
            <a:pPr algn="just"/>
            <a:endParaRPr lang="fr-FR" dirty="0"/>
          </a:p>
          <a:p>
            <a:pPr algn="just"/>
            <a:r>
              <a:rPr lang="fr-FR" dirty="0" err="1"/>
              <a:t>SCell</a:t>
            </a:r>
            <a:r>
              <a:rPr lang="fr-FR" dirty="0"/>
              <a:t> activation </a:t>
            </a:r>
            <a:r>
              <a:rPr lang="fr-FR" dirty="0" err="1"/>
              <a:t>could</a:t>
            </a:r>
            <a:r>
              <a:rPr lang="fr-FR" dirty="0"/>
              <a:t> </a:t>
            </a:r>
            <a:r>
              <a:rPr lang="fr-FR" dirty="0" err="1"/>
              <a:t>be</a:t>
            </a:r>
            <a:r>
              <a:rPr lang="fr-FR" dirty="0"/>
              <a:t> </a:t>
            </a:r>
            <a:r>
              <a:rPr lang="fr-FR" dirty="0" err="1"/>
              <a:t>delayed</a:t>
            </a:r>
            <a:r>
              <a:rPr lang="fr-FR" dirty="0"/>
              <a:t> </a:t>
            </a:r>
            <a:r>
              <a:rPr lang="en-US" dirty="0"/>
              <a:t>further up to TRS periodicity . There are some options to solve this problem:</a:t>
            </a:r>
          </a:p>
          <a:p>
            <a:pPr lvl="1" algn="just"/>
            <a:endParaRPr lang="fr-FR" b="1" dirty="0"/>
          </a:p>
          <a:p>
            <a:pPr lvl="1" algn="just"/>
            <a:r>
              <a:rPr lang="fr-FR" b="1" dirty="0"/>
              <a:t>Option1</a:t>
            </a:r>
            <a:r>
              <a:rPr lang="fr-FR" dirty="0"/>
              <a:t> :MAC CE </a:t>
            </a:r>
            <a:r>
              <a:rPr lang="fr-FR" dirty="0" err="1"/>
              <a:t>activates</a:t>
            </a:r>
            <a:r>
              <a:rPr lang="fr-FR" dirty="0"/>
              <a:t> ‘semi-persistent TRS’ </a:t>
            </a:r>
            <a:r>
              <a:rPr lang="fr-FR" dirty="0" err="1"/>
              <a:t>when</a:t>
            </a:r>
            <a:r>
              <a:rPr lang="fr-FR" dirty="0"/>
              <a:t> </a:t>
            </a:r>
            <a:r>
              <a:rPr lang="fr-FR" dirty="0" err="1"/>
              <a:t>activating</a:t>
            </a:r>
            <a:r>
              <a:rPr lang="fr-FR" dirty="0"/>
              <a:t> </a:t>
            </a:r>
            <a:r>
              <a:rPr lang="fr-FR" dirty="0" err="1"/>
              <a:t>SCell</a:t>
            </a:r>
            <a:r>
              <a:rPr lang="fr-FR" dirty="0"/>
              <a:t>. The ‘semi-persistent TRS’ can </a:t>
            </a:r>
            <a:r>
              <a:rPr lang="fr-FR" dirty="0" err="1"/>
              <a:t>be</a:t>
            </a:r>
            <a:r>
              <a:rPr lang="fr-FR" dirty="0"/>
              <a:t> </a:t>
            </a:r>
            <a:r>
              <a:rPr lang="fr-FR" dirty="0" err="1"/>
              <a:t>scheduled</a:t>
            </a:r>
            <a:r>
              <a:rPr lang="fr-FR" dirty="0"/>
              <a:t> for time/</a:t>
            </a:r>
            <a:r>
              <a:rPr lang="fr-FR" dirty="0" err="1"/>
              <a:t>frequency</a:t>
            </a:r>
            <a:r>
              <a:rPr lang="fr-FR" dirty="0"/>
              <a:t> </a:t>
            </a:r>
            <a:r>
              <a:rPr lang="fr-FR" dirty="0" err="1"/>
              <a:t>tracking</a:t>
            </a:r>
            <a:r>
              <a:rPr lang="fr-FR" dirty="0"/>
              <a:t> at the </a:t>
            </a:r>
            <a:r>
              <a:rPr lang="fr-FR" dirty="0" err="1"/>
              <a:t>begining</a:t>
            </a:r>
            <a:r>
              <a:rPr lang="fr-FR" dirty="0"/>
              <a:t> of </a:t>
            </a:r>
            <a:r>
              <a:rPr lang="fr-FR" dirty="0" err="1"/>
              <a:t>SCell</a:t>
            </a:r>
            <a:r>
              <a:rPr lang="fr-FR" dirty="0"/>
              <a:t> activation. </a:t>
            </a:r>
            <a:r>
              <a:rPr lang="fr-FR" dirty="0" err="1"/>
              <a:t>Therefore</a:t>
            </a:r>
            <a:r>
              <a:rPr lang="fr-FR" dirty="0"/>
              <a:t> UE can </a:t>
            </a:r>
            <a:r>
              <a:rPr lang="fr-FR" dirty="0" err="1"/>
              <a:t>obtain</a:t>
            </a:r>
            <a:r>
              <a:rPr lang="fr-FR" dirty="0"/>
              <a:t> </a:t>
            </a:r>
            <a:r>
              <a:rPr lang="fr-FR" dirty="0" err="1"/>
              <a:t>accurate</a:t>
            </a:r>
            <a:r>
              <a:rPr lang="fr-FR" dirty="0"/>
              <a:t> </a:t>
            </a:r>
            <a:r>
              <a:rPr lang="fr-FR" dirty="0" err="1"/>
              <a:t>synchronization</a:t>
            </a:r>
            <a:r>
              <a:rPr lang="fr-FR" dirty="0"/>
              <a:t> </a:t>
            </a:r>
            <a:r>
              <a:rPr lang="fr-FR" dirty="0" err="1"/>
              <a:t>with</a:t>
            </a:r>
            <a:r>
              <a:rPr lang="fr-FR" dirty="0"/>
              <a:t> </a:t>
            </a:r>
            <a:r>
              <a:rPr lang="fr-FR" dirty="0" err="1"/>
              <a:t>SCell</a:t>
            </a:r>
            <a:r>
              <a:rPr lang="fr-FR" dirty="0"/>
              <a:t> in time.</a:t>
            </a:r>
            <a:endParaRPr lang="en-US" dirty="0"/>
          </a:p>
          <a:p>
            <a:pPr lvl="1" algn="just"/>
            <a:endParaRPr lang="fr-FR" b="1" dirty="0"/>
          </a:p>
          <a:p>
            <a:pPr lvl="1" algn="just"/>
            <a:r>
              <a:rPr lang="fr-FR" b="1" dirty="0"/>
              <a:t>Option2 </a:t>
            </a:r>
            <a:r>
              <a:rPr lang="fr-FR" dirty="0"/>
              <a:t>:MAC CE triggers ‘</a:t>
            </a:r>
            <a:r>
              <a:rPr lang="fr-FR" dirty="0" err="1"/>
              <a:t>aperiodic</a:t>
            </a:r>
            <a:r>
              <a:rPr lang="fr-FR" dirty="0"/>
              <a:t> TRS’ </a:t>
            </a:r>
            <a:r>
              <a:rPr lang="fr-FR" dirty="0" err="1"/>
              <a:t>when</a:t>
            </a:r>
            <a:r>
              <a:rPr lang="fr-FR" dirty="0"/>
              <a:t> </a:t>
            </a:r>
            <a:r>
              <a:rPr lang="fr-FR" dirty="0" err="1"/>
              <a:t>acivating</a:t>
            </a:r>
            <a:r>
              <a:rPr lang="fr-FR" dirty="0"/>
              <a:t> </a:t>
            </a:r>
            <a:r>
              <a:rPr lang="fr-FR" dirty="0" err="1"/>
              <a:t>SCell</a:t>
            </a:r>
            <a:r>
              <a:rPr lang="fr-FR" dirty="0"/>
              <a:t>.</a:t>
            </a:r>
            <a:endParaRPr lang="en-US" dirty="0"/>
          </a:p>
          <a:p>
            <a:pPr lvl="1" algn="just"/>
            <a:endParaRPr lang="fr-FR" b="1" dirty="0"/>
          </a:p>
          <a:p>
            <a:pPr lvl="1" algn="just"/>
            <a:r>
              <a:rPr lang="fr-FR" b="1" dirty="0"/>
              <a:t>Option3</a:t>
            </a:r>
            <a:r>
              <a:rPr lang="fr-FR" dirty="0"/>
              <a:t> :</a:t>
            </a:r>
            <a:r>
              <a:rPr lang="fr-FR" b="1" dirty="0"/>
              <a:t>DCI triggers ‘</a:t>
            </a:r>
            <a:r>
              <a:rPr lang="fr-FR" b="1" dirty="0" err="1"/>
              <a:t>aperiodic</a:t>
            </a:r>
            <a:r>
              <a:rPr lang="fr-FR" b="1" dirty="0"/>
              <a:t> TRS’ </a:t>
            </a:r>
            <a:r>
              <a:rPr lang="fr-FR" b="1" dirty="0" err="1"/>
              <a:t>when</a:t>
            </a:r>
            <a:r>
              <a:rPr lang="fr-FR" b="1" dirty="0"/>
              <a:t> </a:t>
            </a:r>
            <a:r>
              <a:rPr lang="fr-FR" b="1" dirty="0" err="1"/>
              <a:t>SCell</a:t>
            </a:r>
            <a:r>
              <a:rPr lang="fr-FR" b="1" dirty="0"/>
              <a:t> </a:t>
            </a:r>
            <a:r>
              <a:rPr lang="fr-FR" b="1" dirty="0" err="1"/>
              <a:t>is</a:t>
            </a:r>
            <a:r>
              <a:rPr lang="fr-FR" b="1" dirty="0"/>
              <a:t> </a:t>
            </a:r>
            <a:r>
              <a:rPr lang="fr-FR" b="1" dirty="0" err="1"/>
              <a:t>being</a:t>
            </a:r>
            <a:r>
              <a:rPr lang="fr-FR" b="1" dirty="0"/>
              <a:t> </a:t>
            </a:r>
            <a:r>
              <a:rPr lang="fr-FR" b="1" dirty="0" err="1"/>
              <a:t>activated</a:t>
            </a:r>
            <a:r>
              <a:rPr lang="fr-FR" dirty="0"/>
              <a:t>. </a:t>
            </a:r>
            <a:r>
              <a:rPr lang="en-GB" dirty="0"/>
              <a:t>The DCI triggering happens at </a:t>
            </a:r>
            <a:r>
              <a:rPr lang="en-GB" dirty="0" err="1"/>
              <a:t>PCell</a:t>
            </a:r>
            <a:r>
              <a:rPr lang="en-GB" dirty="0"/>
              <a:t>, and then the aperiodic TRS happens at </a:t>
            </a:r>
            <a:r>
              <a:rPr lang="en-GB" dirty="0" err="1"/>
              <a:t>SCell</a:t>
            </a:r>
            <a:r>
              <a:rPr lang="en-GB" dirty="0"/>
              <a:t> during activation. However, the signalling for activating the </a:t>
            </a:r>
            <a:r>
              <a:rPr lang="en-GB" dirty="0" err="1"/>
              <a:t>SCell</a:t>
            </a:r>
            <a:r>
              <a:rPr lang="en-GB" dirty="0"/>
              <a:t> is the MAC layer signalling, and the demodulation time is long and indefinite. </a:t>
            </a:r>
          </a:p>
          <a:p>
            <a:pPr lvl="2" algn="just"/>
            <a:r>
              <a:rPr lang="en-GB" sz="2500" b="1" dirty="0"/>
              <a:t>The </a:t>
            </a:r>
            <a:r>
              <a:rPr lang="fr-FR" sz="2500" b="1" dirty="0"/>
              <a:t>DCI </a:t>
            </a:r>
            <a:r>
              <a:rPr lang="fr-FR" sz="2500" b="1" dirty="0" err="1"/>
              <a:t>signalling</a:t>
            </a:r>
            <a:r>
              <a:rPr lang="fr-FR" sz="2500" b="1" dirty="0"/>
              <a:t> </a:t>
            </a:r>
            <a:r>
              <a:rPr lang="fr-FR" sz="2500" b="1" dirty="0" err="1"/>
              <a:t>is</a:t>
            </a:r>
            <a:r>
              <a:rPr lang="fr-FR" sz="2500" b="1" dirty="0"/>
              <a:t> </a:t>
            </a:r>
            <a:r>
              <a:rPr lang="fr-FR" sz="2500" b="1" dirty="0" err="1"/>
              <a:t>physical</a:t>
            </a:r>
            <a:r>
              <a:rPr lang="fr-FR" sz="2500" b="1" dirty="0"/>
              <a:t> layer </a:t>
            </a:r>
            <a:r>
              <a:rPr lang="fr-FR" sz="2500" b="1" dirty="0" err="1"/>
              <a:t>signalling</a:t>
            </a:r>
            <a:r>
              <a:rPr lang="fr-FR" sz="2500" b="1" dirty="0"/>
              <a:t>, and the </a:t>
            </a:r>
            <a:r>
              <a:rPr lang="fr-FR" sz="2500" b="1" dirty="0" err="1"/>
              <a:t>demodulation</a:t>
            </a:r>
            <a:r>
              <a:rPr lang="fr-FR" sz="2500" b="1" dirty="0"/>
              <a:t> time </a:t>
            </a:r>
            <a:r>
              <a:rPr lang="fr-FR" sz="2500" b="1" dirty="0" err="1"/>
              <a:t>is</a:t>
            </a:r>
            <a:r>
              <a:rPr lang="fr-FR" sz="2500" b="1" dirty="0"/>
              <a:t> fast.</a:t>
            </a:r>
          </a:p>
          <a:p>
            <a:pPr lvl="2" algn="just"/>
            <a:r>
              <a:rPr lang="fr-FR" sz="2500" dirty="0" err="1"/>
              <a:t>Therefore</a:t>
            </a:r>
            <a:r>
              <a:rPr lang="fr-FR" sz="2500" dirty="0"/>
              <a:t> the ‘</a:t>
            </a:r>
            <a:r>
              <a:rPr lang="fr-FR" sz="2500" dirty="0" err="1"/>
              <a:t>aperiodic</a:t>
            </a:r>
            <a:r>
              <a:rPr lang="fr-FR" sz="2500" dirty="0"/>
              <a:t> TRS’ </a:t>
            </a:r>
            <a:r>
              <a:rPr lang="fr-FR" sz="2500" dirty="0" err="1"/>
              <a:t>happens</a:t>
            </a:r>
            <a:r>
              <a:rPr lang="fr-FR" sz="2500" dirty="0"/>
              <a:t> </a:t>
            </a:r>
            <a:r>
              <a:rPr lang="fr-FR" sz="2500" dirty="0" err="1"/>
              <a:t>earlier</a:t>
            </a:r>
            <a:r>
              <a:rPr lang="fr-FR" sz="2500" dirty="0"/>
              <a:t> </a:t>
            </a:r>
            <a:r>
              <a:rPr lang="fr-FR" sz="2500" dirty="0" err="1"/>
              <a:t>than</a:t>
            </a:r>
            <a:r>
              <a:rPr lang="fr-FR" sz="2500" dirty="0"/>
              <a:t> the time </a:t>
            </a:r>
            <a:r>
              <a:rPr lang="fr-FR" sz="2500" dirty="0" err="1"/>
              <a:t>when</a:t>
            </a:r>
            <a:r>
              <a:rPr lang="fr-FR" sz="2500" dirty="0"/>
              <a:t> </a:t>
            </a:r>
            <a:r>
              <a:rPr lang="fr-FR" sz="2500" dirty="0" err="1"/>
              <a:t>SCell</a:t>
            </a:r>
            <a:r>
              <a:rPr lang="fr-FR" sz="2500" dirty="0"/>
              <a:t> activation </a:t>
            </a:r>
            <a:r>
              <a:rPr lang="fr-FR" sz="2500" dirty="0" err="1"/>
              <a:t>is</a:t>
            </a:r>
            <a:r>
              <a:rPr lang="fr-FR" sz="2500" dirty="0"/>
              <a:t> </a:t>
            </a:r>
            <a:r>
              <a:rPr lang="fr-FR" sz="2500" dirty="0" err="1"/>
              <a:t>completed</a:t>
            </a:r>
            <a:r>
              <a:rPr lang="fr-FR" sz="2500" dirty="0"/>
              <a:t>. This </a:t>
            </a:r>
            <a:r>
              <a:rPr lang="fr-FR" sz="2500" dirty="0" err="1"/>
              <a:t>results</a:t>
            </a:r>
            <a:r>
              <a:rPr lang="fr-FR" sz="2500" dirty="0"/>
              <a:t> in the </a:t>
            </a:r>
            <a:r>
              <a:rPr lang="fr-FR" sz="2500" dirty="0" err="1"/>
              <a:t>behavior</a:t>
            </a:r>
            <a:r>
              <a:rPr lang="fr-FR" sz="2500" dirty="0"/>
              <a:t> </a:t>
            </a:r>
            <a:r>
              <a:rPr lang="fr-FR" sz="2500" dirty="0" err="1"/>
              <a:t>that</a:t>
            </a:r>
            <a:r>
              <a:rPr lang="fr-FR" sz="2500" dirty="0"/>
              <a:t> the UE can </a:t>
            </a:r>
            <a:r>
              <a:rPr lang="fr-FR" sz="2500" dirty="0" err="1"/>
              <a:t>receive</a:t>
            </a:r>
            <a:r>
              <a:rPr lang="fr-FR" sz="2500" dirty="0"/>
              <a:t> the </a:t>
            </a:r>
            <a:r>
              <a:rPr lang="fr-FR" sz="2500" dirty="0" err="1"/>
              <a:t>aperiodic</a:t>
            </a:r>
            <a:r>
              <a:rPr lang="fr-FR" sz="2500" dirty="0"/>
              <a:t> TRS in the non-</a:t>
            </a:r>
            <a:r>
              <a:rPr lang="fr-FR" sz="2500" dirty="0" err="1"/>
              <a:t>activated</a:t>
            </a:r>
            <a:r>
              <a:rPr lang="fr-FR" sz="2500" dirty="0"/>
              <a:t> </a:t>
            </a:r>
            <a:r>
              <a:rPr lang="fr-FR" sz="2500" dirty="0" err="1"/>
              <a:t>SCell</a:t>
            </a:r>
            <a:r>
              <a:rPr lang="fr-FR" sz="2500" dirty="0"/>
              <a:t>, but </a:t>
            </a:r>
            <a:r>
              <a:rPr lang="fr-FR" sz="2500" dirty="0" err="1"/>
              <a:t>this</a:t>
            </a:r>
            <a:r>
              <a:rPr lang="fr-FR" sz="2500" dirty="0"/>
              <a:t> </a:t>
            </a:r>
            <a:r>
              <a:rPr lang="fr-FR" sz="2500" dirty="0" err="1"/>
              <a:t>behavior</a:t>
            </a:r>
            <a:r>
              <a:rPr lang="fr-FR" sz="2500" dirty="0"/>
              <a:t> has not been </a:t>
            </a:r>
            <a:r>
              <a:rPr lang="fr-FR" sz="2500" dirty="0" err="1"/>
              <a:t>agreed</a:t>
            </a:r>
            <a:r>
              <a:rPr lang="fr-FR" sz="2500" dirty="0"/>
              <a:t>.</a:t>
            </a:r>
            <a:endParaRPr lang="en-US" sz="2500" dirty="0"/>
          </a:p>
          <a:p>
            <a:pPr algn="just"/>
            <a:endParaRPr lang="en-GB" u="sng" dirty="0">
              <a:hlinkClick r:id="rId2"/>
            </a:endParaRPr>
          </a:p>
          <a:p>
            <a:pPr algn="just"/>
            <a:r>
              <a:rPr lang="en-GB" u="sng" dirty="0">
                <a:hlinkClick r:id="rId2"/>
              </a:rPr>
              <a:t>R1-1801528</a:t>
            </a:r>
            <a:r>
              <a:rPr lang="en-GB" dirty="0"/>
              <a:t>	Remaining issues on TRS	vivo</a:t>
            </a:r>
            <a:endParaRPr lang="en-US" dirty="0"/>
          </a:p>
          <a:p>
            <a:pPr algn="just"/>
            <a:endParaRPr lang="en-US" dirty="0"/>
          </a:p>
        </p:txBody>
      </p:sp>
    </p:spTree>
    <p:extLst>
      <p:ext uri="{BB962C8B-B14F-4D97-AF65-F5344CB8AC3E}">
        <p14:creationId xmlns:p14="http://schemas.microsoft.com/office/powerpoint/2010/main" val="869184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8C439-EC68-408B-A75C-4C2ACA76E81A}"/>
              </a:ext>
            </a:extLst>
          </p:cNvPr>
          <p:cNvSpPr>
            <a:spLocks noGrp="1"/>
          </p:cNvSpPr>
          <p:nvPr>
            <p:ph type="title"/>
          </p:nvPr>
        </p:nvSpPr>
        <p:spPr>
          <a:xfrm>
            <a:off x="277180" y="123627"/>
            <a:ext cx="8229600" cy="562074"/>
          </a:xfrm>
        </p:spPr>
        <p:txBody>
          <a:bodyPr>
            <a:noAutofit/>
          </a:bodyPr>
          <a:lstStyle/>
          <a:p>
            <a:r>
              <a:rPr lang="en-US" sz="2000" dirty="0"/>
              <a:t>Background: Does it require significant spec changes or increases </a:t>
            </a:r>
            <a:r>
              <a:rPr lang="en-US" sz="2000" dirty="0" err="1"/>
              <a:t>gNB</a:t>
            </a:r>
            <a:r>
              <a:rPr lang="en-US" sz="2000" dirty="0"/>
              <a:t> or UE complexity?</a:t>
            </a:r>
          </a:p>
        </p:txBody>
      </p:sp>
      <p:sp>
        <p:nvSpPr>
          <p:cNvPr id="3" name="Content Placeholder 2">
            <a:extLst>
              <a:ext uri="{FF2B5EF4-FFF2-40B4-BE49-F238E27FC236}">
                <a16:creationId xmlns:a16="http://schemas.microsoft.com/office/drawing/2014/main" id="{7AE156A2-4233-43FC-850E-EF20C85A8BDC}"/>
              </a:ext>
            </a:extLst>
          </p:cNvPr>
          <p:cNvSpPr>
            <a:spLocks noGrp="1"/>
          </p:cNvSpPr>
          <p:nvPr>
            <p:ph idx="1"/>
          </p:nvPr>
        </p:nvSpPr>
        <p:spPr>
          <a:xfrm>
            <a:off x="179512" y="980728"/>
            <a:ext cx="8424936" cy="5472608"/>
          </a:xfrm>
        </p:spPr>
        <p:txBody>
          <a:bodyPr>
            <a:normAutofit/>
          </a:bodyPr>
          <a:lstStyle/>
          <a:p>
            <a:pPr lvl="0" hangingPunct="0"/>
            <a:r>
              <a:rPr lang="en-US" sz="2000" dirty="0"/>
              <a:t>Rel-15 already supports UL DCI-triggered CSI-RS resource sets for L1-RSPR, and CSI feedback</a:t>
            </a:r>
          </a:p>
          <a:p>
            <a:pPr lvl="1" hangingPunct="0"/>
            <a:r>
              <a:rPr lang="en-US" sz="1800" b="1" dirty="0"/>
              <a:t>No RRC change </a:t>
            </a:r>
            <a:r>
              <a:rPr lang="en-US" sz="1800" dirty="0"/>
              <a:t>is needed to enable a CSIRS resource set with TRS=‘ON’ to be triggered within exactly the same framework</a:t>
            </a:r>
          </a:p>
          <a:p>
            <a:pPr lvl="1" hangingPunct="0"/>
            <a:r>
              <a:rPr lang="en-US" sz="1800" dirty="0"/>
              <a:t>Just “one sentence” in the 38.214 is enough.</a:t>
            </a:r>
          </a:p>
          <a:p>
            <a:pPr hangingPunct="0"/>
            <a:endParaRPr lang="en-US" sz="2000" dirty="0"/>
          </a:p>
          <a:p>
            <a:pPr hangingPunct="0"/>
            <a:r>
              <a:rPr lang="en-US" sz="2000" dirty="0"/>
              <a:t>No additional </a:t>
            </a:r>
            <a:r>
              <a:rPr lang="en-US" sz="2000" dirty="0" err="1"/>
              <a:t>gNB</a:t>
            </a:r>
            <a:r>
              <a:rPr lang="en-US" sz="2000" dirty="0"/>
              <a:t> complexity or UE complexity since already aperiodic CSI-RS transmission occur for other purposes.</a:t>
            </a:r>
          </a:p>
          <a:p>
            <a:pPr hangingPunct="0"/>
            <a:endParaRPr lang="en-US" sz="2000" dirty="0"/>
          </a:p>
        </p:txBody>
      </p:sp>
    </p:spTree>
    <p:extLst>
      <p:ext uri="{BB962C8B-B14F-4D97-AF65-F5344CB8AC3E}">
        <p14:creationId xmlns:p14="http://schemas.microsoft.com/office/powerpoint/2010/main" val="3299745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Proposal</a:t>
            </a:r>
            <a:endParaRPr lang="ko-KR" altLang="en-US" strike="sngStrike" dirty="0">
              <a:solidFill>
                <a:schemeClr val="bg1">
                  <a:lumMod val="75000"/>
                </a:schemeClr>
              </a:solidFill>
            </a:endParaRPr>
          </a:p>
        </p:txBody>
      </p:sp>
      <p:sp>
        <p:nvSpPr>
          <p:cNvPr id="3" name="내용 개체 틀 2"/>
          <p:cNvSpPr>
            <a:spLocks noGrp="1"/>
          </p:cNvSpPr>
          <p:nvPr>
            <p:ph idx="1"/>
          </p:nvPr>
        </p:nvSpPr>
        <p:spPr>
          <a:xfrm>
            <a:off x="457200" y="1600200"/>
            <a:ext cx="8579296" cy="4525963"/>
          </a:xfrm>
        </p:spPr>
        <p:txBody>
          <a:bodyPr>
            <a:normAutofit/>
          </a:bodyPr>
          <a:lstStyle/>
          <a:p>
            <a:r>
              <a:rPr lang="en-US" altLang="ko-KR" sz="2400" dirty="0"/>
              <a:t>NR Rel-15 supports UL DCI-based triggering of a CSI-RS resource set containing CSI-RS resources with TRS-INFO set to “ON”.</a:t>
            </a:r>
          </a:p>
          <a:p>
            <a:endParaRPr lang="en-GB" sz="2400" dirty="0"/>
          </a:p>
          <a:p>
            <a:r>
              <a:rPr lang="en-GB" sz="2400" dirty="0"/>
              <a:t>A CSI-RS resource set for tracking is associated with a reporting setting </a:t>
            </a:r>
            <a:r>
              <a:rPr lang="en-US" sz="2400" dirty="0" err="1"/>
              <a:t>ReportConfig</a:t>
            </a:r>
            <a:r>
              <a:rPr lang="en-US" sz="2400" dirty="0"/>
              <a:t> </a:t>
            </a:r>
            <a:r>
              <a:rPr lang="en-GB" sz="2400" dirty="0"/>
              <a:t>with the higher layer parameter </a:t>
            </a:r>
            <a:r>
              <a:rPr lang="en-US" sz="2400" dirty="0" err="1"/>
              <a:t>ReportQuantity</a:t>
            </a:r>
            <a:r>
              <a:rPr lang="en-US" sz="2400" dirty="0"/>
              <a:t> set to 'No Report’.</a:t>
            </a:r>
            <a:endParaRPr lang="en-US" altLang="ko-KR" sz="2400" dirty="0"/>
          </a:p>
        </p:txBody>
      </p:sp>
    </p:spTree>
    <p:extLst>
      <p:ext uri="{BB962C8B-B14F-4D97-AF65-F5344CB8AC3E}">
        <p14:creationId xmlns:p14="http://schemas.microsoft.com/office/powerpoint/2010/main" val="39255315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0C094-7865-4358-BB80-CB6197454AA1}"/>
              </a:ext>
            </a:extLst>
          </p:cNvPr>
          <p:cNvSpPr>
            <a:spLocks noGrp="1"/>
          </p:cNvSpPr>
          <p:nvPr>
            <p:ph type="title"/>
          </p:nvPr>
        </p:nvSpPr>
        <p:spPr>
          <a:xfrm>
            <a:off x="323528" y="0"/>
            <a:ext cx="8229600" cy="346050"/>
          </a:xfrm>
        </p:spPr>
        <p:txBody>
          <a:bodyPr>
            <a:noAutofit/>
          </a:bodyPr>
          <a:lstStyle/>
          <a:p>
            <a:r>
              <a:rPr lang="en-US" sz="2800"/>
              <a:t>Appendix: Example </a:t>
            </a:r>
            <a:r>
              <a:rPr lang="en-US" sz="2800" dirty="0"/>
              <a:t>TP </a:t>
            </a:r>
          </a:p>
        </p:txBody>
      </p:sp>
      <p:graphicFrame>
        <p:nvGraphicFramePr>
          <p:cNvPr id="15" name="Object 14">
            <a:extLst>
              <a:ext uri="{FF2B5EF4-FFF2-40B4-BE49-F238E27FC236}">
                <a16:creationId xmlns:a16="http://schemas.microsoft.com/office/drawing/2014/main" id="{58F5BEE9-E212-4988-88BE-48C4A4B37786}"/>
              </a:ext>
            </a:extLst>
          </p:cNvPr>
          <p:cNvGraphicFramePr>
            <a:graphicFrameLocks noChangeAspect="1"/>
          </p:cNvGraphicFramePr>
          <p:nvPr>
            <p:extLst>
              <p:ext uri="{D42A27DB-BD31-4B8C-83A1-F6EECF244321}">
                <p14:modId xmlns:p14="http://schemas.microsoft.com/office/powerpoint/2010/main" val="2566238086"/>
              </p:ext>
            </p:extLst>
          </p:nvPr>
        </p:nvGraphicFramePr>
        <p:xfrm>
          <a:off x="107504" y="241717"/>
          <a:ext cx="8712968" cy="6532403"/>
        </p:xfrm>
        <a:graphic>
          <a:graphicData uri="http://schemas.openxmlformats.org/presentationml/2006/ole">
            <mc:AlternateContent xmlns:mc="http://schemas.openxmlformats.org/markup-compatibility/2006">
              <mc:Choice xmlns:v="urn:schemas-microsoft-com:vml" Requires="v">
                <p:oleObj spid="_x0000_s2078" name="Document" r:id="rId3" imgW="5956042" imgH="4465421" progId="Word.Document.12">
                  <p:embed/>
                </p:oleObj>
              </mc:Choice>
              <mc:Fallback>
                <p:oleObj name="Document" r:id="rId3" imgW="5956042" imgH="4465421" progId="Word.Document.12">
                  <p:embed/>
                  <p:pic>
                    <p:nvPicPr>
                      <p:cNvPr id="0" name=""/>
                      <p:cNvPicPr/>
                      <p:nvPr/>
                    </p:nvPicPr>
                    <p:blipFill>
                      <a:blip r:embed="rId4"/>
                      <a:stretch>
                        <a:fillRect/>
                      </a:stretch>
                    </p:blipFill>
                    <p:spPr>
                      <a:xfrm>
                        <a:off x="107504" y="241717"/>
                        <a:ext cx="8712968" cy="6532403"/>
                      </a:xfrm>
                      <a:prstGeom prst="rect">
                        <a:avLst/>
                      </a:prstGeom>
                    </p:spPr>
                  </p:pic>
                </p:oleObj>
              </mc:Fallback>
            </mc:AlternateContent>
          </a:graphicData>
        </a:graphic>
      </p:graphicFrame>
    </p:spTree>
    <p:extLst>
      <p:ext uri="{BB962C8B-B14F-4D97-AF65-F5344CB8AC3E}">
        <p14:creationId xmlns:p14="http://schemas.microsoft.com/office/powerpoint/2010/main" val="162196338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3317</TotalTime>
  <Words>928</Words>
  <Application>Microsoft Office PowerPoint</Application>
  <PresentationFormat>On-screen Show (4:3)</PresentationFormat>
  <Paragraphs>73</Paragraphs>
  <Slides>8</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2</vt:i4>
      </vt:variant>
      <vt:variant>
        <vt:lpstr>Slide Titles</vt:lpstr>
      </vt:variant>
      <vt:variant>
        <vt:i4>8</vt:i4>
      </vt:variant>
    </vt:vector>
  </HeadingPairs>
  <TitlesOfParts>
    <vt:vector size="16" baseType="lpstr">
      <vt:lpstr>맑은 고딕</vt:lpstr>
      <vt:lpstr>ＭＳ Ｐゴシック</vt:lpstr>
      <vt:lpstr>宋体</vt:lpstr>
      <vt:lpstr>Arial</vt:lpstr>
      <vt:lpstr>Calibri</vt:lpstr>
      <vt:lpstr>Office 主题</vt:lpstr>
      <vt:lpstr>Visio.Drawing.15</vt:lpstr>
      <vt:lpstr>Document</vt:lpstr>
      <vt:lpstr>Way forward on UL DCI-Triggered CSIRS resource set for tracking</vt:lpstr>
      <vt:lpstr>Background: Why DCI-triggered CSIRS resource set for tracking is an essential feature for Rel-15?</vt:lpstr>
      <vt:lpstr>Background: Huge overhead in FR2 due to the having only periodic CSIRS for tracking (I)</vt:lpstr>
      <vt:lpstr>Background: Huge overhead in FR2 due to the having only periodic CSIRS for tracking (II)</vt:lpstr>
      <vt:lpstr>Background: DCI-triggered CSIRS for for SCell tracking</vt:lpstr>
      <vt:lpstr>Background: Does it require significant spec changes or increases gNB or UE complexity?</vt:lpstr>
      <vt:lpstr>Proposal</vt:lpstr>
      <vt:lpstr>Appendix: Example TP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CSI-RS</dc:title>
  <dc:creator>CATT</dc:creator>
  <cp:keywords>CTPClassification=CTP_PUBLIC:VisualMarkings=</cp:keywords>
  <cp:lastModifiedBy>Qualcomm</cp:lastModifiedBy>
  <cp:revision>155</cp:revision>
  <dcterms:created xsi:type="dcterms:W3CDTF">2017-08-31T07:04:35Z</dcterms:created>
  <dcterms:modified xsi:type="dcterms:W3CDTF">2018-03-02T07:33:27Z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7572d36c-5692-4a89-a067-a507ea58e4f3</vt:lpwstr>
  </property>
  <property fmtid="{D5CDD505-2E9C-101B-9397-08002B2CF9AE}" pid="3" name="CTP_TimeStamp">
    <vt:lpwstr>2017-09-18 09:18:02Z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CTP_PUBLIC</vt:lpwstr>
  </property>
</Properties>
</file>