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76" r:id="rId2"/>
    <p:sldId id="314" r:id="rId3"/>
    <p:sldId id="31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816" autoAdjust="0"/>
  </p:normalViewPr>
  <p:slideViewPr>
    <p:cSldViewPr>
      <p:cViewPr>
        <p:scale>
          <a:sx n="100" d="100"/>
          <a:sy n="100" d="100"/>
        </p:scale>
        <p:origin x="2406" y="3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-23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73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00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1400" y="3895725"/>
            <a:ext cx="7391400" cy="1285876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Electronics, </a:t>
            </a:r>
            <a:r>
              <a:rPr lang="en-US" altLang="ko-KR" dirty="0" smtClean="0">
                <a:solidFill>
                  <a:schemeClr val="tx1"/>
                </a:solidFill>
              </a:rPr>
              <a:t>Samsung, </a:t>
            </a:r>
            <a:r>
              <a:rPr lang="en-US" altLang="ja-JP" dirty="0">
                <a:solidFill>
                  <a:schemeClr val="tx1"/>
                </a:solidFill>
              </a:rPr>
              <a:t>Ericsson, </a:t>
            </a:r>
            <a:r>
              <a:rPr lang="en-US" altLang="ko-KR" dirty="0" err="1">
                <a:solidFill>
                  <a:schemeClr val="tx1"/>
                </a:solidFill>
              </a:rPr>
              <a:t>MediaTek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Nokia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endParaRPr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Nokia </a:t>
            </a:r>
            <a:r>
              <a:rPr lang="en-US" altLang="ja-JP" dirty="0">
                <a:solidFill>
                  <a:schemeClr val="tx1"/>
                </a:solidFill>
              </a:rPr>
              <a:t>Shanghai </a:t>
            </a:r>
            <a:r>
              <a:rPr lang="en-US" altLang="ja-JP" dirty="0" smtClean="0">
                <a:solidFill>
                  <a:schemeClr val="tx1"/>
                </a:solidFill>
              </a:rPr>
              <a:t>Bell, Intel, Panasonic, </a:t>
            </a:r>
            <a:r>
              <a:rPr lang="en-US" altLang="ko-KR" dirty="0" smtClean="0">
                <a:solidFill>
                  <a:schemeClr val="tx1"/>
                </a:solidFill>
              </a:rPr>
              <a:t>Huawei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HiSilicon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InterDigital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[</a:t>
            </a:r>
            <a:r>
              <a:rPr lang="en-US" altLang="ko-KR" dirty="0" smtClean="0">
                <a:solidFill>
                  <a:schemeClr val="tx1"/>
                </a:solidFill>
              </a:rPr>
              <a:t>Lenovo, Motorola, </a:t>
            </a:r>
            <a:r>
              <a:rPr lang="en-US" altLang="ko-KR" dirty="0" smtClean="0">
                <a:solidFill>
                  <a:schemeClr val="tx1"/>
                </a:solidFill>
              </a:rPr>
              <a:t>VIVO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>
                <a:solidFill>
                  <a:schemeClr val="tx1"/>
                </a:solidFill>
              </a:rPr>
              <a:t>CATT, </a:t>
            </a:r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NTT </a:t>
            </a:r>
            <a:r>
              <a:rPr lang="en-US" altLang="ko-KR" dirty="0" err="1" smtClean="0">
                <a:solidFill>
                  <a:schemeClr val="tx1"/>
                </a:solidFill>
              </a:rPr>
              <a:t>docomo</a:t>
            </a:r>
            <a:r>
              <a:rPr lang="en-US" altLang="ko-KR" dirty="0" smtClean="0">
                <a:solidFill>
                  <a:schemeClr val="tx1"/>
                </a:solidFill>
              </a:rPr>
              <a:t>, Qualcomm]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000000"/>
                </a:solidFill>
              </a:rPr>
              <a:t>R1-180</a:t>
            </a:r>
            <a:r>
              <a:rPr lang="en-US" altLang="ko-KR" sz="2000" dirty="0" smtClean="0">
                <a:solidFill>
                  <a:srgbClr val="000000"/>
                </a:solidFill>
              </a:rPr>
              <a:t>3427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52768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/>
            <a:r>
              <a:rPr lang="en-US" altLang="ko-KR" b="1" dirty="0"/>
              <a:t>3GPP TSG RAN WG1 Meeting #92	</a:t>
            </a:r>
            <a:endParaRPr lang="en-US" altLang="ko-KR" b="1" dirty="0" smtClean="0"/>
          </a:p>
          <a:p>
            <a:pPr hangingPunct="0"/>
            <a:r>
              <a:rPr lang="en-US" altLang="ko-KR" b="1" dirty="0" smtClean="0"/>
              <a:t>Athens</a:t>
            </a:r>
            <a:r>
              <a:rPr lang="en-US" altLang="ko-KR" b="1" dirty="0"/>
              <a:t>, Greece, 26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– 30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February, 2018</a:t>
            </a:r>
            <a:endParaRPr lang="ko-KR" altLang="ko-KR" b="1"/>
          </a:p>
          <a:p>
            <a:pPr>
              <a:defRPr/>
            </a:pPr>
            <a:r>
              <a:rPr lang="en-GB" altLang="ko-KR" b="1" dirty="0"/>
              <a:t>Agenda Item:	</a:t>
            </a:r>
            <a:r>
              <a:rPr lang="en-GB" altLang="ko-KR" b="1" dirty="0" smtClean="0"/>
              <a:t>7.1.2.3.4</a:t>
            </a:r>
            <a:endParaRPr lang="ko-KR" altLang="ko-KR" b="1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UL </a:t>
            </a:r>
            <a:r>
              <a:rPr lang="en-US" altLang="zh-CN" sz="4000" dirty="0" smtClean="0"/>
              <a:t>PT-RS power boosting factor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Background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638799"/>
          </a:xfrm>
        </p:spPr>
        <p:txBody>
          <a:bodyPr>
            <a:noAutofit/>
          </a:bodyPr>
          <a:lstStyle/>
          <a:p>
            <a:pPr latinLnBrk="1"/>
            <a:r>
              <a:rPr lang="en-US" altLang="ko-KR" sz="2400" b="1" dirty="0" smtClean="0"/>
              <a:t>In previous meeting, </a:t>
            </a:r>
            <a:r>
              <a:rPr lang="en-US" altLang="ko-KR" sz="2400" b="1" dirty="0"/>
              <a:t>the </a:t>
            </a:r>
            <a:r>
              <a:rPr lang="en-US" altLang="ko-KR" sz="2400" b="1" dirty="0" smtClean="0"/>
              <a:t>UL PT-RS power </a:t>
            </a:r>
            <a:r>
              <a:rPr lang="en-US" altLang="ko-KR" sz="2400" b="1" dirty="0"/>
              <a:t>boosting for </a:t>
            </a:r>
            <a:r>
              <a:rPr lang="en-US" altLang="ko-KR" sz="2400" b="1" dirty="0" smtClean="0"/>
              <a:t>full-coherent </a:t>
            </a:r>
            <a:r>
              <a:rPr lang="en-US" altLang="ko-KR" sz="2400" b="1" dirty="0"/>
              <a:t>UL codebook based </a:t>
            </a:r>
            <a:r>
              <a:rPr lang="en-US" altLang="ko-KR" sz="2400" b="1" dirty="0" smtClean="0"/>
              <a:t>transmission is decided. It is an open issue on UL PT-RS power boosting for </a:t>
            </a:r>
            <a:r>
              <a:rPr lang="en-US" altLang="ko-KR" sz="2400" b="1" dirty="0"/>
              <a:t>partial coherent </a:t>
            </a:r>
            <a:r>
              <a:rPr lang="en-US" altLang="ko-KR" sz="2400" b="1" dirty="0" smtClean="0"/>
              <a:t>and non-coherent CB based UL transmission cases.</a:t>
            </a:r>
          </a:p>
          <a:p>
            <a:pPr marL="0" indent="0" latinLnBrk="1">
              <a:buNone/>
            </a:pPr>
            <a:endParaRPr lang="en-US" altLang="ko-KR" sz="2400" b="1" dirty="0" smtClean="0"/>
          </a:p>
          <a:p>
            <a:pPr latinLnBrk="1"/>
            <a:endParaRPr lang="en-US" altLang="ko-KR" sz="2400" b="1" dirty="0"/>
          </a:p>
          <a:p>
            <a:pPr latinLnBrk="1"/>
            <a:endParaRPr lang="en-US" altLang="ko-KR" sz="2400" b="1" dirty="0" smtClean="0"/>
          </a:p>
          <a:p>
            <a:pPr latinLnBrk="1"/>
            <a:endParaRPr lang="en-US" altLang="ko-KR" sz="2400" b="1" dirty="0"/>
          </a:p>
          <a:p>
            <a:pPr latinLnBrk="1"/>
            <a:endParaRPr lang="en-US" altLang="ko-KR" sz="2400" b="1" dirty="0" smtClean="0"/>
          </a:p>
          <a:p>
            <a:pPr latinLnBrk="1"/>
            <a:endParaRPr lang="en-US" altLang="ko-KR" sz="2400" b="1" dirty="0"/>
          </a:p>
          <a:p>
            <a:pPr latinLnBrk="1"/>
            <a:endParaRPr lang="en-US" altLang="ko-KR" sz="2400" b="1" dirty="0" smtClean="0"/>
          </a:p>
          <a:p>
            <a:pPr latinLnBrk="1"/>
            <a:endParaRPr lang="en-US" altLang="ko-KR" sz="2400" b="1" dirty="0"/>
          </a:p>
          <a:p>
            <a:pPr marL="0" indent="0" latinLnBrk="1">
              <a:buNone/>
            </a:pPr>
            <a:endParaRPr lang="en-US" altLang="ko-KR" sz="2400" b="1" dirty="0"/>
          </a:p>
          <a:p>
            <a:pPr latinLnBrk="1"/>
            <a:endParaRPr lang="en-US" altLang="ko-KR" sz="2400" b="1" dirty="0" smtClean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24400" y="510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5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714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Proposal</a:t>
            </a:r>
            <a:endParaRPr lang="ko-KR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990600"/>
                <a:ext cx="8229600" cy="5638799"/>
              </a:xfrm>
            </p:spPr>
            <p:txBody>
              <a:bodyPr>
                <a:noAutofit/>
              </a:bodyPr>
              <a:lstStyle/>
              <a:p>
                <a:pPr latinLnBrk="1"/>
                <a:r>
                  <a:rPr lang="en-US" altLang="ko-KR" sz="2000" b="1" dirty="0" smtClean="0"/>
                  <a:t>For codebook based UL transmission, the following table is used for UL PTRS power boosting</a:t>
                </a:r>
              </a:p>
              <a:p>
                <a:pPr latinLnBrk="1"/>
                <a:endParaRPr lang="en-US" altLang="ko-KR" sz="2000" b="1" dirty="0"/>
              </a:p>
              <a:p>
                <a:pPr latinLnBrk="1"/>
                <a:endParaRPr lang="en-US" altLang="ko-KR" sz="2000" b="1" dirty="0" smtClean="0"/>
              </a:p>
              <a:p>
                <a:pPr latinLnBrk="1"/>
                <a:endParaRPr lang="en-US" altLang="ko-KR" sz="2000" b="1" dirty="0"/>
              </a:p>
              <a:p>
                <a:pPr latinLnBrk="1"/>
                <a:endParaRPr lang="en-US" altLang="ko-KR" sz="2000" b="1" dirty="0" smtClean="0"/>
              </a:p>
              <a:p>
                <a:pPr latinLnBrk="1"/>
                <a:endParaRPr lang="en-US" altLang="ko-KR" sz="2000" b="1" dirty="0"/>
              </a:p>
              <a:p>
                <a:pPr latinLnBrk="1"/>
                <a:endParaRPr lang="en-US" altLang="ko-KR" sz="2000" b="1" dirty="0" smtClean="0"/>
              </a:p>
              <a:p>
                <a:pPr latinLnBrk="1"/>
                <a:endParaRPr lang="en-US" altLang="ko-KR" sz="2000" b="1" dirty="0"/>
              </a:p>
              <a:p>
                <a:pPr marL="457200" lvl="1" indent="0" latinLnBrk="1">
                  <a:buNone/>
                </a:pPr>
                <a:endParaRPr lang="en-US" altLang="ko-KR" sz="1600" b="1" dirty="0" smtClean="0"/>
              </a:p>
              <a:p>
                <a:pPr lvl="1" latinLnBrk="1"/>
                <a:r>
                  <a:rPr lang="en-US" altLang="ko-KR" sz="1600" b="1" dirty="0"/>
                  <a:t>Q=0 for 1 PT-RS port case, Q=3 for 2 PT-RS port case.</a:t>
                </a:r>
                <a14:m>
                  <m:oMath xmlns:m="http://schemas.openxmlformats.org/officeDocument/2006/math">
                    <m:r>
                      <a:rPr lang="en-US" altLang="ko-KR" sz="1600" b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ko-KR" sz="1600" b="1" dirty="0"/>
              </a:p>
              <a:p>
                <a:pPr lvl="1" latinLnBrk="1"/>
                <a:r>
                  <a:rPr lang="en-US" altLang="ko-KR" sz="1600" b="1" dirty="0" smtClean="0"/>
                  <a:t>Note: If two PT-RS ports are configured, their EPREs are the same.         </a:t>
                </a:r>
              </a:p>
              <a:p>
                <a:pPr marL="0" indent="0" latinLnBrk="1">
                  <a:buNone/>
                </a:pPr>
                <a:r>
                  <a:rPr lang="en-US" altLang="ko-KR" sz="2000" b="1" dirty="0" smtClean="0"/>
                  <a:t> </a:t>
                </a:r>
              </a:p>
              <a:p>
                <a:pPr marL="0" indent="0" latinLnBrk="1">
                  <a:buNone/>
                </a:pPr>
                <a:endParaRPr lang="en-US" altLang="ko-KR" sz="2000" b="1" dirty="0" smtClean="0"/>
              </a:p>
              <a:p>
                <a:pPr marL="0" indent="0" latinLnBrk="1">
                  <a:buNone/>
                </a:pPr>
                <a:endParaRPr lang="en-US" altLang="ko-KR" sz="1800" dirty="0" smtClean="0"/>
              </a:p>
              <a:p>
                <a:pPr marL="0" indent="0" latinLnBrk="1">
                  <a:buNone/>
                </a:pPr>
                <a:endParaRPr lang="en-US" altLang="ko-KR" sz="1800" dirty="0" smtClean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990600"/>
                <a:ext cx="8229600" cy="5638799"/>
              </a:xfrm>
              <a:blipFill rotWithShape="0">
                <a:blip r:embed="rId3"/>
                <a:stretch>
                  <a:fillRect l="-667" t="-64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표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9108375"/>
                  </p:ext>
                </p:extLst>
              </p:nvPr>
            </p:nvGraphicFramePr>
            <p:xfrm>
              <a:off x="457195" y="1735667"/>
              <a:ext cx="8229605" cy="26669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49565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</a:tblGrid>
                  <a:tr h="414340">
                    <a:tc rowSpan="3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>
                              <a:effectLst/>
                            </a:rPr>
                            <a:t>UL-PTRS-power/</a:t>
                          </a:r>
                        </a:p>
                        <a:p>
                          <a:pPr algn="ctr" latinLnBrk="1"/>
                          <a:endParaRPr lang="ko-KR" altLang="en-US" sz="16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Full coherent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>
                              <a:effectLst/>
                            </a:rPr>
                            <a:t>Partial coherent</a:t>
                          </a:r>
                          <a:endParaRPr lang="ko-KR" altLang="ko-KR" sz="1600" b="1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>
                              <a:effectLst/>
                            </a:rPr>
                            <a:t>Non-coherent</a:t>
                          </a:r>
                          <a:endParaRPr lang="ko-KR" altLang="ko-KR" sz="1600" b="1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</a:tr>
                  <a:tr h="41434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ko-KR" altLang="en-US" sz="180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𝑙𝑎𝑦𝑒𝑟</m:t>
                                    </m:r>
                                  </m:sub>
                                  <m:sup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𝑃𝑈𝑆𝐶𝐻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ko-KR" altLang="en-US" sz="16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ko-KR" altLang="en-US" sz="180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𝑙𝑎𝑦𝑒𝑟</m:t>
                                    </m:r>
                                  </m:sub>
                                  <m:sup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𝑃𝑈𝑆𝐶𝐻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ko-KR" altLang="ko-KR" sz="1600" b="1" dirty="0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ko-KR" altLang="en-US" sz="1800" i="1" kern="1200" smtClean="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𝑙𝑎𝑦𝑒𝑟</m:t>
                                    </m:r>
                                  </m:sub>
                                  <m:sup>
                                    <m:r>
                                      <a:rPr lang="ko-KR" altLang="en-US" sz="1800" i="1" kern="1200">
                                        <a:solidFill>
                                          <a:schemeClr val="dk1"/>
                                        </a:solidFill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𝑃𝑈𝑆𝐶𝐻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ko-KR" altLang="ko-KR" sz="1600" b="1" dirty="0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</a:tr>
                  <a:tr h="41434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00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ko-K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Q+3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ko-KR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altLang="ko-KR" sz="1400" dirty="0" smtClean="0">
                                    <a:solidFill>
                                      <a:schemeClr val="tx1"/>
                                    </a:solidFill>
                                  </a:rPr>
                                  <m:t>Q</m:t>
                                </m:r>
                              </m:oMath>
                            </m:oMathPara>
                          </a14:m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altLang="ko-KR" sz="1400" dirty="0" smtClean="0">
                                    <a:solidFill>
                                      <a:schemeClr val="tx1"/>
                                    </a:solidFill>
                                  </a:rPr>
                                  <m:t>Q</m:t>
                                </m:r>
                              </m:oMath>
                            </m:oMathPara>
                          </a14:m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US" altLang="ko-KR" sz="1400" dirty="0" smtClean="0">
                                    <a:solidFill>
                                      <a:schemeClr val="tx1"/>
                                    </a:solidFill>
                                  </a:rPr>
                                  <m:t>Q</m:t>
                                </m:r>
                              </m:oMath>
                            </m:oMathPara>
                          </a14:m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01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10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표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9108375"/>
                  </p:ext>
                </p:extLst>
              </p:nvPr>
            </p:nvGraphicFramePr>
            <p:xfrm>
              <a:off x="457195" y="1735667"/>
              <a:ext cx="8229605" cy="26669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949565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  <a:gridCol w="606670"/>
                  </a:tblGrid>
                  <a:tr h="414340">
                    <a:tc rowSpan="3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>
                              <a:effectLst/>
                            </a:rPr>
                            <a:t>UL-PTRS-power/</a:t>
                          </a:r>
                        </a:p>
                        <a:p>
                          <a:pPr algn="ctr" latinLnBrk="1"/>
                          <a:endParaRPr lang="ko-KR" altLang="en-US" sz="16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Full coherent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>
                              <a:effectLst/>
                            </a:rPr>
                            <a:t>Partial coherent</a:t>
                          </a:r>
                          <a:endParaRPr lang="ko-KR" altLang="ko-KR" sz="1600" b="1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600" dirty="0" smtClean="0">
                              <a:effectLst/>
                            </a:rPr>
                            <a:t>Non-coherent</a:t>
                          </a:r>
                          <a:endParaRPr lang="ko-KR" altLang="ko-KR" sz="1600" b="1" smtClean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</a:tr>
                  <a:tr h="41434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39447" t="-101471" r="-201508" b="-46176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39098" t="-101471" r="-101003" b="-46176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239698" t="-101471" r="-1256" b="-46176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latinLnBrk="1"/>
                          <a:endParaRPr lang="ko-KR" altLang="en-US"/>
                        </a:p>
                      </a:txBody>
                      <a:tcPr/>
                    </a:tc>
                  </a:tr>
                  <a:tr h="414340">
                    <a:tc vMerge="1">
                      <a:txBody>
                        <a:bodyPr/>
                        <a:lstStyle/>
                        <a:p>
                          <a:pPr latinLnBrk="1"/>
                          <a:endParaRPr lang="ko-KR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2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3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4</a:t>
                          </a:r>
                          <a:endParaRPr lang="ko-KR" altLang="en-US" sz="160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00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555000" t="-355172" r="-702000" b="-3224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1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ko-KR" sz="1400" dirty="0" smtClean="0">
                              <a:solidFill>
                                <a:schemeClr val="tx1"/>
                              </a:solidFill>
                            </a:rPr>
                            <a:t>Q+3</a:t>
                          </a:r>
                          <a:endParaRPr lang="ko-KR" alt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963636" t="-355172" r="-307071" b="-3224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053000" t="-355172" r="-204000" b="-3224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164646" t="-355172" r="-106061" b="-3224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ko-KR"/>
                        </a:p>
                      </a:txBody>
                      <a:tcPr anchor="ctr">
                        <a:blipFill rotWithShape="0">
                          <a:blip r:embed="rId4"/>
                          <a:stretch>
                            <a:fillRect l="-1252000" t="-355172" r="-5000" b="-322414"/>
                          </a:stretch>
                        </a:blipFill>
                      </a:tcPr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01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0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3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4.77</a:t>
                          </a:r>
                          <a:endParaRPr lang="ko-KR" altLang="en-US" sz="1400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dirty="0" smtClean="0"/>
                            <a:t>6</a:t>
                          </a:r>
                          <a:endParaRPr lang="ko-KR" altLang="en-US" sz="140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10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</a:tr>
                  <a:tr h="355994">
                    <a:tc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600" dirty="0" smtClean="0"/>
                            <a:t>11</a:t>
                          </a:r>
                          <a:endParaRPr lang="ko-KR" altLang="en-US" sz="160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gridSpan="4">
                      <a:txBody>
                        <a:bodyPr/>
                        <a:lstStyle/>
                        <a:p>
                          <a:pPr algn="ctr" latinLnBrk="1"/>
                          <a:r>
                            <a:rPr lang="en-US" altLang="ko-KR" sz="1400" kern="1200" dirty="0" smtClean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reserved</a:t>
                          </a:r>
                          <a:endParaRPr lang="ko-KR" altLang="en-US" sz="1400" kern="1200" dirty="0">
                            <a:solidFill>
                              <a:schemeClr val="dk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pPr algn="ctr" latinLnBrk="1"/>
                          <a:endParaRPr lang="ko-KR" altLang="en-US" sz="1200" dirty="0"/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직사각형 8"/>
              <p:cNvSpPr/>
              <p:nvPr/>
            </p:nvSpPr>
            <p:spPr>
              <a:xfrm>
                <a:off x="533400" y="2514600"/>
                <a:ext cx="781688" cy="3161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ko-KR" altLang="en-US" sz="1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ko-KR" altLang="en-US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lang="ko-KR" altLang="en-US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𝑃𝑇𝑅𝑆</m:t>
                          </m:r>
                        </m:sub>
                        <m:sup>
                          <m:r>
                            <a:rPr lang="ko-KR" altLang="en-US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𝑃𝑈𝑆𝐶𝐻</m:t>
                          </m:r>
                        </m:sup>
                      </m:sSubSup>
                    </m:oMath>
                  </m:oMathPara>
                </a14:m>
                <a:endParaRPr lang="ko-KR" altLang="en-US" sz="1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직사각형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514600"/>
                <a:ext cx="781688" cy="31611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34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21538</TotalTime>
  <Words>198</Words>
  <Application>Microsoft Office PowerPoint</Application>
  <PresentationFormat>화면 슬라이드 쇼(4:3)</PresentationFormat>
  <Paragraphs>88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2" baseType="lpstr">
      <vt:lpstr>ＭＳ Ｐゴシック</vt:lpstr>
      <vt:lpstr>ＭＳ Ｐ明朝</vt:lpstr>
      <vt:lpstr>宋体</vt:lpstr>
      <vt:lpstr>맑은 고딕</vt:lpstr>
      <vt:lpstr>Arial</vt:lpstr>
      <vt:lpstr>Calibri</vt:lpstr>
      <vt:lpstr>Cambria Math</vt:lpstr>
      <vt:lpstr>Times New Roman</vt:lpstr>
      <vt:lpstr>Office Theme</vt:lpstr>
      <vt:lpstr>PowerPoint 프레젠테이션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Kilbom.Lee</cp:lastModifiedBy>
  <cp:revision>1062</cp:revision>
  <dcterms:created xsi:type="dcterms:W3CDTF">2016-03-24T01:14:08Z</dcterms:created>
  <dcterms:modified xsi:type="dcterms:W3CDTF">2018-03-01T10:54:56Z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