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sldIdLst>
    <p:sldId id="256" r:id="rId2"/>
    <p:sldId id="266" r:id="rId3"/>
    <p:sldId id="280" r:id="rId4"/>
    <p:sldId id="281" r:id="rId5"/>
    <p:sldId id="279" r:id="rId6"/>
    <p:sldId id="277" r:id="rId7"/>
    <p:sldId id="278" r:id="rId8"/>
  </p:sldIdLst>
  <p:sldSz cx="9144000" cy="6858000" type="screen4x3"/>
  <p:notesSz cx="6807200" cy="99393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3" autoAdjust="0"/>
    <p:restoredTop sz="94676" autoAdjust="0"/>
  </p:normalViewPr>
  <p:slideViewPr>
    <p:cSldViewPr>
      <p:cViewPr varScale="1">
        <p:scale>
          <a:sx n="87" d="100"/>
          <a:sy n="87" d="100"/>
        </p:scale>
        <p:origin x="-1176" y="-9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/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>
            <a:extLst>
              <a:ext uri="{FF2B5EF4-FFF2-40B4-BE49-F238E27FC236}"/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E3BB42A-6290-4986-81B9-3104E3755F14}" type="datetimeFigureOut">
              <a:rPr lang="en-US" altLang="en-US"/>
              <a:pPr>
                <a:defRPr/>
              </a:pPr>
              <a:t>2/27/2018</a:t>
            </a:fld>
            <a:endParaRPr lang="en-US" altLang="en-US"/>
          </a:p>
        </p:txBody>
      </p:sp>
      <p:sp>
        <p:nvSpPr>
          <p:cNvPr id="4" name="Slide Image Placeholder 3">
            <a:extLst>
              <a:ext uri="{FF2B5EF4-FFF2-40B4-BE49-F238E27FC236}"/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46A9E94-9FA1-4327-805A-EF562CA632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9062796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63D39-5A60-4A84-8B56-D00B3B952CDE}" type="slidenum">
              <a:rPr lang="ko-KR" altLang="en-US" smtClean="0"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97019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263D39-5A60-4A84-8B56-D00B3B952CDE}" type="slidenum">
              <a:rPr lang="ko-KR" altLang="en-US" smtClean="0"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69701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DF6521-A135-418C-86C9-3FA9EAF5BD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7052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E0641D-D178-4B78-BEF3-B2D604830A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44792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6CCC70-378A-4BE3-ABD1-2F15FEB2F2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71919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5D26D2-883E-455F-B3BB-71A3F68B604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747529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3C1B8-CC28-4D87-A236-A63A7F7710E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647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6CFDD-1C04-4AFE-95E5-D0F483A7CD0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702977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A5549-FBB8-4A1B-B086-D7A79FE3769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4406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1107B2-AB58-4974-AFBB-0A5F1C7915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59857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65C5B-B888-4859-A808-72513C86E2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68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BEF014-19A9-4EAF-8DBF-B352BA599E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9580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8C4BFE-6241-460B-9137-0468F906B63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32490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4894E562-09C6-4B7F-A86A-308C2F2A933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 smtClean="0"/>
              <a:t>WF on </a:t>
            </a:r>
            <a:r>
              <a:rPr lang="en-US" altLang="ko-KR" dirty="0" smtClean="0"/>
              <a:t>UE</a:t>
            </a:r>
            <a:r>
              <a:rPr lang="ko-KR" altLang="en-US" dirty="0" smtClean="0"/>
              <a:t> </a:t>
            </a:r>
            <a:r>
              <a:rPr lang="en-US" altLang="ko-KR" dirty="0" smtClean="0"/>
              <a:t>capability on CSI reporting and relaxation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3886200"/>
            <a:ext cx="7391400" cy="22098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chemeClr val="tx1"/>
                </a:solidFill>
              </a:rPr>
              <a:t>LG Electronics, </a:t>
            </a:r>
            <a:r>
              <a:rPr lang="en-US" altLang="en-US" sz="2800" dirty="0" smtClean="0">
                <a:solidFill>
                  <a:schemeClr val="tx1"/>
                </a:solidFill>
              </a:rPr>
              <a:t>Ericsson</a:t>
            </a:r>
            <a:r>
              <a:rPr lang="en-US" altLang="en-US" sz="2800" dirty="0" smtClean="0">
                <a:solidFill>
                  <a:schemeClr val="tx1"/>
                </a:solidFill>
              </a:rPr>
              <a:t>, </a:t>
            </a:r>
            <a:r>
              <a:rPr lang="en-US" altLang="en-US" sz="2800" dirty="0" smtClean="0">
                <a:solidFill>
                  <a:schemeClr val="tx1"/>
                </a:solidFill>
              </a:rPr>
              <a:t>[</a:t>
            </a:r>
            <a:r>
              <a:rPr lang="en-GB" altLang="ko-KR" sz="2800" dirty="0" err="1" smtClean="0">
                <a:solidFill>
                  <a:schemeClr val="tx1"/>
                </a:solidFill>
              </a:rPr>
              <a:t>InterDigital</a:t>
            </a:r>
            <a:r>
              <a:rPr lang="en-GB" altLang="ko-KR" sz="2800" dirty="0" smtClean="0">
                <a:solidFill>
                  <a:schemeClr val="tx1"/>
                </a:solidFill>
              </a:rPr>
              <a:t>, VIVO, Qualcomm, Intel, </a:t>
            </a:r>
            <a:r>
              <a:rPr lang="en-GB" altLang="ko-KR" sz="2800" dirty="0" err="1" smtClean="0">
                <a:solidFill>
                  <a:schemeClr val="tx1"/>
                </a:solidFill>
              </a:rPr>
              <a:t>MediaTek</a:t>
            </a:r>
            <a:r>
              <a:rPr lang="en-GB" altLang="ko-KR" sz="2800" dirty="0" smtClean="0">
                <a:solidFill>
                  <a:schemeClr val="tx1"/>
                </a:solidFill>
              </a:rPr>
              <a:t>, </a:t>
            </a:r>
            <a:r>
              <a:rPr lang="en-US" altLang="ko-KR" sz="2800" dirty="0" smtClean="0">
                <a:solidFill>
                  <a:schemeClr val="tx1"/>
                </a:solidFill>
              </a:rPr>
              <a:t>ZTE, …</a:t>
            </a:r>
            <a:r>
              <a:rPr lang="en-GB" altLang="ko-KR" sz="2800" dirty="0" smtClean="0">
                <a:solidFill>
                  <a:schemeClr val="tx1"/>
                </a:solidFill>
              </a:rPr>
              <a:t>]</a:t>
            </a:r>
            <a:endParaRPr lang="en-US" altLang="en-US" sz="2800" dirty="0" smtClean="0">
              <a:solidFill>
                <a:schemeClr val="tx1"/>
              </a:solidFill>
            </a:endParaRPr>
          </a:p>
        </p:txBody>
      </p:sp>
      <p:sp>
        <p:nvSpPr>
          <p:cNvPr id="2052" name="Slide Number Placeholder 5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419087-0363-4791-9297-9285A96548C4}" type="slidenum">
              <a:rPr lang="en-US" altLang="en-US" sz="1200" smtClean="0"/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en-US" sz="1200" smtClean="0"/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76200" y="-30495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None/>
            </a:pPr>
            <a:r>
              <a:rPr lang="en-US" altLang="ko-KR" sz="1800" b="1" dirty="0"/>
              <a:t>3GPP TSG RAN WG1 Meeting #92                                                                        </a:t>
            </a:r>
            <a:r>
              <a:rPr lang="en-US" altLang="ko-KR" sz="1800" b="1" dirty="0" smtClean="0"/>
              <a:t>R1-180xxxx</a:t>
            </a:r>
            <a:endParaRPr lang="ko-KR" altLang="ko-KR" sz="1800" dirty="0"/>
          </a:p>
          <a:p>
            <a:pPr>
              <a:buNone/>
            </a:pPr>
            <a:r>
              <a:rPr lang="en-US" altLang="ko-KR" sz="1800" b="1" dirty="0"/>
              <a:t>February 26</a:t>
            </a:r>
            <a:r>
              <a:rPr lang="en-US" altLang="ko-KR" sz="1800" b="1" baseline="30000" dirty="0"/>
              <a:t>th</a:t>
            </a:r>
            <a:r>
              <a:rPr lang="en-US" altLang="ko-KR" sz="1800" b="1" dirty="0"/>
              <a:t> – March 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, 2018</a:t>
            </a:r>
            <a:endParaRPr lang="ko-KR" altLang="ko-KR" sz="1800" dirty="0"/>
          </a:p>
          <a:p>
            <a:pPr>
              <a:buNone/>
            </a:pPr>
            <a:r>
              <a:rPr lang="en-US" altLang="ko-KR" sz="1800" b="1" dirty="0"/>
              <a:t>Athens, Greece</a:t>
            </a:r>
            <a:endParaRPr lang="ko-KR" altLang="ko-KR" sz="1800" dirty="0"/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347663" y="1600200"/>
            <a:ext cx="2130425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/>
              <a:t>Agenda item: 7.2.2.2</a:t>
            </a:r>
            <a:endParaRPr lang="ko-KR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altLang="ko-KR" sz="1800" smtClean="0"/>
          </a:p>
          <a:p>
            <a:endParaRPr lang="ko-KR" altLang="en-US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838C8-A720-416B-B12D-EB1C977079E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" name="Content Placeholder 2"/>
              <p:cNvSpPr txBox="1">
                <a:spLocks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342900" indent="-34290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lvl="1"/>
                <a:r>
                  <a:rPr lang="en-US" altLang="ko-KR" sz="1600" dirty="0" smtClean="0"/>
                  <a:t>When A-CSI reporting on CSI only PUSCH with single CSI report is triggered</a:t>
                </a:r>
                <a:r>
                  <a:rPr lang="en-US" altLang="ko-KR" sz="1600" dirty="0"/>
                  <a:t>, UE is not required to </a:t>
                </a:r>
                <a:r>
                  <a:rPr lang="en-US" altLang="ko-KR" sz="1600" dirty="0" smtClean="0"/>
                  <a:t>calculate/update </a:t>
                </a:r>
                <a:r>
                  <a:rPr lang="en-US" altLang="ko-KR" sz="1600" dirty="0"/>
                  <a:t>the CSI for the A-CSI report </a:t>
                </a:r>
                <a:r>
                  <a:rPr lang="en-US" altLang="ko-KR" sz="1600" dirty="0" smtClean="0"/>
                  <a:t>in following cases.</a:t>
                </a:r>
                <a:endParaRPr lang="en-US" altLang="ko-KR" sz="1600" dirty="0"/>
              </a:p>
              <a:p>
                <a:pPr lvl="2"/>
                <a:r>
                  <a:rPr lang="en-US" altLang="ko-KR" sz="1400" dirty="0" smtClean="0"/>
                  <a:t>AP/P/SP </a:t>
                </a:r>
                <a:r>
                  <a:rPr lang="en-US" altLang="ko-KR" sz="1400" dirty="0"/>
                  <a:t>CSI-RS is used for channel/interference </a:t>
                </a:r>
                <a:r>
                  <a:rPr lang="en-US" altLang="ko-KR" sz="1400" dirty="0" smtClean="0"/>
                  <a:t>measurement and M-L-N &lt; Z.</a:t>
                </a:r>
              </a:p>
              <a:p>
                <a:pPr lvl="2"/>
                <a:r>
                  <a:rPr lang="en-US" altLang="ko-KR" sz="1400" dirty="0">
                    <a:solidFill>
                      <a:srgbClr val="FF0000"/>
                    </a:solidFill>
                  </a:rPr>
                  <a:t>AP CSI-RS is used for channel/interference measurement and </a:t>
                </a:r>
                <a:r>
                  <a:rPr lang="en-US" altLang="ko-KR" sz="1400" dirty="0" smtClean="0">
                    <a:solidFill>
                      <a:srgbClr val="FF0000"/>
                    </a:solidFill>
                  </a:rPr>
                  <a:t>M-O-N </a:t>
                </a:r>
                <a:r>
                  <a:rPr lang="en-US" altLang="ko-KR" sz="1400" dirty="0">
                    <a:solidFill>
                      <a:srgbClr val="FF0000"/>
                    </a:solidFill>
                  </a:rPr>
                  <a:t>&lt; </a:t>
                </a:r>
                <a:r>
                  <a:rPr lang="en-US" altLang="ko-KR" sz="1400" dirty="0" smtClean="0">
                    <a:solidFill>
                      <a:srgbClr val="FF0000"/>
                    </a:solidFill>
                  </a:rPr>
                  <a:t>Z’.</a:t>
                </a:r>
              </a:p>
              <a:p>
                <a:pPr lvl="3"/>
                <a:r>
                  <a:rPr lang="en-US" altLang="ko-KR" sz="1800" dirty="0" smtClean="0">
                    <a:solidFill>
                      <a:srgbClr val="FF0000"/>
                    </a:solidFill>
                  </a:rPr>
                  <a:t>Alt 1: Z’=Z, Alt 2: Z’</a:t>
                </a:r>
                <a14:m>
                  <m:oMath xmlns:m="http://schemas.openxmlformats.org/officeDocument/2006/math">
                    <m:r>
                      <a:rPr lang="en-US" altLang="ko-KR" sz="1800" i="1" smtClean="0">
                        <a:solidFill>
                          <a:srgbClr val="FF0000"/>
                        </a:solidFill>
                        <a:latin typeface="Cambria Math"/>
                        <a:ea typeface="Cambria Math"/>
                      </a:rPr>
                      <m:t>≠</m:t>
                    </m:r>
                  </m:oMath>
                </a14:m>
                <a:r>
                  <a:rPr lang="en-US" altLang="ko-KR" sz="1800" dirty="0" smtClean="0">
                    <a:solidFill>
                      <a:srgbClr val="FF0000"/>
                    </a:solidFill>
                  </a:rPr>
                  <a:t>Z</a:t>
                </a:r>
                <a:endParaRPr lang="en-US" altLang="ko-KR" sz="1800" dirty="0">
                  <a:solidFill>
                    <a:srgbClr val="FF0000"/>
                  </a:solidFill>
                </a:endParaRPr>
              </a:p>
              <a:p>
                <a:pPr lvl="2"/>
                <a:r>
                  <a:rPr lang="en-US" altLang="ko-KR" sz="1400" dirty="0" smtClean="0">
                    <a:solidFill>
                      <a:srgbClr val="92D050"/>
                    </a:solidFill>
                  </a:rPr>
                  <a:t>FFS</a:t>
                </a:r>
                <a:r>
                  <a:rPr lang="en-US" altLang="ko-KR" sz="1400" dirty="0">
                    <a:solidFill>
                      <a:srgbClr val="92D050"/>
                    </a:solidFill>
                  </a:rPr>
                  <a:t>: If M-L-N &lt; Z, UE </a:t>
                </a:r>
                <a:r>
                  <a:rPr lang="en-US" altLang="ko-KR" sz="1400" dirty="0" smtClean="0">
                    <a:solidFill>
                      <a:srgbClr val="92D050"/>
                    </a:solidFill>
                  </a:rPr>
                  <a:t>drops CSI</a:t>
                </a:r>
                <a:endParaRPr lang="en-US" altLang="ko-KR" sz="1400" dirty="0" smtClean="0"/>
              </a:p>
              <a:p>
                <a:pPr lvl="2"/>
                <a:r>
                  <a:rPr lang="en-US" altLang="ko-KR" sz="1400" dirty="0" smtClean="0"/>
                  <a:t>Note</a:t>
                </a:r>
                <a:r>
                  <a:rPr lang="en-US" altLang="ko-KR" sz="1400" dirty="0"/>
                  <a:t>.</a:t>
                </a:r>
              </a:p>
              <a:p>
                <a:pPr lvl="3"/>
                <a:r>
                  <a:rPr lang="en-US" altLang="ko-KR" sz="1100" dirty="0"/>
                  <a:t>L=the last symbol of </a:t>
                </a:r>
                <a:r>
                  <a:rPr lang="en-US" altLang="ko-KR" sz="1100" dirty="0" smtClean="0"/>
                  <a:t>PDCCH triggering the A-CSI reporting </a:t>
                </a:r>
                <a:endParaRPr lang="en-US" altLang="ko-KR" sz="1100" dirty="0"/>
              </a:p>
              <a:p>
                <a:pPr lvl="3"/>
                <a:r>
                  <a:rPr lang="en-US" altLang="ko-KR" sz="1100" dirty="0"/>
                  <a:t>M=the starting symbol of the PUSCH</a:t>
                </a:r>
              </a:p>
              <a:p>
                <a:pPr lvl="3"/>
                <a:r>
                  <a:rPr lang="en-US" altLang="ko-KR" sz="1100" dirty="0"/>
                  <a:t>N= the TA value in unit of symbols (e.g., TA=1.4 symbol)</a:t>
                </a:r>
              </a:p>
              <a:p>
                <a:pPr lvl="3"/>
                <a:r>
                  <a:rPr lang="en-US" altLang="ko-KR" sz="1100" dirty="0"/>
                  <a:t>O= the later symbol between the last symbol of AP CSI-RS resource for CMR and the last symbol of AP CSI-RS resource for </a:t>
                </a:r>
                <a:r>
                  <a:rPr lang="en-US" altLang="ko-KR" sz="1100" dirty="0" smtClean="0"/>
                  <a:t>IMR</a:t>
                </a:r>
              </a:p>
              <a:p>
                <a:pPr lvl="1"/>
                <a:endParaRPr lang="ko-KR" altLang="ko-KR" sz="1600" dirty="0">
                  <a:solidFill>
                    <a:srgbClr val="FF0000"/>
                  </a:solidFill>
                </a:endParaRPr>
              </a:p>
              <a:p>
                <a:pPr lvl="1"/>
                <a:endParaRPr lang="en-US" altLang="ko-KR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14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blipFill rotWithShape="1">
                <a:blip r:embed="rId2"/>
                <a:stretch>
                  <a:fillRect t="-3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Proposals (</a:t>
            </a:r>
            <a:r>
              <a:rPr lang="en-US" altLang="ko-KR" dirty="0" err="1" smtClean="0"/>
              <a:t>con’t</a:t>
            </a:r>
            <a:r>
              <a:rPr lang="en-US" altLang="ko-KR" dirty="0" smtClean="0"/>
              <a:t>)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2"/>
            <a:endParaRPr lang="en-US" altLang="ko-KR" sz="1800" smtClean="0"/>
          </a:p>
          <a:p>
            <a:endParaRPr lang="ko-KR" altLang="en-US" smtClean="0"/>
          </a:p>
        </p:txBody>
      </p:sp>
      <p:sp>
        <p:nvSpPr>
          <p:cNvPr id="6148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838C8-A720-416B-B12D-EB1C977079E0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149" name="Content Placeholder 2"/>
              <p:cNvSpPr txBox="1">
                <a:spLocks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marL="342900" indent="-34290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lvl="1"/>
                <a:r>
                  <a:rPr lang="en-US" altLang="ko-KR" sz="1600" dirty="0" smtClean="0"/>
                  <a:t>Time </a:t>
                </a:r>
                <a:r>
                  <a:rPr lang="en-US" altLang="ko-KR" sz="1600" dirty="0"/>
                  <a:t>offset of the CSI reference resource is derived from 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Z’</a:t>
                </a:r>
                <a:r>
                  <a:rPr lang="en-US" altLang="ko-KR" sz="1600" dirty="0" smtClean="0"/>
                  <a:t> </a:t>
                </a:r>
                <a:r>
                  <a:rPr lang="en-US" altLang="ko-KR" sz="1600" dirty="0"/>
                  <a:t>for a given CSI latency and </a:t>
                </a:r>
                <a:r>
                  <a:rPr lang="en-US" altLang="ko-KR" sz="1600" dirty="0" smtClean="0">
                    <a:solidFill>
                      <a:schemeClr val="tx1"/>
                    </a:solidFill>
                  </a:rPr>
                  <a:t>numerology as </a:t>
                </a:r>
                <a:r>
                  <a:rPr lang="en-US" altLang="ko-KR" sz="1600" dirty="0">
                    <a:solidFill>
                      <a:schemeClr val="tx1"/>
                    </a:solidFill>
                  </a:rPr>
                  <a:t>follows:</a:t>
                </a:r>
              </a:p>
              <a:p>
                <a:pPr lvl="3"/>
                <a:r>
                  <a:rPr lang="en-US" altLang="ko-KR" sz="1400" i="1" dirty="0" err="1" smtClean="0">
                    <a:solidFill>
                      <a:schemeClr val="tx1"/>
                    </a:solidFill>
                  </a:rPr>
                  <a:t>n</a:t>
                </a:r>
                <a:r>
                  <a:rPr lang="en-US" altLang="ko-KR" sz="1400" i="1" baseline="-25000" dirty="0" err="1">
                    <a:solidFill>
                      <a:schemeClr val="tx1"/>
                    </a:solidFill>
                  </a:rPr>
                  <a:t>CQI_ref</a:t>
                </a:r>
                <a:r>
                  <a:rPr lang="en-US" altLang="ko-KR" sz="1400" dirty="0">
                    <a:solidFill>
                      <a:schemeClr val="tx1"/>
                    </a:solidFill>
                  </a:rPr>
                  <a:t> is the smallest value greater than or equal 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to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altLang="ko-KR" sz="140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𝑍</m:t>
                        </m:r>
                        <m:r>
                          <a:rPr lang="en-US" altLang="ko-KR" sz="1000" b="0" i="1" smtClean="0">
                            <a:solidFill>
                              <a:srgbClr val="FF0000"/>
                            </a:solidFill>
                            <a:latin typeface="Cambria Math"/>
                          </a:rPr>
                          <m:t>′</m:t>
                        </m:r>
                        <m:r>
                          <a:rPr lang="en-US" altLang="ko-KR" sz="1000" i="1">
                            <a:solidFill>
                              <a:srgbClr val="FF0000"/>
                            </a:solidFill>
                            <a:latin typeface="Cambria Math"/>
                          </a:rPr>
                          <m:t>/</m:t>
                        </m:r>
                        <m:sSubSup>
                          <m:sSubSupPr>
                            <m:ctrlPr>
                              <a:rPr lang="ko-KR" altLang="ko-KR" sz="10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0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0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000" i="1">
                                <a:solidFill>
                                  <a:srgbClr val="FF0000"/>
                                </a:solidFill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</m:oMath>
                </a14:m>
                <a:r>
                  <a:rPr lang="en-US" altLang="ko-KR" sz="800" dirty="0" smtClean="0">
                    <a:solidFill>
                      <a:srgbClr val="FF0000"/>
                    </a:solidFill>
                    <a:ea typeface="Gulim" pitchFamily="34" charset="-127"/>
                  </a:rPr>
                  <a:t>,</a:t>
                </a:r>
                <a:r>
                  <a:rPr lang="en-US" altLang="ko-KR" sz="1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en-US" altLang="ko-KR" sz="1400" dirty="0">
                    <a:solidFill>
                      <a:schemeClr val="tx1"/>
                    </a:solidFill>
                  </a:rPr>
                  <a:t>such that slot n-</a:t>
                </a:r>
                <a:r>
                  <a:rPr lang="en-US" altLang="ko-KR" sz="1400" i="1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1400" i="1" dirty="0" err="1">
                    <a:solidFill>
                      <a:schemeClr val="tx1"/>
                    </a:solidFill>
                  </a:rPr>
                  <a:t>n</a:t>
                </a:r>
                <a:r>
                  <a:rPr lang="en-US" altLang="ko-KR" sz="1400" i="1" baseline="-25000" dirty="0" err="1">
                    <a:solidFill>
                      <a:schemeClr val="tx1"/>
                    </a:solidFill>
                  </a:rPr>
                  <a:t>CQI_ref</a:t>
                </a:r>
                <a:r>
                  <a:rPr lang="en-US" altLang="ko-KR" sz="1400" i="1" baseline="-25000" dirty="0">
                    <a:solidFill>
                      <a:schemeClr val="tx1"/>
                    </a:solidFill>
                  </a:rPr>
                  <a:t> </a:t>
                </a:r>
                <a:r>
                  <a:rPr lang="en-US" altLang="ko-KR" sz="1400" dirty="0">
                    <a:solidFill>
                      <a:schemeClr val="tx1"/>
                    </a:solidFill>
                  </a:rPr>
                  <a:t>corresponds to a valid downlink slot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4"/>
                <a:r>
                  <a:rPr lang="en-US" altLang="ko-KR" sz="1400" dirty="0">
                    <a:solidFill>
                      <a:schemeClr val="tx1"/>
                    </a:solidFill>
                    <a:ea typeface="Gulim" pitchFamily="34" charset="-127"/>
                  </a:rPr>
                  <a:t>This is applied for AP/P/SP CSI reporting.</a:t>
                </a:r>
              </a:p>
              <a:p>
                <a:pPr lvl="4"/>
                <a:r>
                  <a:rPr lang="en-US" altLang="ko-KR" sz="1400" dirty="0" smtClean="0">
                    <a:solidFill>
                      <a:schemeClr val="tx1"/>
                    </a:solidFill>
                  </a:rPr>
                  <a:t>This is applied when AP/P/SP CSI-RS is </a:t>
                </a:r>
                <a:r>
                  <a:rPr lang="en-US" altLang="ko-KR" sz="1400" dirty="0">
                    <a:solidFill>
                      <a:schemeClr val="tx1"/>
                    </a:solidFill>
                  </a:rPr>
                  <a:t>used for CSI calculation</a:t>
                </a:r>
                <a:r>
                  <a:rPr lang="en-US" altLang="ko-KR" sz="1400" dirty="0" smtClean="0">
                    <a:solidFill>
                      <a:schemeClr val="tx1"/>
                    </a:solidFill>
                  </a:rPr>
                  <a:t>.</a:t>
                </a:r>
              </a:p>
              <a:p>
                <a:pPr lvl="1"/>
                <a:r>
                  <a:rPr lang="en-US" altLang="ko-KR" sz="1600" dirty="0" smtClean="0">
                    <a:solidFill>
                      <a:srgbClr val="FF0000"/>
                    </a:solidFill>
                  </a:rPr>
                  <a:t>When P/SP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CSI-RS is used for channel/interference 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measurement for AP CSI reporting, UE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is not required to measure channel/interference on 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the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CSIRS received 0 to 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Z’ </a:t>
                </a:r>
                <a:r>
                  <a:rPr lang="en-US" altLang="ko-KR" sz="1600" dirty="0">
                    <a:solidFill>
                      <a:srgbClr val="FF0000"/>
                    </a:solidFill>
                  </a:rPr>
                  <a:t>symbols before transmission time of first OFDM symbol of AP CSI reporting</a:t>
                </a:r>
                <a:r>
                  <a:rPr lang="en-US" altLang="ko-KR" sz="1600" dirty="0" smtClean="0">
                    <a:solidFill>
                      <a:srgbClr val="FF0000"/>
                    </a:solidFill>
                  </a:rPr>
                  <a:t>.</a:t>
                </a:r>
              </a:p>
              <a:p>
                <a:pPr lvl="1"/>
                <a:r>
                  <a:rPr lang="en-US" altLang="ko-KR" sz="1600" dirty="0" smtClean="0">
                    <a:solidFill>
                      <a:srgbClr val="92D050"/>
                    </a:solidFill>
                  </a:rPr>
                  <a:t>FFS: When </a:t>
                </a:r>
                <a:r>
                  <a:rPr lang="en-US" altLang="ko-KR" sz="1600" dirty="0">
                    <a:solidFill>
                      <a:srgbClr val="92D050"/>
                    </a:solidFill>
                  </a:rPr>
                  <a:t>P/SP CSI-RS is used for channel/interference </a:t>
                </a:r>
                <a:r>
                  <a:rPr lang="en-US" altLang="ko-KR" sz="1600" dirty="0" smtClean="0">
                    <a:solidFill>
                      <a:srgbClr val="92D050"/>
                    </a:solidFill>
                  </a:rPr>
                  <a:t>measurement in case of AP CSI reporting, </a:t>
                </a:r>
                <a:r>
                  <a:rPr lang="en-US" altLang="ko-KR" sz="1600" dirty="0">
                    <a:solidFill>
                      <a:srgbClr val="92D050"/>
                    </a:solidFill>
                  </a:rPr>
                  <a:t>UE </a:t>
                </a:r>
                <a:r>
                  <a:rPr lang="en-US" altLang="ko-KR" sz="1600" dirty="0" smtClean="0">
                    <a:solidFill>
                      <a:srgbClr val="92D050"/>
                    </a:solidFill>
                  </a:rPr>
                  <a:t>does not expect that the latest CSIRS no later than CSI reference resource is received before triggering PDCCH.</a:t>
                </a:r>
                <a:endParaRPr lang="en-US" altLang="ko-KR" sz="1600" dirty="0">
                  <a:solidFill>
                    <a:srgbClr val="92D050"/>
                  </a:solidFill>
                </a:endParaRPr>
              </a:p>
              <a:p>
                <a:pPr lvl="1"/>
                <a:endParaRPr lang="en-US" altLang="ko-KR" sz="1600" dirty="0" smtClean="0">
                  <a:solidFill>
                    <a:srgbClr val="FF0000"/>
                  </a:solidFill>
                </a:endParaRPr>
              </a:p>
              <a:p>
                <a:pPr lvl="1"/>
                <a:endParaRPr lang="ko-KR" altLang="ko-KR" sz="1600" dirty="0">
                  <a:solidFill>
                    <a:srgbClr val="FF0000"/>
                  </a:solidFill>
                </a:endParaRPr>
              </a:p>
              <a:p>
                <a:pPr lvl="1"/>
                <a:endParaRPr lang="en-US" altLang="ko-KR" sz="2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6149" name="Content Placeholder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04800" y="1143000"/>
                <a:ext cx="8382000" cy="5105400"/>
              </a:xfrm>
              <a:prstGeom prst="rect">
                <a:avLst/>
              </a:prstGeom>
              <a:blipFill rotWithShape="1">
                <a:blip r:embed="rId2"/>
                <a:stretch>
                  <a:fillRect t="-358"/>
                </a:stretch>
              </a:blipFill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506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Proposals (</a:t>
            </a:r>
            <a:r>
              <a:rPr lang="en-US" altLang="ko-KR" dirty="0" err="1"/>
              <a:t>con’t</a:t>
            </a:r>
            <a:r>
              <a:rPr lang="en-US" altLang="ko-KR" dirty="0"/>
              <a:t>)</a:t>
            </a:r>
            <a:endParaRPr lang="ko-KR" altLang="en-US" dirty="0" smtClean="0"/>
          </a:p>
        </p:txBody>
      </p:sp>
      <p:sp>
        <p:nvSpPr>
          <p:cNvPr id="5123" name="슬라이드 번호 개체 틀 3"/>
          <p:cNvSpPr>
            <a:spLocks noGrp="1"/>
          </p:cNvSpPr>
          <p:nvPr>
            <p:ph type="sldNum" sz="quarter" idx="12"/>
          </p:nvPr>
        </p:nvSpPr>
        <p:spPr bwMode="auto">
          <a:xfrm>
            <a:off x="6553200" y="6280150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FC91E6-57AE-4ED2-A997-EC2D1C0134A8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sp>
        <p:nvSpPr>
          <p:cNvPr id="5124" name="Content Placeholder 2"/>
          <p:cNvSpPr txBox="1">
            <a:spLocks/>
          </p:cNvSpPr>
          <p:nvPr/>
        </p:nvSpPr>
        <p:spPr bwMode="auto">
          <a:xfrm>
            <a:off x="381000" y="1143000"/>
            <a:ext cx="838200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342900" indent="-3429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GB" altLang="ko-KR" sz="1600" dirty="0" smtClean="0"/>
              <a:t>In </a:t>
            </a:r>
            <a:r>
              <a:rPr lang="en-GB" altLang="ko-KR" sz="1600" dirty="0"/>
              <a:t>Table I, </a:t>
            </a:r>
            <a:r>
              <a:rPr lang="en-GB" altLang="ko-KR" sz="1600" dirty="0" smtClean="0"/>
              <a:t>(Z,</a:t>
            </a:r>
            <a:r>
              <a:rPr lang="en-US" altLang="ko-KR" sz="1600" dirty="0" smtClean="0"/>
              <a:t>Z’)</a:t>
            </a:r>
            <a:r>
              <a:rPr lang="en-GB" altLang="ko-KR" sz="1600" dirty="0" smtClean="0"/>
              <a:t> </a:t>
            </a:r>
            <a:r>
              <a:rPr lang="en-GB" altLang="ko-KR" sz="1600" dirty="0"/>
              <a:t>values are baseline values which shall be supported by all UEs</a:t>
            </a:r>
            <a:r>
              <a:rPr lang="en-GB" altLang="ko-KR" sz="1600" dirty="0" smtClean="0"/>
              <a:t>.</a:t>
            </a:r>
          </a:p>
          <a:p>
            <a:pPr lvl="1"/>
            <a:r>
              <a:rPr lang="en-GB" altLang="ko-KR" sz="1200" dirty="0"/>
              <a:t>All Z  values in Table I are TBD</a:t>
            </a:r>
            <a:r>
              <a:rPr lang="en-GB" altLang="ko-KR" sz="1200" dirty="0" smtClean="0"/>
              <a:t>.</a:t>
            </a:r>
          </a:p>
          <a:p>
            <a:pPr lvl="1"/>
            <a:r>
              <a:rPr lang="en-US" altLang="ko-KR" sz="1200" dirty="0"/>
              <a:t>FFS whether </a:t>
            </a:r>
            <a:r>
              <a:rPr lang="en-GB" altLang="ko-KR" sz="1200" dirty="0"/>
              <a:t>(Z,</a:t>
            </a:r>
            <a:r>
              <a:rPr lang="en-US" altLang="ko-KR" sz="1200" dirty="0"/>
              <a:t>Z’) values for low latency and high latency CSI in</a:t>
            </a:r>
            <a:r>
              <a:rPr lang="ko-KR" altLang="en-US" sz="1200" dirty="0"/>
              <a:t> </a:t>
            </a:r>
            <a:r>
              <a:rPr lang="en-US" altLang="ko-KR" sz="1200" dirty="0"/>
              <a:t>Table I are the same for a given numerology, in case of normal UE.</a:t>
            </a:r>
          </a:p>
          <a:p>
            <a:pPr lvl="3"/>
            <a:r>
              <a:rPr lang="en-US" altLang="ko-KR" sz="1100" dirty="0"/>
              <a:t>Note. If those two values are the same for all numerology, then low and high latency is merged for normal UE. </a:t>
            </a:r>
            <a:endParaRPr lang="en-GB" altLang="ko-KR" sz="1200" dirty="0"/>
          </a:p>
          <a:p>
            <a:r>
              <a:rPr lang="en-GB" altLang="ko-KR" sz="1600" dirty="0" smtClean="0"/>
              <a:t>Alt 1: In Table II, the </a:t>
            </a:r>
            <a:r>
              <a:rPr lang="en-GB" altLang="ko-KR" sz="1600" dirty="0"/>
              <a:t>(Z,</a:t>
            </a:r>
            <a:r>
              <a:rPr lang="en-US" altLang="ko-KR" sz="1600" dirty="0"/>
              <a:t>Z’)</a:t>
            </a:r>
            <a:r>
              <a:rPr lang="en-GB" altLang="ko-KR" sz="1600" dirty="0" smtClean="0"/>
              <a:t> values are reported </a:t>
            </a:r>
            <a:r>
              <a:rPr lang="en-GB" altLang="ko-KR" sz="1600" dirty="0"/>
              <a:t>as a UE capability </a:t>
            </a:r>
            <a:r>
              <a:rPr lang="en-GB" altLang="ko-KR" sz="1600" dirty="0" smtClean="0"/>
              <a:t>for </a:t>
            </a:r>
            <a:r>
              <a:rPr lang="en-GB" altLang="ko-KR" sz="1600" dirty="0"/>
              <a:t>a given numerology and CSI latency, </a:t>
            </a:r>
            <a:r>
              <a:rPr lang="en-GB" altLang="ko-KR" sz="1600" dirty="0" smtClean="0"/>
              <a:t>.</a:t>
            </a:r>
          </a:p>
          <a:p>
            <a:pPr lvl="1"/>
            <a:r>
              <a:rPr lang="en-GB" altLang="ko-KR" sz="1200" dirty="0"/>
              <a:t>For a given numerology and CSI latency,  the (Z,</a:t>
            </a:r>
            <a:r>
              <a:rPr lang="en-US" altLang="ko-KR" sz="1200" dirty="0"/>
              <a:t>Z’)</a:t>
            </a:r>
            <a:r>
              <a:rPr lang="en-GB" altLang="ko-KR" sz="1200" dirty="0"/>
              <a:t> value in Table II should be </a:t>
            </a:r>
            <a:r>
              <a:rPr lang="en-US" altLang="ko-KR" sz="1200" dirty="0"/>
              <a:t>equal to or </a:t>
            </a:r>
            <a:r>
              <a:rPr lang="en-GB" altLang="ko-KR" sz="1200" dirty="0"/>
              <a:t>smaller than (Z,</a:t>
            </a:r>
            <a:r>
              <a:rPr lang="en-US" altLang="ko-KR" sz="1200" dirty="0"/>
              <a:t>Z’)</a:t>
            </a:r>
            <a:r>
              <a:rPr lang="en-GB" altLang="ko-KR" sz="1200" dirty="0"/>
              <a:t> value in Table </a:t>
            </a:r>
            <a:r>
              <a:rPr lang="en-GB" altLang="ko-KR" sz="1200" dirty="0" smtClean="0"/>
              <a:t>I.</a:t>
            </a:r>
            <a:endParaRPr lang="en-GB" altLang="ko-KR" sz="1600" dirty="0" smtClean="0"/>
          </a:p>
          <a:p>
            <a:pPr lvl="1"/>
            <a:r>
              <a:rPr lang="en-GB" altLang="ko-KR" sz="1200" dirty="0" smtClean="0"/>
              <a:t>Note. all </a:t>
            </a:r>
            <a:r>
              <a:rPr lang="en-GB" altLang="ko-KR" sz="1200" dirty="0"/>
              <a:t>Z  values in Table </a:t>
            </a:r>
            <a:r>
              <a:rPr lang="en-GB" altLang="ko-KR" sz="1200" dirty="0" smtClean="0"/>
              <a:t>II </a:t>
            </a:r>
            <a:r>
              <a:rPr lang="en-GB" altLang="ko-KR" sz="1200" dirty="0"/>
              <a:t>are </a:t>
            </a:r>
            <a:r>
              <a:rPr lang="en-GB" altLang="ko-KR" sz="1200" dirty="0" smtClean="0"/>
              <a:t>not specified.</a:t>
            </a:r>
          </a:p>
          <a:p>
            <a:r>
              <a:rPr lang="en-US" altLang="ko-KR" sz="1600" dirty="0" smtClean="0"/>
              <a:t>Alt 2: In </a:t>
            </a:r>
            <a:r>
              <a:rPr lang="en-US" altLang="ko-KR" sz="1600" dirty="0"/>
              <a:t>Table II, f</a:t>
            </a:r>
            <a:r>
              <a:rPr lang="en-GB" altLang="ko-KR" sz="1600" dirty="0"/>
              <a:t>or a given numerology and CSI latency, whether or not to support the (Z,</a:t>
            </a:r>
            <a:r>
              <a:rPr lang="en-US" altLang="ko-KR" sz="1600" dirty="0"/>
              <a:t>Z’)</a:t>
            </a:r>
            <a:r>
              <a:rPr lang="en-GB" altLang="ko-KR" sz="1600" dirty="0"/>
              <a:t> value in Table II is reported as a UE capability.</a:t>
            </a:r>
          </a:p>
          <a:p>
            <a:pPr lvl="1"/>
            <a:r>
              <a:rPr lang="en-GB" altLang="ko-KR" sz="1200" dirty="0"/>
              <a:t>For a given numerology and CSI latency,  the (Z,</a:t>
            </a:r>
            <a:r>
              <a:rPr lang="en-US" altLang="ko-KR" sz="1200" dirty="0"/>
              <a:t>Z’)</a:t>
            </a:r>
            <a:r>
              <a:rPr lang="en-GB" altLang="ko-KR" sz="1200" dirty="0"/>
              <a:t> value in Table II should be </a:t>
            </a:r>
            <a:r>
              <a:rPr lang="en-US" altLang="ko-KR" sz="1200" dirty="0"/>
              <a:t>equal to or </a:t>
            </a:r>
            <a:r>
              <a:rPr lang="en-GB" altLang="ko-KR" sz="1200" dirty="0"/>
              <a:t>smaller than (Z,</a:t>
            </a:r>
            <a:r>
              <a:rPr lang="en-US" altLang="ko-KR" sz="1200" dirty="0"/>
              <a:t>Z’)</a:t>
            </a:r>
            <a:r>
              <a:rPr lang="en-GB" altLang="ko-KR" sz="1200" dirty="0"/>
              <a:t> value in Table I.</a:t>
            </a:r>
            <a:endParaRPr lang="en-GB" altLang="ko-KR" sz="1600" dirty="0"/>
          </a:p>
          <a:p>
            <a:pPr lvl="1"/>
            <a:r>
              <a:rPr lang="en-GB" altLang="ko-KR" sz="1200" dirty="0" smtClean="0"/>
              <a:t>All </a:t>
            </a:r>
            <a:r>
              <a:rPr lang="en-GB" altLang="ko-KR" sz="1200" dirty="0"/>
              <a:t>Z  values in Table I are TBD.</a:t>
            </a:r>
          </a:p>
          <a:p>
            <a:endParaRPr lang="en-GB" altLang="ko-KR" sz="2000" dirty="0"/>
          </a:p>
          <a:p>
            <a:pPr lvl="1"/>
            <a:endParaRPr lang="en-GB" altLang="ko-KR" sz="1600" dirty="0" smtClean="0">
              <a:solidFill>
                <a:srgbClr val="FF0000"/>
              </a:solidFill>
            </a:endParaRPr>
          </a:p>
          <a:p>
            <a:endParaRPr lang="en-GB" altLang="ko-KR" sz="1800" dirty="0" smtClean="0"/>
          </a:p>
          <a:p>
            <a:pPr lvl="1"/>
            <a:endParaRPr lang="en-GB" altLang="ko-KR" sz="1400" dirty="0"/>
          </a:p>
          <a:p>
            <a:pPr lvl="1"/>
            <a:endParaRPr lang="ko-KR" altLang="ko-KR" sz="1400" dirty="0"/>
          </a:p>
          <a:p>
            <a:pPr lvl="1"/>
            <a:endParaRPr lang="en-US" altLang="ko-KR" sz="1050" dirty="0">
              <a:ea typeface="Gulim" pitchFamily="34" charset="-127"/>
            </a:endParaRP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7586572"/>
              </p:ext>
            </p:extLst>
          </p:nvPr>
        </p:nvGraphicFramePr>
        <p:xfrm>
          <a:off x="1936750" y="4664074"/>
          <a:ext cx="5607050" cy="974726"/>
        </p:xfrm>
        <a:graphic>
          <a:graphicData uri="http://schemas.openxmlformats.org/drawingml/2006/table">
            <a:tbl>
              <a:tblPr/>
              <a:tblGrid>
                <a:gridCol w="1339850"/>
                <a:gridCol w="700088"/>
                <a:gridCol w="890587"/>
                <a:gridCol w="892175"/>
                <a:gridCol w="892175"/>
                <a:gridCol w="892175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Arial" charset="0"/>
                        </a:rPr>
                        <a:t>CSI  latency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Units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15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30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60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120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Low latency CSI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High  latency CSI 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55" name="TextBox 9"/>
          <p:cNvSpPr txBox="1">
            <a:spLocks noChangeArrowheads="1"/>
          </p:cNvSpPr>
          <p:nvPr/>
        </p:nvSpPr>
        <p:spPr bwMode="auto">
          <a:xfrm>
            <a:off x="3200400" y="4340225"/>
            <a:ext cx="33877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400" dirty="0"/>
              <a:t>Table I. CSI calculation time Z for normal UE </a:t>
            </a:r>
            <a:endParaRPr lang="ko-KR" altLang="en-US" sz="1400" dirty="0"/>
          </a:p>
        </p:txBody>
      </p:sp>
      <p:graphicFrame>
        <p:nvGraphicFramePr>
          <p:cNvPr id="7" name="내용 개체 틀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62249665"/>
              </p:ext>
            </p:extLst>
          </p:nvPr>
        </p:nvGraphicFramePr>
        <p:xfrm>
          <a:off x="1936750" y="5883274"/>
          <a:ext cx="5607050" cy="974726"/>
        </p:xfrm>
        <a:graphic>
          <a:graphicData uri="http://schemas.openxmlformats.org/drawingml/2006/table">
            <a:tbl>
              <a:tblPr/>
              <a:tblGrid>
                <a:gridCol w="1339850"/>
                <a:gridCol w="700088"/>
                <a:gridCol w="890587"/>
                <a:gridCol w="892175"/>
                <a:gridCol w="892175"/>
                <a:gridCol w="892175"/>
              </a:tblGrid>
              <a:tr h="3698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imes New Roman" pitchFamily="18" charset="0"/>
                          <a:ea typeface="PMingLiU" pitchFamily="18" charset="-120"/>
                          <a:cs typeface="Arial" charset="0"/>
                        </a:rPr>
                        <a:t>CSI latency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Units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15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30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60 KHz SCS</a:t>
                      </a:r>
                      <a:endParaRPr kumimoji="0" lang="ko-KR" altLang="ko-KR" sz="1100" b="1" i="0" u="none" strike="noStrike" cap="none" normalizeH="0" baseline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120 KHz SCS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269875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Low latency CSI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1,1</a:t>
                      </a: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1,2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1,3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1,4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3496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libri" pitchFamily="34" charset="0"/>
                          <a:ea typeface="맑은 고딕" pitchFamily="50" charset="-127"/>
                          <a:cs typeface="Arial" charset="0"/>
                        </a:rPr>
                        <a:t>High  latency CSI </a:t>
                      </a:r>
                      <a:endParaRPr kumimoji="0" lang="ko-KR" altLang="ko-KR" sz="11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11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Symbols</a:t>
                      </a:r>
                      <a:endParaRPr kumimoji="0" lang="ko-KR" altLang="ko-KR" sz="11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PMingLiU" pitchFamily="18" charset="-120"/>
                        <a:cs typeface="Arial" charset="0"/>
                      </a:endParaRPr>
                    </a:p>
                  </a:txBody>
                  <a:tcPr marL="68580" marR="68580" marT="0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2,1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2,2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2,3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Font typeface="Arial" charset="0"/>
                        <a:defRPr sz="28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Font typeface="Arial" charset="0"/>
                        <a:defRPr sz="24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Font typeface="Arial" charset="0"/>
                        <a:defRPr sz="2000"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Arial" charset="0"/>
                        <a:defRPr>
                          <a:solidFill>
                            <a:schemeClr val="tx1"/>
                          </a:solidFill>
                          <a:latin typeface="Calibri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ko-KR" sz="9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(Z</a:t>
                      </a:r>
                      <a:r>
                        <a:rPr kumimoji="0" lang="en-GB" altLang="ko-KR" sz="900" b="1" i="1" u="none" strike="noStrike" cap="none" normalizeH="0" baseline="-2500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,</a:t>
                      </a:r>
                      <a:r>
                        <a:rPr kumimoji="0" lang="en-GB" altLang="ko-KR" sz="10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 </a:t>
                      </a:r>
                      <a:r>
                        <a:rPr kumimoji="0" lang="en-GB" altLang="ko-KR" sz="9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Z’</a:t>
                      </a:r>
                      <a:r>
                        <a:rPr kumimoji="0" lang="en-GB" altLang="ko-KR" sz="900" b="1" i="1" u="none" strike="noStrike" kern="1200" cap="none" spc="0" normalizeH="0" baseline="-2500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2,4</a:t>
                      </a:r>
                      <a:r>
                        <a:rPr kumimoji="0" lang="en-GB" altLang="ko-KR" sz="1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Calibri" pitchFamily="34" charset="0"/>
                          <a:ea typeface="Gulim" pitchFamily="34" charset="-127"/>
                          <a:cs typeface="Arial" charset="0"/>
                        </a:rPr>
                        <a:t>)</a:t>
                      </a:r>
                      <a:endParaRPr kumimoji="0" lang="ko-KR" altLang="ko-KR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ea typeface="맑은 고딕" pitchFamily="50" charset="-127"/>
                        <a:cs typeface="Arial" charset="0"/>
                      </a:endParaRPr>
                    </a:p>
                  </a:txBody>
                  <a:tcPr marL="68580" marR="68580" marT="9529" marB="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5186" name="TextBox 9"/>
          <p:cNvSpPr txBox="1">
            <a:spLocks noChangeArrowheads="1"/>
          </p:cNvSpPr>
          <p:nvPr/>
        </p:nvSpPr>
        <p:spPr bwMode="auto">
          <a:xfrm>
            <a:off x="3200400" y="5562600"/>
            <a:ext cx="36099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400" dirty="0"/>
              <a:t>Table II. CSI calculation time Z for advanced UE </a:t>
            </a:r>
            <a:endParaRPr lang="ko-KR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187247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514600"/>
            <a:ext cx="8229600" cy="1143000"/>
          </a:xfrm>
        </p:spPr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65D26D2-883E-455F-B3BB-71A3F68B6041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800710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8" name="직선 화살표 연결선 67"/>
          <p:cNvCxnSpPr/>
          <p:nvPr/>
        </p:nvCxnSpPr>
        <p:spPr>
          <a:xfrm>
            <a:off x="3183477" y="5736390"/>
            <a:ext cx="522786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8483352" y="5605586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t</a:t>
            </a:r>
            <a:endParaRPr lang="ko-KR" altLang="en-US" sz="1100" dirty="0"/>
          </a:p>
        </p:txBody>
      </p:sp>
      <p:sp>
        <p:nvSpPr>
          <p:cNvPr id="84" name="직사각형 83"/>
          <p:cNvSpPr/>
          <p:nvPr/>
        </p:nvSpPr>
        <p:spPr>
          <a:xfrm>
            <a:off x="6808514" y="4829396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5" name="직사각형 84"/>
          <p:cNvSpPr/>
          <p:nvPr/>
        </p:nvSpPr>
        <p:spPr>
          <a:xfrm>
            <a:off x="6958250" y="4829395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6" name="직사각형 85"/>
          <p:cNvSpPr/>
          <p:nvPr/>
        </p:nvSpPr>
        <p:spPr>
          <a:xfrm>
            <a:off x="6514762" y="4829395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7" name="직사각형 86"/>
          <p:cNvSpPr/>
          <p:nvPr/>
        </p:nvSpPr>
        <p:spPr>
          <a:xfrm>
            <a:off x="6664498" y="4829394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8" name="직사각형 87"/>
          <p:cNvSpPr/>
          <p:nvPr/>
        </p:nvSpPr>
        <p:spPr>
          <a:xfrm>
            <a:off x="6219443" y="4829397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9" name="직사각형 88"/>
          <p:cNvSpPr/>
          <p:nvPr/>
        </p:nvSpPr>
        <p:spPr>
          <a:xfrm>
            <a:off x="6369179" y="4829396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0" name="직사각형 89"/>
          <p:cNvSpPr/>
          <p:nvPr/>
        </p:nvSpPr>
        <p:spPr>
          <a:xfrm>
            <a:off x="5925691" y="4829396"/>
            <a:ext cx="144016" cy="906987"/>
          </a:xfrm>
          <a:prstGeom prst="rect">
            <a:avLst/>
          </a:prstGeom>
          <a:solidFill>
            <a:srgbClr val="FF00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1" name="직사각형 90"/>
          <p:cNvSpPr/>
          <p:nvPr/>
        </p:nvSpPr>
        <p:spPr>
          <a:xfrm>
            <a:off x="6075427" y="4829395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/>
          <p:cNvSpPr/>
          <p:nvPr/>
        </p:nvSpPr>
        <p:spPr>
          <a:xfrm>
            <a:off x="7391792" y="4829394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/>
          <p:cNvSpPr/>
          <p:nvPr/>
        </p:nvSpPr>
        <p:spPr>
          <a:xfrm>
            <a:off x="7541528" y="4829393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4" name="직사각형 93"/>
          <p:cNvSpPr/>
          <p:nvPr/>
        </p:nvSpPr>
        <p:spPr>
          <a:xfrm>
            <a:off x="7098040" y="4829393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5" name="직사각형 94"/>
          <p:cNvSpPr/>
          <p:nvPr/>
        </p:nvSpPr>
        <p:spPr>
          <a:xfrm>
            <a:off x="7247776" y="4829392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6" name="직사각형 95"/>
          <p:cNvSpPr/>
          <p:nvPr/>
        </p:nvSpPr>
        <p:spPr>
          <a:xfrm>
            <a:off x="7685544" y="4829394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7" name="직사각형 96"/>
          <p:cNvSpPr/>
          <p:nvPr/>
        </p:nvSpPr>
        <p:spPr>
          <a:xfrm>
            <a:off x="7835280" y="4829393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8" name="왼쪽 중괄호 97"/>
          <p:cNvSpPr/>
          <p:nvPr/>
        </p:nvSpPr>
        <p:spPr>
          <a:xfrm rot="5400000">
            <a:off x="6775804" y="3611355"/>
            <a:ext cx="360042" cy="20469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9" name="TextBox 98"/>
          <p:cNvSpPr txBox="1"/>
          <p:nvPr/>
        </p:nvSpPr>
        <p:spPr>
          <a:xfrm>
            <a:off x="6079256" y="4024431"/>
            <a:ext cx="1877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rgbClr val="92D050"/>
                </a:solidFill>
              </a:rPr>
              <a:t>CSI reference </a:t>
            </a:r>
            <a:r>
              <a:rPr lang="en-US" altLang="ko-KR" sz="1100" dirty="0" smtClean="0">
                <a:solidFill>
                  <a:srgbClr val="92D050"/>
                </a:solidFill>
              </a:rPr>
              <a:t>resource</a:t>
            </a:r>
          </a:p>
          <a:p>
            <a:pPr algn="ctr"/>
            <a:r>
              <a:rPr lang="en-US" altLang="ko-KR" sz="1100" dirty="0" smtClean="0">
                <a:solidFill>
                  <a:srgbClr val="92D050"/>
                </a:solidFill>
              </a:rPr>
              <a:t> (slot n)</a:t>
            </a:r>
            <a:endParaRPr lang="ko-KR" altLang="en-US" sz="1100" dirty="0">
              <a:solidFill>
                <a:srgbClr val="92D050"/>
              </a:solidFill>
            </a:endParaRPr>
          </a:p>
        </p:txBody>
      </p:sp>
      <p:sp>
        <p:nvSpPr>
          <p:cNvPr id="100" name="왼쪽 중괄호 99"/>
          <p:cNvSpPr/>
          <p:nvPr/>
        </p:nvSpPr>
        <p:spPr>
          <a:xfrm rot="5400000">
            <a:off x="7489938" y="4351452"/>
            <a:ext cx="213644" cy="7094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3" name="왼쪽 중괄호 102"/>
          <p:cNvSpPr/>
          <p:nvPr/>
        </p:nvSpPr>
        <p:spPr>
          <a:xfrm rot="16200000">
            <a:off x="6711823" y="5614158"/>
            <a:ext cx="360042" cy="71187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2" name="직사각형 111"/>
          <p:cNvSpPr/>
          <p:nvPr/>
        </p:nvSpPr>
        <p:spPr>
          <a:xfrm>
            <a:off x="7140124" y="4383890"/>
            <a:ext cx="160332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/>
              <a:t>CSI reporting on PUSCH</a:t>
            </a:r>
            <a:endParaRPr lang="ko-KR" altLang="en-US" sz="1000" dirty="0"/>
          </a:p>
        </p:txBody>
      </p:sp>
      <p:cxnSp>
        <p:nvCxnSpPr>
          <p:cNvPr id="70" name="직선 화살표 연결선 69"/>
          <p:cNvCxnSpPr/>
          <p:nvPr/>
        </p:nvCxnSpPr>
        <p:spPr>
          <a:xfrm>
            <a:off x="3183477" y="2774443"/>
            <a:ext cx="5227867" cy="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483352" y="2643639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t</a:t>
            </a:r>
            <a:endParaRPr lang="ko-KR" altLang="en-US" sz="1100" dirty="0"/>
          </a:p>
        </p:txBody>
      </p:sp>
      <p:sp>
        <p:nvSpPr>
          <p:cNvPr id="72" name="직사각형 71"/>
          <p:cNvSpPr/>
          <p:nvPr/>
        </p:nvSpPr>
        <p:spPr>
          <a:xfrm>
            <a:off x="6808514" y="1867449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>
            <a:off x="6958250" y="1867448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6514762" y="1867448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직사각형 74"/>
          <p:cNvSpPr/>
          <p:nvPr/>
        </p:nvSpPr>
        <p:spPr>
          <a:xfrm>
            <a:off x="6664498" y="1867447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/>
          <p:cNvSpPr/>
          <p:nvPr/>
        </p:nvSpPr>
        <p:spPr>
          <a:xfrm>
            <a:off x="6219443" y="1867450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6369179" y="1867449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/>
          <p:cNvSpPr/>
          <p:nvPr/>
        </p:nvSpPr>
        <p:spPr>
          <a:xfrm>
            <a:off x="5925691" y="1867449"/>
            <a:ext cx="144016" cy="906987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/>
          <p:cNvSpPr/>
          <p:nvPr/>
        </p:nvSpPr>
        <p:spPr>
          <a:xfrm>
            <a:off x="6075427" y="1867448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직사각형 79"/>
          <p:cNvSpPr/>
          <p:nvPr/>
        </p:nvSpPr>
        <p:spPr>
          <a:xfrm>
            <a:off x="7391792" y="1867447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/>
          <p:cNvSpPr/>
          <p:nvPr/>
        </p:nvSpPr>
        <p:spPr>
          <a:xfrm>
            <a:off x="7541528" y="1867446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/>
          <p:cNvSpPr/>
          <p:nvPr/>
        </p:nvSpPr>
        <p:spPr>
          <a:xfrm>
            <a:off x="7098040" y="1867446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/>
          <p:cNvSpPr/>
          <p:nvPr/>
        </p:nvSpPr>
        <p:spPr>
          <a:xfrm>
            <a:off x="7247776" y="1867445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/>
          <p:cNvSpPr/>
          <p:nvPr/>
        </p:nvSpPr>
        <p:spPr>
          <a:xfrm>
            <a:off x="7685544" y="1867447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/>
          <p:cNvSpPr/>
          <p:nvPr/>
        </p:nvSpPr>
        <p:spPr>
          <a:xfrm>
            <a:off x="7835280" y="1867446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왼쪽 중괄호 108"/>
          <p:cNvSpPr/>
          <p:nvPr/>
        </p:nvSpPr>
        <p:spPr>
          <a:xfrm rot="5400000">
            <a:off x="6775804" y="649408"/>
            <a:ext cx="360042" cy="20469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TextBox 109"/>
          <p:cNvSpPr txBox="1"/>
          <p:nvPr/>
        </p:nvSpPr>
        <p:spPr>
          <a:xfrm>
            <a:off x="6647763" y="1242541"/>
            <a:ext cx="615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(slot n)</a:t>
            </a:r>
            <a:endParaRPr lang="ko-KR" altLang="en-US" sz="1100" dirty="0"/>
          </a:p>
        </p:txBody>
      </p:sp>
      <p:sp>
        <p:nvSpPr>
          <p:cNvPr id="111" name="왼쪽 중괄호 110"/>
          <p:cNvSpPr/>
          <p:nvPr/>
        </p:nvSpPr>
        <p:spPr>
          <a:xfrm rot="5400000">
            <a:off x="7489938" y="1389505"/>
            <a:ext cx="213644" cy="7094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9" name="직사각형 118"/>
          <p:cNvSpPr/>
          <p:nvPr/>
        </p:nvSpPr>
        <p:spPr>
          <a:xfrm>
            <a:off x="7140124" y="1421943"/>
            <a:ext cx="160332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/>
              <a:t>CSI reporting on PUSCH</a:t>
            </a:r>
            <a:endParaRPr lang="ko-KR" altLang="en-US" sz="1000" dirty="0"/>
          </a:p>
        </p:txBody>
      </p:sp>
      <p:sp>
        <p:nvSpPr>
          <p:cNvPr id="120" name="직사각형 119"/>
          <p:cNvSpPr/>
          <p:nvPr/>
        </p:nvSpPr>
        <p:spPr>
          <a:xfrm>
            <a:off x="4761243" y="187277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직사각형 120"/>
          <p:cNvSpPr/>
          <p:nvPr/>
        </p:nvSpPr>
        <p:spPr>
          <a:xfrm>
            <a:off x="4910979" y="187277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직사각형 121"/>
          <p:cNvSpPr/>
          <p:nvPr/>
        </p:nvSpPr>
        <p:spPr>
          <a:xfrm>
            <a:off x="4467491" y="187277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직사각형 122"/>
          <p:cNvSpPr/>
          <p:nvPr/>
        </p:nvSpPr>
        <p:spPr>
          <a:xfrm>
            <a:off x="4617227" y="187277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4" name="직사각형 123"/>
          <p:cNvSpPr/>
          <p:nvPr/>
        </p:nvSpPr>
        <p:spPr>
          <a:xfrm>
            <a:off x="4172172" y="1872775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직사각형 124"/>
          <p:cNvSpPr/>
          <p:nvPr/>
        </p:nvSpPr>
        <p:spPr>
          <a:xfrm>
            <a:off x="4321908" y="187277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직사각형 125"/>
          <p:cNvSpPr/>
          <p:nvPr/>
        </p:nvSpPr>
        <p:spPr>
          <a:xfrm>
            <a:off x="3878420" y="187277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>
            <a:off x="4028156" y="187277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>
            <a:off x="5344521" y="187277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/>
          <p:cNvSpPr/>
          <p:nvPr/>
        </p:nvSpPr>
        <p:spPr>
          <a:xfrm>
            <a:off x="5494257" y="187277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/>
          <p:cNvSpPr/>
          <p:nvPr/>
        </p:nvSpPr>
        <p:spPr>
          <a:xfrm>
            <a:off x="5050769" y="187277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직사각형 130"/>
          <p:cNvSpPr/>
          <p:nvPr/>
        </p:nvSpPr>
        <p:spPr>
          <a:xfrm>
            <a:off x="5200505" y="1872770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직사각형 131"/>
          <p:cNvSpPr/>
          <p:nvPr/>
        </p:nvSpPr>
        <p:spPr>
          <a:xfrm>
            <a:off x="5638273" y="187277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3" name="직사각형 132"/>
          <p:cNvSpPr/>
          <p:nvPr/>
        </p:nvSpPr>
        <p:spPr>
          <a:xfrm>
            <a:off x="5788009" y="187277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왼쪽 중괄호 133"/>
          <p:cNvSpPr/>
          <p:nvPr/>
        </p:nvSpPr>
        <p:spPr>
          <a:xfrm rot="5400000">
            <a:off x="4713573" y="668780"/>
            <a:ext cx="360042" cy="20188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5" name="TextBox 134"/>
          <p:cNvSpPr txBox="1"/>
          <p:nvPr/>
        </p:nvSpPr>
        <p:spPr>
          <a:xfrm>
            <a:off x="3950062" y="1072103"/>
            <a:ext cx="1877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rgbClr val="92D050"/>
                </a:solidFill>
              </a:rPr>
              <a:t>CSI reference </a:t>
            </a:r>
            <a:r>
              <a:rPr lang="en-US" altLang="ko-KR" sz="1100" dirty="0" smtClean="0">
                <a:solidFill>
                  <a:srgbClr val="92D050"/>
                </a:solidFill>
              </a:rPr>
              <a:t>resource</a:t>
            </a:r>
          </a:p>
          <a:p>
            <a:pPr algn="ctr"/>
            <a:r>
              <a:rPr lang="en-US" altLang="ko-KR" sz="1100" dirty="0" smtClean="0">
                <a:solidFill>
                  <a:srgbClr val="92D050"/>
                </a:solidFill>
              </a:rPr>
              <a:t>(slot n-1)</a:t>
            </a:r>
            <a:endParaRPr lang="ko-KR" altLang="en-US" sz="1100" dirty="0">
              <a:solidFill>
                <a:srgbClr val="92D050"/>
              </a:solidFill>
            </a:endParaRPr>
          </a:p>
        </p:txBody>
      </p:sp>
      <p:sp>
        <p:nvSpPr>
          <p:cNvPr id="136" name="왼쪽 중괄호 135"/>
          <p:cNvSpPr/>
          <p:nvPr/>
        </p:nvSpPr>
        <p:spPr>
          <a:xfrm rot="16200000">
            <a:off x="4721768" y="1966719"/>
            <a:ext cx="360042" cy="2044361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7" name="왼쪽 중괄호 136"/>
          <p:cNvSpPr/>
          <p:nvPr/>
        </p:nvSpPr>
        <p:spPr>
          <a:xfrm rot="16200000">
            <a:off x="6418767" y="2339911"/>
            <a:ext cx="360042" cy="1297980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1" name="TextBox 140"/>
          <p:cNvSpPr txBox="1"/>
          <p:nvPr/>
        </p:nvSpPr>
        <p:spPr>
          <a:xfrm>
            <a:off x="5923970" y="3193485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cannot conduct channel/interference measurement</a:t>
            </a:r>
            <a:endParaRPr lang="ko-KR" altLang="en-US" sz="1000" dirty="0"/>
          </a:p>
        </p:txBody>
      </p:sp>
      <p:sp>
        <p:nvSpPr>
          <p:cNvPr id="142" name="직사각형 141"/>
          <p:cNvSpPr/>
          <p:nvPr/>
        </p:nvSpPr>
        <p:spPr>
          <a:xfrm>
            <a:off x="4757663" y="482939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3" name="직사각형 142"/>
          <p:cNvSpPr/>
          <p:nvPr/>
        </p:nvSpPr>
        <p:spPr>
          <a:xfrm>
            <a:off x="4907399" y="482939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4" name="직사각형 143"/>
          <p:cNvSpPr/>
          <p:nvPr/>
        </p:nvSpPr>
        <p:spPr>
          <a:xfrm>
            <a:off x="4463911" y="482939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직사각형 144"/>
          <p:cNvSpPr/>
          <p:nvPr/>
        </p:nvSpPr>
        <p:spPr>
          <a:xfrm>
            <a:off x="4613647" y="482939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6" name="직사각형 145"/>
          <p:cNvSpPr/>
          <p:nvPr/>
        </p:nvSpPr>
        <p:spPr>
          <a:xfrm>
            <a:off x="4168592" y="4829395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직사각형 146"/>
          <p:cNvSpPr/>
          <p:nvPr/>
        </p:nvSpPr>
        <p:spPr>
          <a:xfrm>
            <a:off x="4318328" y="482939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8" name="직사각형 147"/>
          <p:cNvSpPr/>
          <p:nvPr/>
        </p:nvSpPr>
        <p:spPr>
          <a:xfrm>
            <a:off x="3874840" y="482939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9" name="직사각형 148"/>
          <p:cNvSpPr/>
          <p:nvPr/>
        </p:nvSpPr>
        <p:spPr>
          <a:xfrm>
            <a:off x="4024576" y="482939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0" name="직사각형 149"/>
          <p:cNvSpPr/>
          <p:nvPr/>
        </p:nvSpPr>
        <p:spPr>
          <a:xfrm>
            <a:off x="5340941" y="482939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1" name="직사각형 150"/>
          <p:cNvSpPr/>
          <p:nvPr/>
        </p:nvSpPr>
        <p:spPr>
          <a:xfrm>
            <a:off x="5490677" y="482939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2" name="직사각형 151"/>
          <p:cNvSpPr/>
          <p:nvPr/>
        </p:nvSpPr>
        <p:spPr>
          <a:xfrm>
            <a:off x="5047189" y="482939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3" name="직사각형 152"/>
          <p:cNvSpPr/>
          <p:nvPr/>
        </p:nvSpPr>
        <p:spPr>
          <a:xfrm>
            <a:off x="5196925" y="4829390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4" name="직사각형 153"/>
          <p:cNvSpPr/>
          <p:nvPr/>
        </p:nvSpPr>
        <p:spPr>
          <a:xfrm>
            <a:off x="5634693" y="482939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5" name="직사각형 154"/>
          <p:cNvSpPr/>
          <p:nvPr/>
        </p:nvSpPr>
        <p:spPr>
          <a:xfrm>
            <a:off x="5784429" y="482939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6" name="왼쪽 중괄호 155"/>
          <p:cNvSpPr/>
          <p:nvPr/>
        </p:nvSpPr>
        <p:spPr>
          <a:xfrm rot="5400000">
            <a:off x="4709993" y="3625400"/>
            <a:ext cx="360042" cy="20188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7" name="TextBox 156"/>
          <p:cNvSpPr txBox="1"/>
          <p:nvPr/>
        </p:nvSpPr>
        <p:spPr>
          <a:xfrm>
            <a:off x="3946482" y="4028723"/>
            <a:ext cx="1877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altLang="ko-KR" sz="1100" dirty="0" smtClean="0"/>
          </a:p>
          <a:p>
            <a:pPr algn="ctr"/>
            <a:r>
              <a:rPr lang="en-US" altLang="ko-KR" sz="1100" dirty="0" smtClean="0"/>
              <a:t>(slot n-1)</a:t>
            </a:r>
            <a:endParaRPr lang="ko-KR" altLang="en-US" sz="1100" dirty="0"/>
          </a:p>
        </p:txBody>
      </p:sp>
      <p:sp>
        <p:nvSpPr>
          <p:cNvPr id="158" name="왼쪽 중괄호 157"/>
          <p:cNvSpPr/>
          <p:nvPr/>
        </p:nvSpPr>
        <p:spPr>
          <a:xfrm rot="16200000">
            <a:off x="5012802" y="4628726"/>
            <a:ext cx="360042" cy="26335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0" name="TextBox 159"/>
          <p:cNvSpPr txBox="1"/>
          <p:nvPr/>
        </p:nvSpPr>
        <p:spPr>
          <a:xfrm>
            <a:off x="3914670" y="3193499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 conduct channel/interference measurement</a:t>
            </a:r>
            <a:endParaRPr lang="ko-KR" altLang="en-US" sz="1000" dirty="0"/>
          </a:p>
        </p:txBody>
      </p:sp>
      <p:sp>
        <p:nvSpPr>
          <p:cNvPr id="161" name="TextBox 160"/>
          <p:cNvSpPr txBox="1"/>
          <p:nvPr/>
        </p:nvSpPr>
        <p:spPr>
          <a:xfrm>
            <a:off x="6567258" y="6150100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cannot conduct channel/interference measurement</a:t>
            </a:r>
            <a:endParaRPr lang="ko-KR" altLang="en-US" sz="1000" dirty="0"/>
          </a:p>
        </p:txBody>
      </p:sp>
      <p:sp>
        <p:nvSpPr>
          <p:cNvPr id="162" name="TextBox 161"/>
          <p:cNvSpPr txBox="1"/>
          <p:nvPr/>
        </p:nvSpPr>
        <p:spPr>
          <a:xfrm>
            <a:off x="4557958" y="6150114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 conduct channel/interference measurement</a:t>
            </a:r>
            <a:endParaRPr lang="ko-KR" altLang="en-US" sz="1000" dirty="0"/>
          </a:p>
        </p:txBody>
      </p:sp>
      <p:cxnSp>
        <p:nvCxnSpPr>
          <p:cNvPr id="3" name="직선 화살표 연결선 2"/>
          <p:cNvCxnSpPr>
            <a:endCxn id="78" idx="0"/>
          </p:cNvCxnSpPr>
          <p:nvPr/>
        </p:nvCxnSpPr>
        <p:spPr>
          <a:xfrm flipH="1">
            <a:off x="5997699" y="1144111"/>
            <a:ext cx="3580" cy="723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5710281" y="880650"/>
            <a:ext cx="1242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AP CSI trigger</a:t>
            </a:r>
            <a:endParaRPr lang="ko-KR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직사각형 1"/>
              <p:cNvSpPr/>
              <p:nvPr/>
            </p:nvSpPr>
            <p:spPr>
              <a:xfrm>
                <a:off x="660122" y="5036687"/>
                <a:ext cx="1801583" cy="4397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2000" dirty="0" err="1" smtClean="0"/>
                  <a:t>n</a:t>
                </a:r>
                <a:r>
                  <a:rPr lang="en-US" altLang="ko-KR" sz="2000" baseline="-25000" dirty="0" smtClean="0"/>
                  <a:t>CQI_Ref</a:t>
                </a:r>
                <a:r>
                  <a:rPr lang="en-US" altLang="ko-KR" sz="2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200" i="1">
                            <a:latin typeface="Cambria Math"/>
                          </a:rPr>
                          <m:t>𝑍</m:t>
                        </m:r>
                        <m:r>
                          <a:rPr lang="en-US" altLang="ko-KR" sz="1200" i="1">
                            <a:latin typeface="Cambria Math"/>
                          </a:rPr>
                          <m:t>′/</m:t>
                        </m:r>
                        <m:sSubSup>
                          <m:sSubSupPr>
                            <m:ctrlPr>
                              <a:rPr lang="ko-KR" altLang="ko-KR" sz="12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2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200" i="1"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200" i="1"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</m:oMath>
                </a14:m>
                <a:endParaRPr lang="ko-KR" altLang="en-US" sz="1200" dirty="0"/>
              </a:p>
            </p:txBody>
          </p:sp>
        </mc:Choice>
        <mc:Fallback xmlns="">
          <p:sp>
            <p:nvSpPr>
              <p:cNvPr id="2" name="직사각형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0122" y="5036687"/>
                <a:ext cx="1801583" cy="439736"/>
              </a:xfrm>
              <a:prstGeom prst="rect">
                <a:avLst/>
              </a:prstGeom>
              <a:blipFill rotWithShape="1">
                <a:blip r:embed="rId3"/>
                <a:stretch>
                  <a:fillRect l="-3378" t="-1389" b="-208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4" name="직사각형 103"/>
              <p:cNvSpPr/>
              <p:nvPr/>
            </p:nvSpPr>
            <p:spPr>
              <a:xfrm>
                <a:off x="609600" y="2073960"/>
                <a:ext cx="1801583" cy="4397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2000" dirty="0" err="1" smtClean="0"/>
                  <a:t>n</a:t>
                </a:r>
                <a:r>
                  <a:rPr lang="en-US" altLang="ko-KR" sz="2000" baseline="-25000" dirty="0" smtClean="0"/>
                  <a:t>CQI_Ref</a:t>
                </a:r>
                <a:r>
                  <a:rPr lang="en-US" altLang="ko-KR" sz="2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ko-KR" sz="200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200" i="1">
                            <a:latin typeface="Cambria Math"/>
                          </a:rPr>
                          <m:t>𝑍</m:t>
                        </m:r>
                        <m:r>
                          <a:rPr lang="en-US" altLang="ko-KR" sz="1200" i="1">
                            <a:latin typeface="Cambria Math"/>
                          </a:rPr>
                          <m:t>′/</m:t>
                        </m:r>
                        <m:sSubSup>
                          <m:sSubSupPr>
                            <m:ctrlPr>
                              <a:rPr lang="ko-KR" altLang="ko-KR" sz="12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2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200" i="1"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200" i="1"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</m:oMath>
                </a14:m>
                <a:endParaRPr lang="ko-KR" altLang="en-US" sz="1200" dirty="0"/>
              </a:p>
            </p:txBody>
          </p:sp>
        </mc:Choice>
        <mc:Fallback xmlns="">
          <p:sp>
            <p:nvSpPr>
              <p:cNvPr id="104" name="직사각형 10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2073960"/>
                <a:ext cx="1801583" cy="439736"/>
              </a:xfrm>
              <a:prstGeom prst="rect">
                <a:avLst/>
              </a:prstGeom>
              <a:blipFill rotWithShape="1">
                <a:blip r:embed="rId4"/>
                <a:stretch>
                  <a:fillRect l="-3378" t="-1389" b="-208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오른쪽 화살표 3"/>
          <p:cNvSpPr/>
          <p:nvPr/>
        </p:nvSpPr>
        <p:spPr>
          <a:xfrm>
            <a:off x="2461705" y="2178789"/>
            <a:ext cx="609600" cy="266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오른쪽 화살표 106"/>
          <p:cNvSpPr/>
          <p:nvPr/>
        </p:nvSpPr>
        <p:spPr>
          <a:xfrm>
            <a:off x="2512505" y="5128843"/>
            <a:ext cx="609600" cy="266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TextBox 112"/>
          <p:cNvSpPr txBox="1"/>
          <p:nvPr/>
        </p:nvSpPr>
        <p:spPr>
          <a:xfrm>
            <a:off x="6660012" y="2133600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Z’=5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14" name="직선 화살표 연결선 113"/>
          <p:cNvCxnSpPr/>
          <p:nvPr/>
        </p:nvCxnSpPr>
        <p:spPr>
          <a:xfrm flipV="1">
            <a:off x="6490966" y="2395200"/>
            <a:ext cx="727294" cy="2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6648575" y="1828800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Z=8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18" name="직선 화살표 연결선 117"/>
          <p:cNvCxnSpPr/>
          <p:nvPr/>
        </p:nvCxnSpPr>
        <p:spPr>
          <a:xfrm>
            <a:off x="6059040" y="2090400"/>
            <a:ext cx="1147783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8" name="TextBox 137"/>
          <p:cNvSpPr txBox="1"/>
          <p:nvPr/>
        </p:nvSpPr>
        <p:spPr>
          <a:xfrm>
            <a:off x="6678136" y="5283760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Z’=5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39" name="직선 화살표 연결선 138"/>
          <p:cNvCxnSpPr/>
          <p:nvPr/>
        </p:nvCxnSpPr>
        <p:spPr>
          <a:xfrm flipV="1">
            <a:off x="6509090" y="5545360"/>
            <a:ext cx="727294" cy="2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0" name="TextBox 139"/>
          <p:cNvSpPr txBox="1"/>
          <p:nvPr/>
        </p:nvSpPr>
        <p:spPr>
          <a:xfrm>
            <a:off x="6666699" y="4905882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Z=8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59" name="직선 화살표 연결선 158"/>
          <p:cNvCxnSpPr/>
          <p:nvPr/>
        </p:nvCxnSpPr>
        <p:spPr>
          <a:xfrm>
            <a:off x="6077164" y="5167482"/>
            <a:ext cx="1147783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>
            <a:off x="3048000" y="228600"/>
            <a:ext cx="2942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/>
              <a:t>&lt;An example of Y =0&gt;</a:t>
            </a:r>
            <a:endParaRPr lang="ko-KR" altLang="en-US" sz="2400" dirty="0"/>
          </a:p>
        </p:txBody>
      </p:sp>
      <p:sp>
        <p:nvSpPr>
          <p:cNvPr id="5" name="타원 4"/>
          <p:cNvSpPr/>
          <p:nvPr/>
        </p:nvSpPr>
        <p:spPr>
          <a:xfrm>
            <a:off x="6069707" y="2514600"/>
            <a:ext cx="1187417" cy="224618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" name="직선 화살표 연결선 8"/>
          <p:cNvCxnSpPr>
            <a:endCxn id="5" idx="5"/>
          </p:cNvCxnSpPr>
          <p:nvPr/>
        </p:nvCxnSpPr>
        <p:spPr>
          <a:xfrm flipH="1" flipV="1">
            <a:off x="7083231" y="2706323"/>
            <a:ext cx="896066" cy="417516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TextBox 104"/>
          <p:cNvSpPr txBox="1"/>
          <p:nvPr/>
        </p:nvSpPr>
        <p:spPr>
          <a:xfrm>
            <a:off x="7937551" y="3133372"/>
            <a:ext cx="234944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srgbClr val="FF0000"/>
                </a:solidFill>
              </a:rPr>
              <a:t>UE cannot measure channel during the time between CSI trigger and PUSCH transmission</a:t>
            </a:r>
            <a:endParaRPr lang="ko-KR" alt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174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0" name="직선 화살표 연결선 69"/>
          <p:cNvCxnSpPr/>
          <p:nvPr/>
        </p:nvCxnSpPr>
        <p:spPr>
          <a:xfrm>
            <a:off x="1795946" y="2612304"/>
            <a:ext cx="7053204" cy="3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8921158" y="2484765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t</a:t>
            </a:r>
            <a:endParaRPr lang="ko-KR" altLang="en-US" sz="1100" dirty="0"/>
          </a:p>
        </p:txBody>
      </p:sp>
      <p:sp>
        <p:nvSpPr>
          <p:cNvPr id="72" name="직사각형 71"/>
          <p:cNvSpPr/>
          <p:nvPr/>
        </p:nvSpPr>
        <p:spPr>
          <a:xfrm>
            <a:off x="7246320" y="1708575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3" name="직사각형 72"/>
          <p:cNvSpPr/>
          <p:nvPr/>
        </p:nvSpPr>
        <p:spPr>
          <a:xfrm>
            <a:off x="7396056" y="1708574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4" name="직사각형 73"/>
          <p:cNvSpPr/>
          <p:nvPr/>
        </p:nvSpPr>
        <p:spPr>
          <a:xfrm>
            <a:off x="6952568" y="1708574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5" name="직사각형 74"/>
          <p:cNvSpPr/>
          <p:nvPr/>
        </p:nvSpPr>
        <p:spPr>
          <a:xfrm>
            <a:off x="7102304" y="1708573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6" name="직사각형 75"/>
          <p:cNvSpPr/>
          <p:nvPr/>
        </p:nvSpPr>
        <p:spPr>
          <a:xfrm>
            <a:off x="6657249" y="1708576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직사각형 76"/>
          <p:cNvSpPr/>
          <p:nvPr/>
        </p:nvSpPr>
        <p:spPr>
          <a:xfrm>
            <a:off x="6806985" y="1708575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8" name="직사각형 77"/>
          <p:cNvSpPr/>
          <p:nvPr/>
        </p:nvSpPr>
        <p:spPr>
          <a:xfrm>
            <a:off x="6363497" y="1705317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직사각형 78"/>
          <p:cNvSpPr/>
          <p:nvPr/>
        </p:nvSpPr>
        <p:spPr>
          <a:xfrm>
            <a:off x="6513233" y="1708574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0" name="직사각형 79"/>
          <p:cNvSpPr/>
          <p:nvPr/>
        </p:nvSpPr>
        <p:spPr>
          <a:xfrm>
            <a:off x="7829598" y="1708573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1" name="직사각형 80"/>
          <p:cNvSpPr/>
          <p:nvPr/>
        </p:nvSpPr>
        <p:spPr>
          <a:xfrm>
            <a:off x="7979334" y="1708572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2" name="직사각형 81"/>
          <p:cNvSpPr/>
          <p:nvPr/>
        </p:nvSpPr>
        <p:spPr>
          <a:xfrm>
            <a:off x="7535846" y="1708572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직사각형 82"/>
          <p:cNvSpPr/>
          <p:nvPr/>
        </p:nvSpPr>
        <p:spPr>
          <a:xfrm>
            <a:off x="7685582" y="1708571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1" name="직사각형 100"/>
          <p:cNvSpPr/>
          <p:nvPr/>
        </p:nvSpPr>
        <p:spPr>
          <a:xfrm>
            <a:off x="8123350" y="1708573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8" name="직사각형 107"/>
          <p:cNvSpPr/>
          <p:nvPr/>
        </p:nvSpPr>
        <p:spPr>
          <a:xfrm>
            <a:off x="8273086" y="1708572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9" name="왼쪽 중괄호 108"/>
          <p:cNvSpPr/>
          <p:nvPr/>
        </p:nvSpPr>
        <p:spPr>
          <a:xfrm rot="5400000">
            <a:off x="7213610" y="490534"/>
            <a:ext cx="360042" cy="20469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0" name="TextBox 109"/>
          <p:cNvSpPr txBox="1"/>
          <p:nvPr/>
        </p:nvSpPr>
        <p:spPr>
          <a:xfrm>
            <a:off x="7085569" y="1083667"/>
            <a:ext cx="615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(slot n)</a:t>
            </a:r>
            <a:endParaRPr lang="ko-KR" altLang="en-US" sz="1100" dirty="0"/>
          </a:p>
        </p:txBody>
      </p:sp>
      <p:sp>
        <p:nvSpPr>
          <p:cNvPr id="111" name="왼쪽 중괄호 110"/>
          <p:cNvSpPr/>
          <p:nvPr/>
        </p:nvSpPr>
        <p:spPr>
          <a:xfrm rot="5400000">
            <a:off x="7927744" y="1230631"/>
            <a:ext cx="213644" cy="7094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6692490" y="1993117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Z’=15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17" name="직선 화살표 연결선 116"/>
          <p:cNvCxnSpPr/>
          <p:nvPr/>
        </p:nvCxnSpPr>
        <p:spPr>
          <a:xfrm flipV="1">
            <a:off x="5460500" y="2254717"/>
            <a:ext cx="2219362" cy="623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직사각형 118"/>
          <p:cNvSpPr/>
          <p:nvPr/>
        </p:nvSpPr>
        <p:spPr>
          <a:xfrm>
            <a:off x="7577930" y="1263069"/>
            <a:ext cx="160332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/>
              <a:t>CSI reporting on PUSCH</a:t>
            </a:r>
            <a:endParaRPr lang="ko-KR" altLang="en-US" sz="1000" dirty="0"/>
          </a:p>
        </p:txBody>
      </p:sp>
      <p:sp>
        <p:nvSpPr>
          <p:cNvPr id="120" name="직사각형 119"/>
          <p:cNvSpPr/>
          <p:nvPr/>
        </p:nvSpPr>
        <p:spPr>
          <a:xfrm>
            <a:off x="3092378" y="1713900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1" name="직사각형 120"/>
          <p:cNvSpPr/>
          <p:nvPr/>
        </p:nvSpPr>
        <p:spPr>
          <a:xfrm>
            <a:off x="3242114" y="1713899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2" name="직사각형 121"/>
          <p:cNvSpPr/>
          <p:nvPr/>
        </p:nvSpPr>
        <p:spPr>
          <a:xfrm>
            <a:off x="2798626" y="1713899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3" name="직사각형 122"/>
          <p:cNvSpPr/>
          <p:nvPr/>
        </p:nvSpPr>
        <p:spPr>
          <a:xfrm>
            <a:off x="2948362" y="1713898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4" name="직사각형 123"/>
          <p:cNvSpPr/>
          <p:nvPr/>
        </p:nvSpPr>
        <p:spPr>
          <a:xfrm>
            <a:off x="2503307" y="171390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5" name="직사각형 124"/>
          <p:cNvSpPr/>
          <p:nvPr/>
        </p:nvSpPr>
        <p:spPr>
          <a:xfrm>
            <a:off x="2653043" y="1713900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6" name="직사각형 125"/>
          <p:cNvSpPr/>
          <p:nvPr/>
        </p:nvSpPr>
        <p:spPr>
          <a:xfrm>
            <a:off x="2209555" y="1713900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7" name="직사각형 126"/>
          <p:cNvSpPr/>
          <p:nvPr/>
        </p:nvSpPr>
        <p:spPr>
          <a:xfrm>
            <a:off x="2359291" y="1713899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8" name="직사각형 127"/>
          <p:cNvSpPr/>
          <p:nvPr/>
        </p:nvSpPr>
        <p:spPr>
          <a:xfrm>
            <a:off x="3675656" y="1713898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9" name="직사각형 128"/>
          <p:cNvSpPr/>
          <p:nvPr/>
        </p:nvSpPr>
        <p:spPr>
          <a:xfrm>
            <a:off x="3825392" y="1713897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0" name="직사각형 129"/>
          <p:cNvSpPr/>
          <p:nvPr/>
        </p:nvSpPr>
        <p:spPr>
          <a:xfrm>
            <a:off x="3381904" y="1713897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1" name="직사각형 130"/>
          <p:cNvSpPr/>
          <p:nvPr/>
        </p:nvSpPr>
        <p:spPr>
          <a:xfrm>
            <a:off x="3531640" y="1713896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2" name="직사각형 131"/>
          <p:cNvSpPr/>
          <p:nvPr/>
        </p:nvSpPr>
        <p:spPr>
          <a:xfrm>
            <a:off x="3969408" y="1713898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3" name="직사각형 132"/>
          <p:cNvSpPr/>
          <p:nvPr/>
        </p:nvSpPr>
        <p:spPr>
          <a:xfrm>
            <a:off x="4119144" y="1713897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4" name="왼쪽 중괄호 133"/>
          <p:cNvSpPr/>
          <p:nvPr/>
        </p:nvSpPr>
        <p:spPr>
          <a:xfrm rot="5400000">
            <a:off x="3044708" y="509906"/>
            <a:ext cx="360042" cy="20188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5" name="TextBox 134"/>
          <p:cNvSpPr txBox="1"/>
          <p:nvPr/>
        </p:nvSpPr>
        <p:spPr>
          <a:xfrm>
            <a:off x="2281197" y="913229"/>
            <a:ext cx="1877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rgbClr val="92D050"/>
                </a:solidFill>
              </a:rPr>
              <a:t>CSI reference </a:t>
            </a:r>
            <a:r>
              <a:rPr lang="en-US" altLang="ko-KR" sz="1100" dirty="0" smtClean="0">
                <a:solidFill>
                  <a:srgbClr val="92D050"/>
                </a:solidFill>
              </a:rPr>
              <a:t>resource</a:t>
            </a:r>
          </a:p>
          <a:p>
            <a:pPr algn="ctr"/>
            <a:r>
              <a:rPr lang="en-US" altLang="ko-KR" sz="1100" dirty="0" smtClean="0">
                <a:solidFill>
                  <a:srgbClr val="92D050"/>
                </a:solidFill>
              </a:rPr>
              <a:t>(slot n-2)</a:t>
            </a:r>
            <a:endParaRPr lang="ko-KR" altLang="en-US" sz="1100" dirty="0">
              <a:solidFill>
                <a:srgbClr val="92D050"/>
              </a:solidFill>
            </a:endParaRPr>
          </a:p>
        </p:txBody>
      </p:sp>
      <p:sp>
        <p:nvSpPr>
          <p:cNvPr id="136" name="왼쪽 중괄호 135"/>
          <p:cNvSpPr/>
          <p:nvPr/>
        </p:nvSpPr>
        <p:spPr>
          <a:xfrm rot="16200000">
            <a:off x="3056931" y="1803818"/>
            <a:ext cx="360042" cy="205241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7" name="왼쪽 중괄호 136"/>
          <p:cNvSpPr/>
          <p:nvPr/>
        </p:nvSpPr>
        <p:spPr>
          <a:xfrm rot="16200000">
            <a:off x="5820884" y="1145348"/>
            <a:ext cx="360042" cy="336935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1" name="TextBox 140"/>
          <p:cNvSpPr txBox="1"/>
          <p:nvPr/>
        </p:nvSpPr>
        <p:spPr>
          <a:xfrm>
            <a:off x="4969823" y="3034625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cannot conduct channel/interference measurement</a:t>
            </a:r>
            <a:endParaRPr lang="ko-KR" altLang="en-US" sz="1000" dirty="0"/>
          </a:p>
        </p:txBody>
      </p:sp>
      <p:sp>
        <p:nvSpPr>
          <p:cNvPr id="160" name="TextBox 159"/>
          <p:cNvSpPr txBox="1"/>
          <p:nvPr/>
        </p:nvSpPr>
        <p:spPr>
          <a:xfrm>
            <a:off x="2353571" y="3034625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 conduct channel/interference measurement</a:t>
            </a:r>
            <a:endParaRPr lang="ko-KR" altLang="en-US" sz="1000" dirty="0"/>
          </a:p>
        </p:txBody>
      </p:sp>
      <p:sp>
        <p:nvSpPr>
          <p:cNvPr id="104" name="직사각형 103"/>
          <p:cNvSpPr/>
          <p:nvPr/>
        </p:nvSpPr>
        <p:spPr>
          <a:xfrm>
            <a:off x="5166748" y="1714807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7" name="직사각형 106"/>
          <p:cNvSpPr/>
          <p:nvPr/>
        </p:nvSpPr>
        <p:spPr>
          <a:xfrm>
            <a:off x="5316484" y="1714806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3" name="직사각형 112"/>
          <p:cNvSpPr/>
          <p:nvPr/>
        </p:nvSpPr>
        <p:spPr>
          <a:xfrm>
            <a:off x="4872996" y="1714806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4" name="직사각형 113"/>
          <p:cNvSpPr/>
          <p:nvPr/>
        </p:nvSpPr>
        <p:spPr>
          <a:xfrm>
            <a:off x="5022732" y="1714805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5" name="직사각형 114"/>
          <p:cNvSpPr/>
          <p:nvPr/>
        </p:nvSpPr>
        <p:spPr>
          <a:xfrm>
            <a:off x="4577677" y="1714808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8" name="직사각형 117"/>
          <p:cNvSpPr/>
          <p:nvPr/>
        </p:nvSpPr>
        <p:spPr>
          <a:xfrm>
            <a:off x="4727413" y="1714807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8" name="직사각형 137"/>
          <p:cNvSpPr/>
          <p:nvPr/>
        </p:nvSpPr>
        <p:spPr>
          <a:xfrm>
            <a:off x="4283925" y="1714807"/>
            <a:ext cx="144016" cy="906987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9" name="직사각형 138"/>
          <p:cNvSpPr/>
          <p:nvPr/>
        </p:nvSpPr>
        <p:spPr>
          <a:xfrm>
            <a:off x="4433661" y="1714806"/>
            <a:ext cx="144016" cy="906987"/>
          </a:xfrm>
          <a:prstGeom prst="rect">
            <a:avLst/>
          </a:prstGeom>
          <a:pattFill prst="ltDnDiag">
            <a:fgClr>
              <a:srgbClr val="00B050"/>
            </a:fgClr>
            <a:bgClr>
              <a:schemeClr val="bg1"/>
            </a:bgClr>
          </a:patt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0" name="직사각형 139"/>
          <p:cNvSpPr/>
          <p:nvPr/>
        </p:nvSpPr>
        <p:spPr>
          <a:xfrm>
            <a:off x="5750026" y="1714805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9" name="직사각형 158"/>
          <p:cNvSpPr/>
          <p:nvPr/>
        </p:nvSpPr>
        <p:spPr>
          <a:xfrm>
            <a:off x="5899762" y="1714804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3" name="직사각형 162"/>
          <p:cNvSpPr/>
          <p:nvPr/>
        </p:nvSpPr>
        <p:spPr>
          <a:xfrm>
            <a:off x="5456274" y="1714804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4" name="직사각형 163"/>
          <p:cNvSpPr/>
          <p:nvPr/>
        </p:nvSpPr>
        <p:spPr>
          <a:xfrm>
            <a:off x="5606010" y="1714803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5" name="직사각형 164"/>
          <p:cNvSpPr/>
          <p:nvPr/>
        </p:nvSpPr>
        <p:spPr>
          <a:xfrm>
            <a:off x="6043778" y="1714805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6" name="직사각형 165"/>
          <p:cNvSpPr/>
          <p:nvPr/>
        </p:nvSpPr>
        <p:spPr>
          <a:xfrm>
            <a:off x="6193514" y="1714804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67" name="직선 화살표 연결선 166"/>
          <p:cNvCxnSpPr/>
          <p:nvPr/>
        </p:nvCxnSpPr>
        <p:spPr>
          <a:xfrm flipH="1">
            <a:off x="4350853" y="949261"/>
            <a:ext cx="3580" cy="723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8" name="TextBox 167"/>
          <p:cNvSpPr txBox="1"/>
          <p:nvPr/>
        </p:nvSpPr>
        <p:spPr>
          <a:xfrm>
            <a:off x="4063435" y="685800"/>
            <a:ext cx="1242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AP CSI trigger</a:t>
            </a:r>
            <a:endParaRPr lang="ko-KR" altLang="en-US" sz="1100" dirty="0"/>
          </a:p>
        </p:txBody>
      </p:sp>
      <p:cxnSp>
        <p:nvCxnSpPr>
          <p:cNvPr id="226" name="직선 화살표 연결선 225"/>
          <p:cNvCxnSpPr/>
          <p:nvPr/>
        </p:nvCxnSpPr>
        <p:spPr>
          <a:xfrm>
            <a:off x="1815340" y="5771169"/>
            <a:ext cx="7053204" cy="32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7" name="TextBox 226"/>
          <p:cNvSpPr txBox="1"/>
          <p:nvPr/>
        </p:nvSpPr>
        <p:spPr>
          <a:xfrm>
            <a:off x="8940552" y="5643630"/>
            <a:ext cx="43204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t</a:t>
            </a:r>
            <a:endParaRPr lang="ko-KR" altLang="en-US" sz="1100" dirty="0"/>
          </a:p>
        </p:txBody>
      </p:sp>
      <p:sp>
        <p:nvSpPr>
          <p:cNvPr id="228" name="직사각형 227"/>
          <p:cNvSpPr/>
          <p:nvPr/>
        </p:nvSpPr>
        <p:spPr>
          <a:xfrm>
            <a:off x="7265714" y="4867440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9" name="직사각형 228"/>
          <p:cNvSpPr/>
          <p:nvPr/>
        </p:nvSpPr>
        <p:spPr>
          <a:xfrm>
            <a:off x="7415450" y="4867439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0" name="직사각형 229"/>
          <p:cNvSpPr/>
          <p:nvPr/>
        </p:nvSpPr>
        <p:spPr>
          <a:xfrm>
            <a:off x="6971962" y="4867439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1" name="직사각형 230"/>
          <p:cNvSpPr/>
          <p:nvPr/>
        </p:nvSpPr>
        <p:spPr>
          <a:xfrm>
            <a:off x="7121698" y="4867438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2" name="직사각형 231"/>
          <p:cNvSpPr/>
          <p:nvPr/>
        </p:nvSpPr>
        <p:spPr>
          <a:xfrm>
            <a:off x="6676643" y="4867441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3" name="직사각형 232"/>
          <p:cNvSpPr/>
          <p:nvPr/>
        </p:nvSpPr>
        <p:spPr>
          <a:xfrm>
            <a:off x="6826379" y="4867440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4" name="직사각형 233"/>
          <p:cNvSpPr/>
          <p:nvPr/>
        </p:nvSpPr>
        <p:spPr>
          <a:xfrm>
            <a:off x="6382891" y="4864182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5" name="직사각형 234"/>
          <p:cNvSpPr/>
          <p:nvPr/>
        </p:nvSpPr>
        <p:spPr>
          <a:xfrm>
            <a:off x="6532627" y="4867439"/>
            <a:ext cx="144016" cy="90698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6" name="직사각형 235"/>
          <p:cNvSpPr/>
          <p:nvPr/>
        </p:nvSpPr>
        <p:spPr>
          <a:xfrm>
            <a:off x="7848992" y="4867438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7" name="직사각형 236"/>
          <p:cNvSpPr/>
          <p:nvPr/>
        </p:nvSpPr>
        <p:spPr>
          <a:xfrm>
            <a:off x="7998728" y="4867437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8" name="직사각형 237"/>
          <p:cNvSpPr/>
          <p:nvPr/>
        </p:nvSpPr>
        <p:spPr>
          <a:xfrm>
            <a:off x="7555240" y="4867437"/>
            <a:ext cx="144016" cy="90698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9" name="직사각형 238"/>
          <p:cNvSpPr/>
          <p:nvPr/>
        </p:nvSpPr>
        <p:spPr>
          <a:xfrm>
            <a:off x="7704976" y="4867436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0" name="직사각형 239"/>
          <p:cNvSpPr/>
          <p:nvPr/>
        </p:nvSpPr>
        <p:spPr>
          <a:xfrm>
            <a:off x="8142744" y="4867438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1" name="직사각형 240"/>
          <p:cNvSpPr/>
          <p:nvPr/>
        </p:nvSpPr>
        <p:spPr>
          <a:xfrm>
            <a:off x="8292480" y="4867437"/>
            <a:ext cx="144016" cy="906987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2" name="왼쪽 중괄호 241"/>
          <p:cNvSpPr/>
          <p:nvPr/>
        </p:nvSpPr>
        <p:spPr>
          <a:xfrm rot="5400000">
            <a:off x="7233004" y="3649399"/>
            <a:ext cx="360042" cy="204694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3" name="TextBox 242"/>
          <p:cNvSpPr txBox="1"/>
          <p:nvPr/>
        </p:nvSpPr>
        <p:spPr>
          <a:xfrm>
            <a:off x="7104963" y="4242532"/>
            <a:ext cx="61503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(slot n)</a:t>
            </a:r>
            <a:endParaRPr lang="ko-KR" altLang="en-US" sz="1100" dirty="0"/>
          </a:p>
        </p:txBody>
      </p:sp>
      <p:sp>
        <p:nvSpPr>
          <p:cNvPr id="244" name="왼쪽 중괄호 243"/>
          <p:cNvSpPr/>
          <p:nvPr/>
        </p:nvSpPr>
        <p:spPr>
          <a:xfrm rot="5400000">
            <a:off x="7947138" y="4389496"/>
            <a:ext cx="213644" cy="70940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7" name="직사각형 246"/>
          <p:cNvSpPr/>
          <p:nvPr/>
        </p:nvSpPr>
        <p:spPr>
          <a:xfrm>
            <a:off x="7597324" y="4421934"/>
            <a:ext cx="160332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dirty="0"/>
              <a:t>CSI reporting on PUSCH</a:t>
            </a:r>
            <a:endParaRPr lang="ko-KR" altLang="en-US" sz="1000" dirty="0"/>
          </a:p>
        </p:txBody>
      </p:sp>
      <p:sp>
        <p:nvSpPr>
          <p:cNvPr id="248" name="직사각형 247"/>
          <p:cNvSpPr/>
          <p:nvPr/>
        </p:nvSpPr>
        <p:spPr>
          <a:xfrm>
            <a:off x="3111772" y="4872765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9" name="직사각형 248"/>
          <p:cNvSpPr/>
          <p:nvPr/>
        </p:nvSpPr>
        <p:spPr>
          <a:xfrm>
            <a:off x="3261508" y="487276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0" name="직사각형 249"/>
          <p:cNvSpPr/>
          <p:nvPr/>
        </p:nvSpPr>
        <p:spPr>
          <a:xfrm>
            <a:off x="2818020" y="487276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1" name="직사각형 250"/>
          <p:cNvSpPr/>
          <p:nvPr/>
        </p:nvSpPr>
        <p:spPr>
          <a:xfrm>
            <a:off x="2967756" y="487276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2" name="직사각형 251"/>
          <p:cNvSpPr/>
          <p:nvPr/>
        </p:nvSpPr>
        <p:spPr>
          <a:xfrm>
            <a:off x="2522701" y="4872766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3" name="직사각형 252"/>
          <p:cNvSpPr/>
          <p:nvPr/>
        </p:nvSpPr>
        <p:spPr>
          <a:xfrm>
            <a:off x="2672437" y="4872765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4" name="직사각형 253"/>
          <p:cNvSpPr/>
          <p:nvPr/>
        </p:nvSpPr>
        <p:spPr>
          <a:xfrm>
            <a:off x="2228949" y="4872765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5" name="직사각형 254"/>
          <p:cNvSpPr/>
          <p:nvPr/>
        </p:nvSpPr>
        <p:spPr>
          <a:xfrm>
            <a:off x="2378685" y="4872764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6" name="직사각형 255"/>
          <p:cNvSpPr/>
          <p:nvPr/>
        </p:nvSpPr>
        <p:spPr>
          <a:xfrm>
            <a:off x="3695050" y="487276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7" name="직사각형 256"/>
          <p:cNvSpPr/>
          <p:nvPr/>
        </p:nvSpPr>
        <p:spPr>
          <a:xfrm>
            <a:off x="3844786" y="487276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8" name="직사각형 257"/>
          <p:cNvSpPr/>
          <p:nvPr/>
        </p:nvSpPr>
        <p:spPr>
          <a:xfrm>
            <a:off x="3401298" y="487276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9" name="직사각형 258"/>
          <p:cNvSpPr/>
          <p:nvPr/>
        </p:nvSpPr>
        <p:spPr>
          <a:xfrm>
            <a:off x="3551034" y="487276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0" name="직사각형 259"/>
          <p:cNvSpPr/>
          <p:nvPr/>
        </p:nvSpPr>
        <p:spPr>
          <a:xfrm>
            <a:off x="3988802" y="487276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1" name="직사각형 260"/>
          <p:cNvSpPr/>
          <p:nvPr/>
        </p:nvSpPr>
        <p:spPr>
          <a:xfrm>
            <a:off x="4138538" y="487276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2" name="왼쪽 중괄호 261"/>
          <p:cNvSpPr/>
          <p:nvPr/>
        </p:nvSpPr>
        <p:spPr>
          <a:xfrm rot="5400000">
            <a:off x="5174058" y="3684234"/>
            <a:ext cx="360042" cy="20188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3" name="TextBox 262"/>
          <p:cNvSpPr txBox="1"/>
          <p:nvPr/>
        </p:nvSpPr>
        <p:spPr>
          <a:xfrm>
            <a:off x="4410547" y="4087557"/>
            <a:ext cx="18779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100" dirty="0">
                <a:solidFill>
                  <a:srgbClr val="92D050"/>
                </a:solidFill>
              </a:rPr>
              <a:t>CSI reference </a:t>
            </a:r>
            <a:r>
              <a:rPr lang="en-US" altLang="ko-KR" sz="1100" dirty="0" smtClean="0">
                <a:solidFill>
                  <a:srgbClr val="92D050"/>
                </a:solidFill>
              </a:rPr>
              <a:t>resource</a:t>
            </a:r>
          </a:p>
          <a:p>
            <a:pPr algn="ctr"/>
            <a:r>
              <a:rPr lang="en-US" altLang="ko-KR" sz="1100" dirty="0" smtClean="0">
                <a:solidFill>
                  <a:srgbClr val="92D050"/>
                </a:solidFill>
              </a:rPr>
              <a:t>(slot n-1)</a:t>
            </a:r>
            <a:endParaRPr lang="ko-KR" altLang="en-US" sz="1100" dirty="0">
              <a:solidFill>
                <a:srgbClr val="92D050"/>
              </a:solidFill>
            </a:endParaRPr>
          </a:p>
        </p:txBody>
      </p:sp>
      <p:sp>
        <p:nvSpPr>
          <p:cNvPr id="264" name="왼쪽 중괄호 263"/>
          <p:cNvSpPr/>
          <p:nvPr/>
        </p:nvSpPr>
        <p:spPr>
          <a:xfrm rot="16200000">
            <a:off x="3663185" y="4375823"/>
            <a:ext cx="360042" cy="322613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5" name="왼쪽 중괄호 264"/>
          <p:cNvSpPr/>
          <p:nvPr/>
        </p:nvSpPr>
        <p:spPr>
          <a:xfrm rot="16200000">
            <a:off x="6436608" y="4900544"/>
            <a:ext cx="360043" cy="2176696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6" name="TextBox 265"/>
          <p:cNvSpPr txBox="1"/>
          <p:nvPr/>
        </p:nvSpPr>
        <p:spPr>
          <a:xfrm>
            <a:off x="5828394" y="6193490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cannot conduct channel/interference measurement</a:t>
            </a:r>
            <a:endParaRPr lang="ko-KR" altLang="en-US" sz="1000" dirty="0"/>
          </a:p>
        </p:txBody>
      </p:sp>
      <p:sp>
        <p:nvSpPr>
          <p:cNvPr id="267" name="TextBox 266"/>
          <p:cNvSpPr txBox="1"/>
          <p:nvPr/>
        </p:nvSpPr>
        <p:spPr>
          <a:xfrm>
            <a:off x="2372965" y="6193490"/>
            <a:ext cx="18371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00" dirty="0" smtClean="0"/>
              <a:t>CSIRS locations where UE can conduct channel/interference measurement</a:t>
            </a:r>
            <a:endParaRPr lang="ko-KR" altLang="en-US" sz="1000" dirty="0"/>
          </a:p>
        </p:txBody>
      </p:sp>
      <p:sp>
        <p:nvSpPr>
          <p:cNvPr id="268" name="직사각형 267"/>
          <p:cNvSpPr/>
          <p:nvPr/>
        </p:nvSpPr>
        <p:spPr>
          <a:xfrm>
            <a:off x="5186142" y="487367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9" name="직사각형 268"/>
          <p:cNvSpPr/>
          <p:nvPr/>
        </p:nvSpPr>
        <p:spPr>
          <a:xfrm>
            <a:off x="5335878" y="487367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0" name="직사각형 269"/>
          <p:cNvSpPr/>
          <p:nvPr/>
        </p:nvSpPr>
        <p:spPr>
          <a:xfrm>
            <a:off x="4892390" y="487367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1" name="직사각형 270"/>
          <p:cNvSpPr/>
          <p:nvPr/>
        </p:nvSpPr>
        <p:spPr>
          <a:xfrm>
            <a:off x="5042126" y="4873670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2" name="직사각형 271"/>
          <p:cNvSpPr/>
          <p:nvPr/>
        </p:nvSpPr>
        <p:spPr>
          <a:xfrm>
            <a:off x="4597071" y="4873673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3" name="직사각형 272"/>
          <p:cNvSpPr/>
          <p:nvPr/>
        </p:nvSpPr>
        <p:spPr>
          <a:xfrm>
            <a:off x="4746807" y="4873672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4" name="직사각형 273"/>
          <p:cNvSpPr/>
          <p:nvPr/>
        </p:nvSpPr>
        <p:spPr>
          <a:xfrm>
            <a:off x="4303319" y="4873672"/>
            <a:ext cx="144016" cy="906987"/>
          </a:xfrm>
          <a:prstGeom prst="rect">
            <a:avLst/>
          </a:prstGeom>
          <a:solidFill>
            <a:srgbClr val="FF00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5" name="직사각형 274"/>
          <p:cNvSpPr/>
          <p:nvPr/>
        </p:nvSpPr>
        <p:spPr>
          <a:xfrm>
            <a:off x="4453055" y="4873671"/>
            <a:ext cx="144016" cy="906987"/>
          </a:xfrm>
          <a:prstGeom prst="rect">
            <a:avLst/>
          </a:prstGeom>
          <a:solidFill>
            <a:srgbClr val="00B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6" name="직사각형 275"/>
          <p:cNvSpPr/>
          <p:nvPr/>
        </p:nvSpPr>
        <p:spPr>
          <a:xfrm>
            <a:off x="5769420" y="4873670"/>
            <a:ext cx="144016" cy="90698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7" name="직사각형 276"/>
          <p:cNvSpPr/>
          <p:nvPr/>
        </p:nvSpPr>
        <p:spPr>
          <a:xfrm>
            <a:off x="5919156" y="4873669"/>
            <a:ext cx="144016" cy="90698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8" name="직사각형 277"/>
          <p:cNvSpPr/>
          <p:nvPr/>
        </p:nvSpPr>
        <p:spPr>
          <a:xfrm>
            <a:off x="5475668" y="4873669"/>
            <a:ext cx="144016" cy="90698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9" name="직사각형 278"/>
          <p:cNvSpPr/>
          <p:nvPr/>
        </p:nvSpPr>
        <p:spPr>
          <a:xfrm>
            <a:off x="5625404" y="4873668"/>
            <a:ext cx="144016" cy="90698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0" name="직사각형 279"/>
          <p:cNvSpPr/>
          <p:nvPr/>
        </p:nvSpPr>
        <p:spPr>
          <a:xfrm>
            <a:off x="6063172" y="4873670"/>
            <a:ext cx="144016" cy="90698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81" name="직사각형 280"/>
          <p:cNvSpPr/>
          <p:nvPr/>
        </p:nvSpPr>
        <p:spPr>
          <a:xfrm>
            <a:off x="6212908" y="4873669"/>
            <a:ext cx="144016" cy="906987"/>
          </a:xfrm>
          <a:prstGeom prst="rect">
            <a:avLst/>
          </a:prstGeom>
          <a:noFill/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2" name="직선 화살표 연결선 281"/>
          <p:cNvCxnSpPr/>
          <p:nvPr/>
        </p:nvCxnSpPr>
        <p:spPr>
          <a:xfrm flipH="1">
            <a:off x="4370247" y="4108126"/>
            <a:ext cx="3580" cy="7233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TextBox 282"/>
          <p:cNvSpPr txBox="1"/>
          <p:nvPr/>
        </p:nvSpPr>
        <p:spPr>
          <a:xfrm>
            <a:off x="4082829" y="3844665"/>
            <a:ext cx="1242249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/>
              <a:t>AP CSI trigger</a:t>
            </a:r>
            <a:endParaRPr lang="ko-KR" altLang="en-US" sz="11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2" name="직사각형 141"/>
              <p:cNvSpPr/>
              <p:nvPr/>
            </p:nvSpPr>
            <p:spPr>
              <a:xfrm>
                <a:off x="-23583" y="4877813"/>
                <a:ext cx="1801583" cy="4397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2000" dirty="0" err="1" smtClean="0"/>
                  <a:t>n</a:t>
                </a:r>
                <a:r>
                  <a:rPr lang="en-US" altLang="ko-KR" sz="2000" baseline="-25000" dirty="0" smtClean="0"/>
                  <a:t>CQI_Ref</a:t>
                </a:r>
                <a:r>
                  <a:rPr lang="en-US" altLang="ko-KR" sz="2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⌊"/>
                        <m:endChr m:val="⌋"/>
                        <m:ctrlPr>
                          <a:rPr lang="en-US" altLang="ko-KR" sz="2000" i="1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200" i="1">
                            <a:latin typeface="Cambria Math"/>
                          </a:rPr>
                          <m:t>𝑍</m:t>
                        </m:r>
                        <m:r>
                          <a:rPr lang="en-US" altLang="ko-KR" sz="1200" i="1">
                            <a:latin typeface="Cambria Math"/>
                          </a:rPr>
                          <m:t>′/</m:t>
                        </m:r>
                        <m:sSubSup>
                          <m:sSubSupPr>
                            <m:ctrlPr>
                              <a:rPr lang="ko-KR" altLang="ko-KR" sz="12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2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200" i="1"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200" i="1"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</m:oMath>
                </a14:m>
                <a:endParaRPr lang="ko-KR" altLang="en-US" sz="1200" dirty="0"/>
              </a:p>
            </p:txBody>
          </p:sp>
        </mc:Choice>
        <mc:Fallback xmlns="">
          <p:sp>
            <p:nvSpPr>
              <p:cNvPr id="142" name="직사각형 14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23583" y="4877813"/>
                <a:ext cx="1801583" cy="439736"/>
              </a:xfrm>
              <a:prstGeom prst="rect">
                <a:avLst/>
              </a:prstGeom>
              <a:blipFill rotWithShape="1">
                <a:blip r:embed="rId3"/>
                <a:stretch>
                  <a:fillRect l="-3378" t="-1389" b="-208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3" name="직사각형 142"/>
              <p:cNvSpPr/>
              <p:nvPr/>
            </p:nvSpPr>
            <p:spPr>
              <a:xfrm>
                <a:off x="-74105" y="1915086"/>
                <a:ext cx="1801583" cy="43973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ko-KR" sz="2000" dirty="0" err="1" smtClean="0"/>
                  <a:t>n</a:t>
                </a:r>
                <a:r>
                  <a:rPr lang="en-US" altLang="ko-KR" sz="2000" baseline="-25000" dirty="0" smtClean="0"/>
                  <a:t>CQI_Ref</a:t>
                </a:r>
                <a:r>
                  <a:rPr lang="en-US" altLang="ko-KR" sz="2000" dirty="0" smtClean="0"/>
                  <a:t>=</a:t>
                </a:r>
                <a14:m>
                  <m:oMath xmlns:m="http://schemas.openxmlformats.org/officeDocument/2006/math">
                    <m:d>
                      <m:dPr>
                        <m:begChr m:val="⌈"/>
                        <m:endChr m:val="⌉"/>
                        <m:ctrlPr>
                          <a:rPr lang="en-US" altLang="ko-KR" sz="2000" i="1" smtClean="0">
                            <a:latin typeface="Cambria Math"/>
                          </a:rPr>
                        </m:ctrlPr>
                      </m:dPr>
                      <m:e>
                        <m:r>
                          <a:rPr lang="en-US" altLang="ko-KR" sz="1200" i="1">
                            <a:latin typeface="Cambria Math"/>
                          </a:rPr>
                          <m:t>𝑍</m:t>
                        </m:r>
                        <m:r>
                          <a:rPr lang="en-US" altLang="ko-KR" sz="1200" i="1">
                            <a:latin typeface="Cambria Math"/>
                          </a:rPr>
                          <m:t>′/</m:t>
                        </m:r>
                        <m:sSubSup>
                          <m:sSubSupPr>
                            <m:ctrlPr>
                              <a:rPr lang="ko-KR" altLang="ko-KR" sz="1200" i="1">
                                <a:latin typeface="Cambria Math"/>
                              </a:rPr>
                            </m:ctrlPr>
                          </m:sSubSupPr>
                          <m:e>
                            <m:r>
                              <a:rPr lang="en-US" altLang="ko-KR" sz="1200" i="1">
                                <a:latin typeface="Cambria Math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ko-KR" sz="1200" i="1">
                                <a:latin typeface="Cambria Math"/>
                              </a:rPr>
                              <m:t>𝑠𝑦𝑚𝑏</m:t>
                            </m:r>
                          </m:sub>
                          <m:sup>
                            <m:r>
                              <a:rPr lang="en-US" altLang="ko-KR" sz="1200" i="1">
                                <a:latin typeface="Cambria Math"/>
                              </a:rPr>
                              <m:t>𝑠𝑙𝑜𝑡</m:t>
                            </m:r>
                          </m:sup>
                        </m:sSubSup>
                      </m:e>
                    </m:d>
                  </m:oMath>
                </a14:m>
                <a:endParaRPr lang="ko-KR" altLang="en-US" sz="1200" dirty="0"/>
              </a:p>
            </p:txBody>
          </p:sp>
        </mc:Choice>
        <mc:Fallback xmlns="">
          <p:sp>
            <p:nvSpPr>
              <p:cNvPr id="143" name="직사각형 14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74105" y="1915086"/>
                <a:ext cx="1801583" cy="439736"/>
              </a:xfrm>
              <a:prstGeom prst="rect">
                <a:avLst/>
              </a:prstGeom>
              <a:blipFill rotWithShape="1">
                <a:blip r:embed="rId4"/>
                <a:stretch>
                  <a:fillRect l="-3729" t="-1389" b="-20833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4" name="오른쪽 화살표 143"/>
          <p:cNvSpPr/>
          <p:nvPr/>
        </p:nvSpPr>
        <p:spPr>
          <a:xfrm>
            <a:off x="1778000" y="2019915"/>
            <a:ext cx="304800" cy="266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5" name="오른쪽 화살표 144"/>
          <p:cNvSpPr/>
          <p:nvPr/>
        </p:nvSpPr>
        <p:spPr>
          <a:xfrm>
            <a:off x="1828800" y="4969969"/>
            <a:ext cx="304800" cy="26692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7" name="TextBox 146"/>
          <p:cNvSpPr txBox="1"/>
          <p:nvPr/>
        </p:nvSpPr>
        <p:spPr>
          <a:xfrm>
            <a:off x="5707405" y="1676400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Z=22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48" name="직선 화살표 연결선 147"/>
          <p:cNvCxnSpPr/>
          <p:nvPr/>
        </p:nvCxnSpPr>
        <p:spPr>
          <a:xfrm>
            <a:off x="4475415" y="1944234"/>
            <a:ext cx="3204447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9" name="TextBox 148"/>
          <p:cNvSpPr txBox="1"/>
          <p:nvPr/>
        </p:nvSpPr>
        <p:spPr>
          <a:xfrm>
            <a:off x="6692490" y="5285780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Z’=15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50" name="직선 화살표 연결선 149"/>
          <p:cNvCxnSpPr/>
          <p:nvPr/>
        </p:nvCxnSpPr>
        <p:spPr>
          <a:xfrm flipV="1">
            <a:off x="5460500" y="5547380"/>
            <a:ext cx="2219362" cy="6234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/>
          <p:cNvSpPr txBox="1"/>
          <p:nvPr/>
        </p:nvSpPr>
        <p:spPr>
          <a:xfrm>
            <a:off x="5707405" y="4969063"/>
            <a:ext cx="578988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ko-KR" sz="1100" b="1" dirty="0" smtClean="0">
                <a:solidFill>
                  <a:srgbClr val="FF0000"/>
                </a:solidFill>
              </a:rPr>
              <a:t>Z=22</a:t>
            </a:r>
            <a:endParaRPr lang="ko-KR" altLang="en-US" sz="1100" b="1" dirty="0">
              <a:solidFill>
                <a:srgbClr val="FF0000"/>
              </a:solidFill>
            </a:endParaRPr>
          </a:p>
        </p:txBody>
      </p:sp>
      <p:cxnSp>
        <p:nvCxnSpPr>
          <p:cNvPr id="152" name="직선 화살표 연결선 151"/>
          <p:cNvCxnSpPr/>
          <p:nvPr/>
        </p:nvCxnSpPr>
        <p:spPr>
          <a:xfrm>
            <a:off x="4475415" y="5236897"/>
            <a:ext cx="3204447" cy="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" name="TextBox 152"/>
          <p:cNvSpPr txBox="1"/>
          <p:nvPr/>
        </p:nvSpPr>
        <p:spPr>
          <a:xfrm>
            <a:off x="3048000" y="228600"/>
            <a:ext cx="2942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/>
              <a:t>&lt;An example of Y =1&gt;</a:t>
            </a:r>
            <a:endParaRPr lang="ko-KR" altLang="en-US" sz="2400" dirty="0"/>
          </a:p>
        </p:txBody>
      </p:sp>
      <p:sp>
        <p:nvSpPr>
          <p:cNvPr id="146" name="타원 145"/>
          <p:cNvSpPr/>
          <p:nvPr/>
        </p:nvSpPr>
        <p:spPr>
          <a:xfrm>
            <a:off x="4376114" y="2362200"/>
            <a:ext cx="3289441" cy="224618"/>
          </a:xfrm>
          <a:prstGeom prst="ellipse">
            <a:avLst/>
          </a:prstGeom>
          <a:noFill/>
          <a:ln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54" name="직선 화살표 연결선 153"/>
          <p:cNvCxnSpPr>
            <a:stCxn id="155" idx="0"/>
            <a:endCxn id="146" idx="5"/>
          </p:cNvCxnSpPr>
          <p:nvPr/>
        </p:nvCxnSpPr>
        <p:spPr>
          <a:xfrm flipH="1" flipV="1">
            <a:off x="7183828" y="2553923"/>
            <a:ext cx="985551" cy="69057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>
            <a:off x="7096584" y="3244501"/>
            <a:ext cx="214559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100" dirty="0" smtClean="0">
                <a:solidFill>
                  <a:srgbClr val="FF0000"/>
                </a:solidFill>
              </a:rPr>
              <a:t>UE cannot measure channel during the time between CSI trigger and PUSCH transmission</a:t>
            </a:r>
            <a:endParaRPr lang="ko-KR" altLang="en-US" sz="11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2796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23940</TotalTime>
  <Words>977</Words>
  <Application>Microsoft Office PowerPoint</Application>
  <PresentationFormat>화면 슬라이드 쇼(4:3)</PresentationFormat>
  <Paragraphs>134</Paragraphs>
  <Slides>7</Slides>
  <Notes>2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Theme</vt:lpstr>
      <vt:lpstr>WF on UE capability on CSI reporting and relaxation</vt:lpstr>
      <vt:lpstr>Proposals</vt:lpstr>
      <vt:lpstr>Proposals (con’t)</vt:lpstr>
      <vt:lpstr>Proposals (con’t)</vt:lpstr>
      <vt:lpstr>Appendix</vt:lpstr>
      <vt:lpstr>PowerPoint 프레젠테이션</vt:lpstr>
      <vt:lpstr>PowerPoint 프레젠테이션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resource allocation in PC5-based V2V</dc:title>
  <dc:creator>박종현/책임연구원/차세대표준(연)ACS팀(jonghyun10.park@lge.com)</dc:creator>
  <cp:lastModifiedBy>Hyungtae Kim</cp:lastModifiedBy>
  <cp:revision>828</cp:revision>
  <cp:lastPrinted>2018-02-23T06:17:46Z</cp:lastPrinted>
  <dcterms:created xsi:type="dcterms:W3CDTF">2014-02-12T17:53:51Z</dcterms:created>
  <dcterms:modified xsi:type="dcterms:W3CDTF">2018-02-27T12:52:41Z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1429513604</vt:lpwstr>
  </property>
</Properties>
</file>