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68" r:id="rId4"/>
    <p:sldId id="267" r:id="rId5"/>
    <p:sldId id="281" r:id="rId6"/>
    <p:sldId id="274" r:id="rId7"/>
    <p:sldId id="278" r:id="rId8"/>
    <p:sldId id="282" r:id="rId9"/>
    <p:sldId id="283" r:id="rId10"/>
    <p:sldId id="279" r:id="rId11"/>
    <p:sldId id="280" r:id="rId12"/>
    <p:sldId id="284" r:id="rId13"/>
    <p:sldId id="285" r:id="rId14"/>
    <p:sldId id="286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72F650-2722-492B-B810-53B812178D95}">
          <p14:sldIdLst>
            <p14:sldId id="256"/>
            <p14:sldId id="269"/>
            <p14:sldId id="268"/>
            <p14:sldId id="267"/>
            <p14:sldId id="281"/>
            <p14:sldId id="274"/>
            <p14:sldId id="278"/>
            <p14:sldId id="282"/>
            <p14:sldId id="283"/>
            <p14:sldId id="279"/>
            <p14:sldId id="280"/>
            <p14:sldId id="284"/>
            <p14:sldId id="285"/>
            <p14:sldId id="286"/>
            <p14:sldId id="270"/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91" autoAdjust="0"/>
    <p:restoredTop sz="94660"/>
  </p:normalViewPr>
  <p:slideViewPr>
    <p:cSldViewPr>
      <p:cViewPr varScale="1">
        <p:scale>
          <a:sx n="92" d="100"/>
          <a:sy n="92" d="100"/>
        </p:scale>
        <p:origin x="64" y="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340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47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99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62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434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15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737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709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67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507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3ADC7-CF23-4973-8DDC-79492D6E26A8}" type="datetimeFigureOut">
              <a:rPr kumimoji="1" lang="ja-JP" altLang="en-US" smtClean="0"/>
              <a:pPr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29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4051ED-0293-44B1-85DA-3AC35FED2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5423" y="1916832"/>
            <a:ext cx="9144000" cy="1584177"/>
          </a:xfrm>
        </p:spPr>
        <p:txBody>
          <a:bodyPr>
            <a:normAutofit/>
          </a:bodyPr>
          <a:lstStyle/>
          <a:p>
            <a:r>
              <a:rPr kumimoji="1" lang="en-US" altLang="zh-CN" sz="4400" dirty="0"/>
              <a:t>Remaining issues for 7.1.3.3.4</a:t>
            </a:r>
            <a:endParaRPr kumimoji="1" lang="ja-JP" altLang="en-US" sz="44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76841D1-52F8-492E-BAFD-91B093341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3789040"/>
            <a:ext cx="9144000" cy="1655762"/>
          </a:xfrm>
        </p:spPr>
        <p:txBody>
          <a:bodyPr/>
          <a:lstStyle/>
          <a:p>
            <a:endParaRPr kumimoji="1" lang="en-US" altLang="ja-JP" dirty="0"/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NTT DOCOMO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139A964-20CD-484A-90A4-7893CC396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080" y="572487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R1-1803390</a:t>
            </a:r>
            <a:endParaRPr kumimoji="1" lang="ja-JP" altLang="en-US" sz="2400" b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DD797C-F991-41DE-A544-A431350F9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72487"/>
            <a:ext cx="64299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3GPP TSG RAN WG1#92</a:t>
            </a:r>
          </a:p>
          <a:p>
            <a:pPr lvl="0" defTabSz="914400" eaLnBrk="1" hangingPunct="1">
              <a:spcBef>
                <a:spcPct val="0"/>
              </a:spcBef>
              <a:buNone/>
              <a:defRPr/>
            </a:pPr>
            <a:r>
              <a:rPr lang="en-GB" altLang="zh-CN" sz="2400" kern="0" dirty="0">
                <a:solidFill>
                  <a:prstClr val="black"/>
                </a:solidFill>
              </a:rPr>
              <a:t>Athens, Greece, February 26</a:t>
            </a:r>
            <a:r>
              <a:rPr lang="en-GB" altLang="zh-CN" sz="2400" kern="0" baseline="30000" dirty="0">
                <a:solidFill>
                  <a:prstClr val="black"/>
                </a:solidFill>
              </a:rPr>
              <a:t>th</a:t>
            </a:r>
            <a:r>
              <a:rPr lang="en-GB" altLang="zh-CN" sz="2400" kern="0" dirty="0">
                <a:solidFill>
                  <a:prstClr val="black"/>
                </a:solidFill>
              </a:rPr>
              <a:t> – March 2</a:t>
            </a:r>
            <a:r>
              <a:rPr lang="en-GB" altLang="zh-CN" sz="2400" kern="0" baseline="30000" dirty="0">
                <a:solidFill>
                  <a:prstClr val="black"/>
                </a:solidFill>
              </a:rPr>
              <a:t>nd</a:t>
            </a:r>
            <a:r>
              <a:rPr lang="en-GB" altLang="zh-CN" sz="2400" kern="0" dirty="0">
                <a:solidFill>
                  <a:prstClr val="black"/>
                </a:solidFill>
              </a:rPr>
              <a:t>, 2018</a:t>
            </a:r>
            <a:endParaRPr lang="en-US" sz="2400" kern="0" dirty="0">
              <a:solidFill>
                <a:prstClr val="black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Agenda item 7.1.3.3.4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716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5A278D-2144-465F-B5F7-BC5F0E9D6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628FF0-FBA5-41FD-854E-D15FA275A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zh-CN" dirty="0">
                <a:highlight>
                  <a:srgbClr val="00FF00"/>
                </a:highlight>
                <a:latin typeface="Calibri" panose="020F0502020204030204" pitchFamily="34" charset="0"/>
              </a:rPr>
              <a:t>Agreements:</a:t>
            </a:r>
            <a:endParaRPr lang="zh-CN" altLang="zh-CN" dirty="0">
              <a:latin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dirty="0">
                <a:latin typeface="Calibri" panose="020F0502020204030204" pitchFamily="34" charset="0"/>
                <a:ea typeface="Times New Roman" panose="02020603050405020304" pitchFamily="18" charset="0"/>
              </a:rPr>
              <a:t>Transmission direction implied by cell-specific RRC configuration cannot be overwritten by dynamic SFI to the other direction</a:t>
            </a:r>
            <a:endParaRPr lang="zh-CN" altLang="zh-CN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dirty="0">
                <a:latin typeface="Calibri" panose="020F0502020204030204" pitchFamily="34" charset="0"/>
                <a:ea typeface="Times New Roman" panose="02020603050405020304" pitchFamily="18" charset="0"/>
              </a:rPr>
              <a:t>Transmission direction implied by cell-specific RRC configuration for </a:t>
            </a:r>
            <a:r>
              <a:rPr lang="en-US" altLang="zh-CN" dirty="0" err="1">
                <a:latin typeface="Calibri" panose="020F0502020204030204" pitchFamily="34" charset="0"/>
                <a:ea typeface="Times New Roman" panose="02020603050405020304" pitchFamily="18" charset="0"/>
              </a:rPr>
              <a:t>SCell</a:t>
            </a:r>
            <a:r>
              <a:rPr lang="en-US" altLang="zh-CN" dirty="0">
                <a:latin typeface="Calibri" panose="020F0502020204030204" pitchFamily="34" charset="0"/>
                <a:ea typeface="Times New Roman" panose="02020603050405020304" pitchFamily="18" charset="0"/>
              </a:rPr>
              <a:t>/</a:t>
            </a:r>
            <a:r>
              <a:rPr lang="en-US" altLang="zh-CN" dirty="0" err="1">
                <a:latin typeface="Calibri" panose="020F0502020204030204" pitchFamily="34" charset="0"/>
                <a:ea typeface="Times New Roman" panose="02020603050405020304" pitchFamily="18" charset="0"/>
              </a:rPr>
              <a:t>PSCell</a:t>
            </a:r>
            <a:r>
              <a:rPr lang="en-US" altLang="zh-CN" dirty="0">
                <a:latin typeface="Calibri" panose="020F0502020204030204" pitchFamily="34" charset="0"/>
                <a:ea typeface="Times New Roman" panose="02020603050405020304" pitchFamily="18" charset="0"/>
              </a:rPr>
              <a:t> delivered in UE-specific manner cannot be overwritten by dynamic SFI to the other direction</a:t>
            </a:r>
            <a:endParaRPr lang="zh-CN" altLang="zh-CN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dirty="0"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For DCI granted multi-slot transmission (PDSCH/PUSCH/PUCCH) vs semi-static DL/UL assignment</a:t>
            </a:r>
            <a:endParaRPr lang="zh-CN" altLang="zh-CN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ea typeface="Times New Roman" panose="02020603050405020304" pitchFamily="18" charset="0"/>
              </a:rPr>
              <a:t>If semi-static DL/UL assignment configuration of a slot has no direction confliction with scheduled PDSCH/PUSCH/PUCCH assigned symbols, the PDSCH/PUSCH/PUCCH in that slot can be transmitted</a:t>
            </a:r>
            <a:endParaRPr lang="zh-CN" altLang="zh-CN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Calibri" panose="020F0502020204030204" pitchFamily="34" charset="0"/>
                <a:ea typeface="Times New Roman" panose="02020603050405020304" pitchFamily="18" charset="0"/>
              </a:rPr>
              <a:t>If </a:t>
            </a:r>
            <a:r>
              <a:rPr lang="en-US" altLang="zh-CN" dirty="0"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semi-static DL/UL assignment configuration of a slot has direction confliction with scheduled PDSCH/PUSCH/PUCCH assigned symbols, the PDSCH/PUSCH/PUCCH transmission in that slot is cancelled</a:t>
            </a:r>
            <a:endParaRPr lang="zh-CN" altLang="zh-CN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389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706595-E148-40BA-9993-BCF55AA7F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81D4D1-20FA-4139-861F-D4B6F72494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altLang="zh-CN" dirty="0"/>
              <a:t>Agreements:</a:t>
            </a:r>
            <a:endParaRPr lang="zh-CN" altLang="zh-CN" sz="3200" dirty="0"/>
          </a:p>
          <a:p>
            <a:pPr lvl="0"/>
            <a:r>
              <a:rPr lang="en-GB" altLang="zh-CN" dirty="0"/>
              <a:t>For UL transmission without UL grant,</a:t>
            </a:r>
            <a:endParaRPr lang="zh-CN" altLang="zh-CN" sz="3200" dirty="0"/>
          </a:p>
          <a:p>
            <a:pPr lvl="1"/>
            <a:r>
              <a:rPr lang="en-GB" altLang="zh-CN" dirty="0"/>
              <a:t>The n-</a:t>
            </a:r>
            <a:r>
              <a:rPr lang="en-GB" altLang="zh-CN" dirty="0" err="1"/>
              <a:t>th</a:t>
            </a:r>
            <a:r>
              <a:rPr lang="en-GB" altLang="zh-CN" dirty="0"/>
              <a:t> transmission occasion of a K repetitions is associated with the (mod(n-1,4)+1)-</a:t>
            </a:r>
            <a:r>
              <a:rPr lang="en-GB" altLang="zh-CN" dirty="0" err="1"/>
              <a:t>th</a:t>
            </a:r>
            <a:r>
              <a:rPr lang="en-GB" altLang="zh-CN" dirty="0"/>
              <a:t> value in the configured RV sequence </a:t>
            </a:r>
            <a:r>
              <a:rPr lang="en-GB" altLang="zh-CN" b="1" dirty="0"/>
              <a:t>{RV1, RV2, RV3, RV4}, </a:t>
            </a:r>
            <a:r>
              <a:rPr lang="en-GB" altLang="zh-CN" dirty="0"/>
              <a:t>where n=1, 2, …, K.</a:t>
            </a:r>
            <a:endParaRPr lang="zh-CN" altLang="zh-CN" sz="2800" dirty="0"/>
          </a:p>
          <a:p>
            <a:pPr lvl="1"/>
            <a:r>
              <a:rPr lang="en-GB" altLang="zh-CN" dirty="0"/>
              <a:t>For RV sequence {0, 2, 3, 1},</a:t>
            </a:r>
            <a:endParaRPr lang="zh-CN" altLang="zh-CN" sz="2800" dirty="0"/>
          </a:p>
          <a:p>
            <a:pPr lvl="2"/>
            <a:r>
              <a:rPr lang="en-GB" altLang="zh-CN" dirty="0"/>
              <a:t>The initial transmission of a TB shall start at the first transmission occasion of the K repetitions.</a:t>
            </a:r>
            <a:endParaRPr lang="zh-CN" altLang="zh-CN" sz="2400" dirty="0"/>
          </a:p>
          <a:p>
            <a:pPr lvl="1"/>
            <a:r>
              <a:rPr lang="en-GB" altLang="zh-CN" dirty="0"/>
              <a:t>For RV sequence {0, 3, 0, 3},</a:t>
            </a:r>
            <a:endParaRPr lang="zh-CN" altLang="zh-CN" sz="2800" dirty="0"/>
          </a:p>
          <a:p>
            <a:pPr lvl="2"/>
            <a:r>
              <a:rPr lang="en-GB" altLang="zh-CN" dirty="0"/>
              <a:t>The initial transmission of a TB can start at any of the transmission occasions of the K repetitions that are associated with RV=0.</a:t>
            </a:r>
            <a:endParaRPr lang="zh-CN" altLang="zh-CN" sz="2400" dirty="0"/>
          </a:p>
          <a:p>
            <a:pPr lvl="1"/>
            <a:r>
              <a:rPr lang="en-GB" altLang="zh-CN" dirty="0"/>
              <a:t>(working assumption) For RV sequence {0, 0, 0, 0},</a:t>
            </a:r>
            <a:endParaRPr lang="zh-CN" altLang="zh-CN" sz="2800" dirty="0"/>
          </a:p>
          <a:p>
            <a:pPr lvl="2"/>
            <a:r>
              <a:rPr lang="en-GB" altLang="zh-CN" dirty="0"/>
              <a:t>The initial transmission of a TB can start at any of the transmission occasions of the K repetitions when K=1, 2 or 4;</a:t>
            </a:r>
            <a:endParaRPr lang="zh-CN" altLang="zh-CN" sz="2400" dirty="0"/>
          </a:p>
          <a:p>
            <a:pPr lvl="2"/>
            <a:r>
              <a:rPr lang="en-GB" altLang="zh-CN" dirty="0"/>
              <a:t>The initial transmission of a TB can start at any of the transmission occasions of the K repetitions, except</a:t>
            </a:r>
            <a:r>
              <a:rPr lang="en-GB" altLang="zh-CN" strike="sngStrike" dirty="0"/>
              <a:t> </a:t>
            </a:r>
            <a:r>
              <a:rPr lang="en-GB" altLang="zh-CN" dirty="0"/>
              <a:t>the last transmission occasion when K=8.</a:t>
            </a:r>
            <a:endParaRPr lang="zh-CN" altLang="zh-CN" sz="2400" dirty="0"/>
          </a:p>
          <a:p>
            <a:pPr lvl="1"/>
            <a:r>
              <a:rPr lang="en-GB" altLang="zh-CN" dirty="0"/>
              <a:t>For any RV sequence, repetition end at the last transmission occasion within the period P.</a:t>
            </a:r>
            <a:endParaRPr lang="zh-CN" altLang="zh-CN" sz="2800" dirty="0"/>
          </a:p>
          <a:p>
            <a:pPr lvl="1"/>
            <a:r>
              <a:rPr lang="en-GB" altLang="zh-CN" dirty="0">
                <a:highlight>
                  <a:srgbClr val="FFFF00"/>
                </a:highlight>
              </a:rPr>
              <a:t>Note: The transmission occasion (TO) refers to the time domain resource allocation of one repetition in an aggregation with factor K where the aggregated transmission occasions start in resource</a:t>
            </a:r>
            <a:r>
              <a:rPr lang="en-GB" altLang="zh-CN" strike="sngStrike" dirty="0">
                <a:highlight>
                  <a:srgbClr val="FFFF00"/>
                </a:highlight>
              </a:rPr>
              <a:t>s</a:t>
            </a:r>
            <a:r>
              <a:rPr lang="en-GB" altLang="zh-CN" dirty="0">
                <a:highlight>
                  <a:srgbClr val="FFFF00"/>
                </a:highlight>
              </a:rPr>
              <a:t> configured by the offset and the period.</a:t>
            </a:r>
            <a:endParaRPr lang="zh-CN" altLang="zh-CN" sz="2800" dirty="0">
              <a:highlight>
                <a:srgbClr val="FFFF00"/>
              </a:highlight>
            </a:endParaRPr>
          </a:p>
          <a:p>
            <a:r>
              <a:rPr lang="en-GB" altLang="zh-CN" dirty="0"/>
              <a:t>FFS: interaction with SFI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232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15CE31-23FE-4732-AF84-0195DF7AE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0E3C44-808D-431D-9471-D6196131B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altLang="zh-CN" sz="2133" dirty="0"/>
              <a:t>Agreements:</a:t>
            </a:r>
            <a:endParaRPr lang="zh-CN" altLang="zh-CN" sz="2133" dirty="0"/>
          </a:p>
          <a:p>
            <a:pPr lvl="0"/>
            <a:r>
              <a:rPr lang="en-GB" altLang="zh-CN" sz="2133" dirty="0"/>
              <a:t>For grant-based DL or UL, transmissions where a TB spans multiple slots or mini-slots can be composed of repetitions of the TB</a:t>
            </a:r>
            <a:endParaRPr lang="zh-CN" altLang="zh-CN" sz="2133" dirty="0"/>
          </a:p>
          <a:p>
            <a:pPr lvl="1"/>
            <a:r>
              <a:rPr lang="en-GB" altLang="zh-CN" sz="1867" dirty="0"/>
              <a:t>The repetitions follow an RV sequence </a:t>
            </a:r>
            <a:endParaRPr lang="zh-CN" altLang="zh-CN" sz="1867" dirty="0"/>
          </a:p>
          <a:p>
            <a:pPr lvl="2"/>
            <a:r>
              <a:rPr lang="en-GB" altLang="zh-CN" sz="1600" dirty="0"/>
              <a:t>FFS how the sequence is defined in specification</a:t>
            </a:r>
            <a:endParaRPr lang="zh-CN" altLang="zh-CN" sz="1600" dirty="0"/>
          </a:p>
          <a:p>
            <a:pPr lvl="1"/>
            <a:r>
              <a:rPr lang="en-GB" altLang="zh-CN" sz="1867" dirty="0"/>
              <a:t>FFS if there is one repetition of the TB per slot in the case of repetitions using mini-slots</a:t>
            </a:r>
            <a:endParaRPr lang="zh-CN" altLang="zh-CN" sz="1867" dirty="0"/>
          </a:p>
          <a:p>
            <a:pPr lvl="1"/>
            <a:r>
              <a:rPr lang="en-GB" altLang="zh-CN" sz="1867" dirty="0"/>
              <a:t>FFS for grant-based DL or UL transmissions, if a TB can span multiple slots without repetitions</a:t>
            </a:r>
            <a:endParaRPr lang="zh-CN" altLang="zh-CN" sz="1867" dirty="0"/>
          </a:p>
          <a:p>
            <a:pPr marL="0" indent="0">
              <a:spcBef>
                <a:spcPts val="0"/>
              </a:spcBef>
              <a:buNone/>
            </a:pPr>
            <a:endParaRPr lang="en-GB" altLang="zh-CN" sz="2133" dirty="0"/>
          </a:p>
          <a:p>
            <a:pPr marL="0" indent="0">
              <a:spcBef>
                <a:spcPts val="0"/>
              </a:spcBef>
              <a:buNone/>
            </a:pPr>
            <a:r>
              <a:rPr lang="en-GB" altLang="zh-CN" sz="2133" dirty="0"/>
              <a:t>Agreements:</a:t>
            </a:r>
            <a:endParaRPr lang="zh-CN" altLang="zh-CN" sz="2133" dirty="0"/>
          </a:p>
          <a:p>
            <a:pPr lvl="0"/>
            <a:r>
              <a:rPr lang="en-US" altLang="zh-CN" sz="2133" dirty="0"/>
              <a:t>In case of slot-aggregation is configured</a:t>
            </a:r>
            <a:endParaRPr lang="zh-CN" altLang="zh-CN" sz="2133" dirty="0"/>
          </a:p>
          <a:p>
            <a:pPr lvl="1"/>
            <a:r>
              <a:rPr lang="en-US" altLang="zh-CN" sz="1867" dirty="0"/>
              <a:t>the same symbol allocation is used across slots in UL</a:t>
            </a:r>
            <a:endParaRPr lang="zh-CN" altLang="zh-CN" sz="1867" dirty="0"/>
          </a:p>
          <a:p>
            <a:pPr lvl="2"/>
            <a:r>
              <a:rPr lang="en-US" altLang="zh-CN" sz="1600" dirty="0"/>
              <a:t>Note: this aligns with the DL case</a:t>
            </a:r>
            <a:endParaRPr lang="zh-CN" altLang="zh-CN" sz="1600" dirty="0"/>
          </a:p>
          <a:p>
            <a:pPr lvl="1"/>
            <a:r>
              <a:rPr lang="en-US" altLang="zh-CN" sz="1867" dirty="0"/>
              <a:t>the TB is repeated across the slots</a:t>
            </a:r>
            <a:endParaRPr lang="zh-CN" altLang="zh-CN" sz="1867" dirty="0"/>
          </a:p>
          <a:p>
            <a:pPr lvl="1"/>
            <a:r>
              <a:rPr lang="en-US" altLang="zh-CN" sz="1867" dirty="0"/>
              <a:t>Discuss further offline the RV order for the DL/UL transmission (scheduled by DCI) spanning multiple slots (also checking the existing agreements made in the coding session)</a:t>
            </a:r>
            <a:endParaRPr lang="zh-CN" altLang="zh-CN" sz="1867" dirty="0"/>
          </a:p>
          <a:p>
            <a:pPr lvl="0"/>
            <a:r>
              <a:rPr lang="en-US" altLang="zh-CN" sz="2133" dirty="0"/>
              <a:t>In case of slot-aggregation is configured, the configuration is limited to rank 1 only for both DL and UL</a:t>
            </a:r>
          </a:p>
        </p:txBody>
      </p:sp>
    </p:spTree>
    <p:extLst>
      <p:ext uri="{BB962C8B-B14F-4D97-AF65-F5344CB8AC3E}">
        <p14:creationId xmlns:p14="http://schemas.microsoft.com/office/powerpoint/2010/main" val="2525844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15CE31-23FE-4732-AF84-0195DF7AE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0E3C44-808D-431D-9471-D6196131B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spcAft>
                <a:spcPts val="640"/>
              </a:spcAft>
              <a:buNone/>
            </a:pPr>
            <a:r>
              <a:rPr lang="en-GB" altLang="zh-CN" sz="1867" dirty="0"/>
              <a:t>Agreements:</a:t>
            </a:r>
            <a:r>
              <a:rPr lang="en-US" altLang="zh-CN" sz="1867" dirty="0"/>
              <a:t> </a:t>
            </a:r>
            <a:r>
              <a:rPr lang="en-GB" altLang="zh-CN" sz="1867" dirty="0"/>
              <a:t>For PDSCH:</a:t>
            </a:r>
            <a:endParaRPr lang="zh-CN" altLang="zh-CN" sz="1867" dirty="0"/>
          </a:p>
          <a:p>
            <a:pPr>
              <a:spcBef>
                <a:spcPts val="0"/>
              </a:spcBef>
              <a:spcAft>
                <a:spcPts val="640"/>
              </a:spcAft>
            </a:pPr>
            <a:r>
              <a:rPr lang="en-GB" altLang="zh-CN" sz="1867" dirty="0"/>
              <a:t>Supported combinations for PDSCH mapping type A:</a:t>
            </a:r>
            <a:endParaRPr lang="zh-CN" altLang="zh-CN" sz="1867" dirty="0"/>
          </a:p>
          <a:p>
            <a:pPr lvl="1">
              <a:spcBef>
                <a:spcPts val="0"/>
              </a:spcBef>
              <a:spcAft>
                <a:spcPts val="640"/>
              </a:spcAft>
            </a:pPr>
            <a:r>
              <a:rPr lang="en-GB" altLang="zh-CN" sz="1600" dirty="0"/>
              <a:t>Starting symbol can be symbol index #0, 1, 2, 3 in a slot.</a:t>
            </a:r>
            <a:endParaRPr lang="zh-CN" altLang="zh-CN" sz="1600" dirty="0"/>
          </a:p>
          <a:p>
            <a:pPr lvl="1">
              <a:spcBef>
                <a:spcPts val="0"/>
              </a:spcBef>
              <a:spcAft>
                <a:spcPts val="640"/>
              </a:spcAft>
            </a:pPr>
            <a:r>
              <a:rPr lang="en-GB" altLang="zh-CN" sz="1600" dirty="0"/>
              <a:t>Length of the PDSCH is at least X symbols, up to 14 symbols within a slot, such that slot boundary is not crossed </a:t>
            </a:r>
            <a:endParaRPr lang="zh-CN" altLang="zh-CN" sz="1600" dirty="0"/>
          </a:p>
          <a:p>
            <a:pPr lvl="2">
              <a:spcBef>
                <a:spcPts val="0"/>
              </a:spcBef>
              <a:spcAft>
                <a:spcPts val="640"/>
              </a:spcAft>
            </a:pPr>
            <a:r>
              <a:rPr lang="en-GB" altLang="zh-CN" sz="1467" dirty="0"/>
              <a:t>FFS the value of X</a:t>
            </a:r>
            <a:endParaRPr lang="zh-CN" altLang="zh-CN" sz="1467" dirty="0"/>
          </a:p>
          <a:p>
            <a:pPr>
              <a:spcBef>
                <a:spcPts val="0"/>
              </a:spcBef>
              <a:spcAft>
                <a:spcPts val="640"/>
              </a:spcAft>
            </a:pPr>
            <a:r>
              <a:rPr lang="en-GB" altLang="zh-CN" sz="1867" dirty="0"/>
              <a:t>Supported combinations for PDSCH mapping type B:</a:t>
            </a:r>
            <a:endParaRPr lang="zh-CN" altLang="zh-CN" sz="1867" dirty="0"/>
          </a:p>
          <a:p>
            <a:pPr lvl="1">
              <a:spcBef>
                <a:spcPts val="0"/>
              </a:spcBef>
              <a:spcAft>
                <a:spcPts val="640"/>
              </a:spcAft>
            </a:pPr>
            <a:r>
              <a:rPr lang="en-GB" altLang="zh-CN" sz="1600" dirty="0"/>
              <a:t>Length of the PDSCH can be 2, 4, or 7 symbols.</a:t>
            </a:r>
            <a:endParaRPr lang="zh-CN" altLang="zh-CN" sz="1600" dirty="0"/>
          </a:p>
          <a:p>
            <a:pPr lvl="1">
              <a:spcBef>
                <a:spcPts val="0"/>
              </a:spcBef>
              <a:spcAft>
                <a:spcPts val="640"/>
              </a:spcAft>
            </a:pPr>
            <a:r>
              <a:rPr lang="en-GB" altLang="zh-CN" sz="1600" dirty="0"/>
              <a:t>Starting symbol can be any position within a slot, such that slot boundary is not crossed.</a:t>
            </a:r>
            <a:endParaRPr lang="zh-CN" altLang="zh-CN" sz="1600" dirty="0"/>
          </a:p>
          <a:p>
            <a:pPr marL="0" indent="0">
              <a:spcBef>
                <a:spcPts val="0"/>
              </a:spcBef>
              <a:spcAft>
                <a:spcPts val="640"/>
              </a:spcAft>
              <a:buNone/>
            </a:pPr>
            <a:r>
              <a:rPr lang="en-GB" altLang="zh-CN" sz="1867" dirty="0"/>
              <a:t>Agreements: For PUSCH</a:t>
            </a:r>
            <a:endParaRPr lang="zh-CN" altLang="zh-CN" sz="1867" dirty="0"/>
          </a:p>
          <a:p>
            <a:pPr hangingPunct="0">
              <a:spcBef>
                <a:spcPts val="0"/>
              </a:spcBef>
              <a:spcAft>
                <a:spcPts val="640"/>
              </a:spcAft>
            </a:pPr>
            <a:r>
              <a:rPr lang="en-GB" altLang="zh-CN" sz="1867" dirty="0"/>
              <a:t>PUSCH mapping type A:</a:t>
            </a:r>
            <a:endParaRPr lang="zh-CN" altLang="zh-CN" sz="1867" dirty="0"/>
          </a:p>
          <a:p>
            <a:pPr lvl="1" hangingPunct="0">
              <a:spcBef>
                <a:spcPts val="0"/>
              </a:spcBef>
              <a:spcAft>
                <a:spcPts val="640"/>
              </a:spcAft>
            </a:pPr>
            <a:r>
              <a:rPr lang="en-GB" altLang="zh-CN" sz="1600" dirty="0"/>
              <a:t>Starting symbol is symbol index #0 in a slot.</a:t>
            </a:r>
            <a:endParaRPr lang="zh-CN" altLang="zh-CN" sz="1600" dirty="0"/>
          </a:p>
          <a:p>
            <a:pPr lvl="1" hangingPunct="0">
              <a:spcBef>
                <a:spcPts val="0"/>
              </a:spcBef>
              <a:spcAft>
                <a:spcPts val="640"/>
              </a:spcAft>
            </a:pPr>
            <a:r>
              <a:rPr lang="en-GB" altLang="zh-CN" sz="1600" dirty="0"/>
              <a:t>Length of the PUSCH is at least Y symbols, up to 14 symbols</a:t>
            </a:r>
            <a:endParaRPr lang="zh-CN" altLang="zh-CN" sz="1600" dirty="0"/>
          </a:p>
          <a:p>
            <a:pPr lvl="2" hangingPunct="0">
              <a:spcBef>
                <a:spcPts val="0"/>
              </a:spcBef>
              <a:spcAft>
                <a:spcPts val="640"/>
              </a:spcAft>
            </a:pPr>
            <a:r>
              <a:rPr lang="en-GB" altLang="zh-CN" sz="1467" dirty="0"/>
              <a:t>FFS the value of Y</a:t>
            </a:r>
            <a:endParaRPr lang="zh-CN" altLang="zh-CN" sz="1467" dirty="0"/>
          </a:p>
          <a:p>
            <a:pPr hangingPunct="0">
              <a:spcBef>
                <a:spcPts val="0"/>
              </a:spcBef>
              <a:spcAft>
                <a:spcPts val="640"/>
              </a:spcAft>
            </a:pPr>
            <a:r>
              <a:rPr lang="en-GB" altLang="zh-CN" sz="1867" dirty="0"/>
              <a:t>PUSCH mapping type B (All 105 combinations)</a:t>
            </a:r>
            <a:endParaRPr lang="zh-CN" altLang="zh-CN" sz="1867" dirty="0"/>
          </a:p>
          <a:p>
            <a:pPr lvl="1" hangingPunct="0">
              <a:spcBef>
                <a:spcPts val="0"/>
              </a:spcBef>
              <a:spcAft>
                <a:spcPts val="640"/>
              </a:spcAft>
            </a:pPr>
            <a:r>
              <a:rPr lang="en-GB" altLang="zh-CN" sz="1600" dirty="0"/>
              <a:t>Length of the PUSCH can be 2 through 14 symbols, and with 1 symbol as a working assumption</a:t>
            </a:r>
            <a:endParaRPr lang="zh-CN" altLang="zh-CN" sz="1600" dirty="0"/>
          </a:p>
          <a:p>
            <a:pPr>
              <a:spcBef>
                <a:spcPts val="0"/>
              </a:spcBef>
              <a:spcAft>
                <a:spcPts val="640"/>
              </a:spcAft>
            </a:pPr>
            <a:r>
              <a:rPr lang="en-GB" altLang="zh-CN" sz="1867" dirty="0"/>
              <a:t>Starting symbol can be any position within a slot, such that slot boundary is not crossed.</a:t>
            </a:r>
            <a:endParaRPr lang="en-US" altLang="zh-CN" sz="2133" dirty="0"/>
          </a:p>
        </p:txBody>
      </p:sp>
    </p:spTree>
    <p:extLst>
      <p:ext uri="{BB962C8B-B14F-4D97-AF65-F5344CB8AC3E}">
        <p14:creationId xmlns:p14="http://schemas.microsoft.com/office/powerpoint/2010/main" val="3788752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15CE31-23FE-4732-AF84-0195DF7AE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0E3C44-808D-431D-9471-D6196131B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sz="2000" dirty="0"/>
              <a:t>Agreements:</a:t>
            </a:r>
            <a:endParaRPr lang="zh-CN" altLang="zh-CN" sz="2000" dirty="0"/>
          </a:p>
          <a:p>
            <a:pPr lvl="0"/>
            <a:r>
              <a:rPr lang="en-GB" altLang="zh-CN" sz="2000" dirty="0"/>
              <a:t>Regarding “Length of the PDSCH is at least X symbols” (PDSCH mapping type A), X=3</a:t>
            </a:r>
            <a:endParaRPr lang="zh-CN" altLang="zh-CN" sz="2000" dirty="0"/>
          </a:p>
          <a:p>
            <a:r>
              <a:rPr lang="en-GB" altLang="zh-CN" sz="2000" dirty="0"/>
              <a:t>Regarding “Length of the PUSCH is at least Y symbols” (PUSCH mapping type A), Y=4</a:t>
            </a:r>
          </a:p>
        </p:txBody>
      </p:sp>
    </p:spTree>
    <p:extLst>
      <p:ext uri="{BB962C8B-B14F-4D97-AF65-F5344CB8AC3E}">
        <p14:creationId xmlns:p14="http://schemas.microsoft.com/office/powerpoint/2010/main" val="495849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04C3F0-2395-49EC-86CF-24FA0D735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/>
              <a:t>Repetition construction for PUSCH mapping type B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335622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F32B19-5717-41B6-87D6-91718A2BA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Proposal 1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B77FEA-2EAC-4635-A6F8-D26EDCF5DD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Resource allocation for </a:t>
            </a:r>
            <a:r>
              <a:rPr lang="en-US" altLang="zh-CN" dirty="0">
                <a:solidFill>
                  <a:srgbClr val="FF0000"/>
                </a:solidFill>
              </a:rPr>
              <a:t>configured grant </a:t>
            </a:r>
            <a:r>
              <a:rPr lang="en-US" altLang="zh-CN" dirty="0"/>
              <a:t>PUSCH mapping Type B repetition within one slot:</a:t>
            </a:r>
            <a:endParaRPr lang="zh-CN" altLang="zh-CN" dirty="0"/>
          </a:p>
          <a:p>
            <a:pPr lvl="1" fontAlgn="base" hangingPunct="0"/>
            <a:r>
              <a:rPr lang="en-US" altLang="zh-CN" dirty="0"/>
              <a:t>The first PUSCH TO is determined based on joint indication of starting symbol and length of the PUSCH.</a:t>
            </a:r>
            <a:endParaRPr lang="zh-CN" altLang="zh-CN" dirty="0"/>
          </a:p>
          <a:p>
            <a:pPr lvl="1" fontAlgn="base" hangingPunct="0"/>
            <a:r>
              <a:rPr lang="en-US" altLang="zh-CN" dirty="0"/>
              <a:t>The resources for the following repetitions that are consecutive to the first PUSCH and have the same duration, i.e. are allocated back-to-back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522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6E9EB9-EFA3-4341-8816-F7D4BDC56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2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4DDBFB-8C4E-4900-A461-246BDB31C0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 case of PUSCH mapping Type B repetition within one slot is going to cross the slot boundary </a:t>
            </a:r>
          </a:p>
          <a:p>
            <a:pPr lvl="1"/>
            <a:r>
              <a:rPr lang="en-US" altLang="zh-CN" dirty="0"/>
              <a:t>Option 1: it is postponed to the same symbol allocation used across slots.</a:t>
            </a:r>
          </a:p>
          <a:p>
            <a:pPr lvl="1"/>
            <a:r>
              <a:rPr lang="en-US" altLang="zh-CN" dirty="0"/>
              <a:t>Option 2: it is postponed to the first valid symbol can be used for UL transmission in the next slot.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Option 3: It is invalid configuration</a:t>
            </a:r>
            <a:r>
              <a:rPr lang="en-US" altLang="zh-CN" dirty="0"/>
              <a:t> 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0ADDC79-5F45-4360-AC69-CD380693A14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4365104"/>
            <a:ext cx="7416824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5103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35DCB5-2CA3-49C8-B6EA-AD0980408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/>
              <a:t>CR Correction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984292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36369A-E7A6-4A71-BFC1-DE2F59FDC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(1)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21F8E2-EC7E-4DE1-A00F-DBF010A6B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periodicity table SR was removed from subclause 9.2.4 of TS38.213 and only present in 38.331.</a:t>
            </a:r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EE025C-C8F9-448F-A5B1-48EF73C9A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452" y="2843857"/>
            <a:ext cx="9865096" cy="375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251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323CC3-DABD-45C2-9179-C4F8200F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dirty="0"/>
              <a:t>Proposal</a:t>
            </a:r>
            <a:r>
              <a:rPr lang="zh-CN" altLang="en-US" dirty="0"/>
              <a:t>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D2CCC5-8708-4E6C-BD82-CCD44E88E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Remove the periodicity table for configured grant PUSCH transmission in subclause 6.1.2.3 of TS 38.214 to avoid the double specification 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EC7B202-4D35-4332-B837-5526431429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84891"/>
              </p:ext>
            </p:extLst>
          </p:nvPr>
        </p:nvGraphicFramePr>
        <p:xfrm>
          <a:off x="1199456" y="2924944"/>
          <a:ext cx="9361040" cy="35283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0">
                  <a:extLst>
                    <a:ext uri="{9D8B030D-6E8A-4147-A177-3AD203B41FA5}">
                      <a16:colId xmlns:a16="http://schemas.microsoft.com/office/drawing/2014/main" val="1764323515"/>
                    </a:ext>
                  </a:extLst>
                </a:gridCol>
              </a:tblGrid>
              <a:tr h="3528392">
                <a:tc>
                  <a:txBody>
                    <a:bodyPr/>
                    <a:lstStyle/>
                    <a:p>
                      <a:r>
                        <a:rPr lang="en-US" altLang="zh-CN" dirty="0"/>
                        <a:t>[…]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set of allowed periodicities </a:t>
                      </a:r>
                      <a:r>
                        <a:rPr kumimoji="1" lang="en-GB" altLang="zh-CN" sz="18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 </a:t>
                      </a: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are defined in </a:t>
                      </a:r>
                      <a:r>
                        <a:rPr kumimoji="1" lang="en-GB" altLang="zh-CN" sz="1800" strike="sng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table 6.1.2.3-1</a:t>
                      </a:r>
                      <a:r>
                        <a:rPr kumimoji="1" lang="en-GB" altLang="zh-CN" sz="1800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800" strike="noStrike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[38.331].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zh-CN" sz="1800" strike="noStrike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b="1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Table 6.1.2.3-1: Allowed periodicities </a:t>
                      </a:r>
                      <a:r>
                        <a:rPr kumimoji="1" lang="en-GB" altLang="zh-CN" sz="1600" b="1" i="1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kumimoji="1" lang="en-GB" altLang="zh-CN" sz="1600" b="1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uplink transmission without grant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590997"/>
                  </a:ext>
                </a:extLst>
              </a:tr>
            </a:tbl>
          </a:graphicData>
        </a:graphic>
      </p:graphicFrame>
      <p:graphicFrame>
        <p:nvGraphicFramePr>
          <p:cNvPr id="10" name="内容占位符 3">
            <a:extLst>
              <a:ext uri="{FF2B5EF4-FFF2-40B4-BE49-F238E27FC236}">
                <a16:creationId xmlns:a16="http://schemas.microsoft.com/office/drawing/2014/main" id="{AC406FCB-CA93-41A9-99D5-26F1563466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0083382"/>
              </p:ext>
            </p:extLst>
          </p:nvPr>
        </p:nvGraphicFramePr>
        <p:xfrm>
          <a:off x="2351584" y="4160740"/>
          <a:ext cx="7776864" cy="2016223"/>
        </p:xfrm>
        <a:graphic>
          <a:graphicData uri="http://schemas.openxmlformats.org/drawingml/2006/table">
            <a:tbl>
              <a:tblPr firstRow="1" firstCol="1" bandRow="1"/>
              <a:tblGrid>
                <a:gridCol w="633079">
                  <a:extLst>
                    <a:ext uri="{9D8B030D-6E8A-4147-A177-3AD203B41FA5}">
                      <a16:colId xmlns:a16="http://schemas.microsoft.com/office/drawing/2014/main" val="1756338725"/>
                    </a:ext>
                  </a:extLst>
                </a:gridCol>
                <a:gridCol w="821405">
                  <a:extLst>
                    <a:ext uri="{9D8B030D-6E8A-4147-A177-3AD203B41FA5}">
                      <a16:colId xmlns:a16="http://schemas.microsoft.com/office/drawing/2014/main" val="500269985"/>
                    </a:ext>
                  </a:extLst>
                </a:gridCol>
                <a:gridCol w="6322380">
                  <a:extLst>
                    <a:ext uri="{9D8B030D-6E8A-4147-A177-3AD203B41FA5}">
                      <a16:colId xmlns:a16="http://schemas.microsoft.com/office/drawing/2014/main" val="4112380114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CP</a:t>
                      </a:r>
                      <a:endParaRPr lang="zh-CN" sz="1200" b="1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Possible values of periodicities </a:t>
                      </a:r>
                      <a:r>
                        <a:rPr lang="en-GB" sz="1200" b="1" i="1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="1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[symbols]</a:t>
                      </a:r>
                      <a:endParaRPr lang="zh-CN" sz="1200" b="1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407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2, 7, n*14, where n={1, 2, 5, 10, 20, 32, 40, 64, 80, 128, 160, 320, 640}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96567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2, 7, n*14, where n={1, 2, 4, 10, 20, 40, 64, 80, 128, 160, 256, 320, 640, 1280}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08967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2, 7, n*14, where n={1, 2, 4, 8, 20, 40, 80, 128, 160, 256, 320, 512, 640, 1280, 2560}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35762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Extended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2, 6, n*12, where n={1, 2, 4, 8, 20, 40, 80, 128, 160, 256, 320, 512, 640, 1280, 2560}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628972"/>
                  </a:ext>
                </a:extLst>
              </a:tr>
              <a:tr h="576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2, 7, n*14, where n={1, 2, 4, 8, 16, 40, 80, 160, 256, 320, 512, 640, 1024, 1280, 2560, 5120}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823173"/>
                  </a:ext>
                </a:extLst>
              </a:tr>
            </a:tbl>
          </a:graphicData>
        </a:graphic>
      </p:graphicFrame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D585D51D-4ED5-41CC-8A23-23F1BE5791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693524"/>
              </p:ext>
            </p:extLst>
          </p:nvPr>
        </p:nvGraphicFramePr>
        <p:xfrm>
          <a:off x="-303485" y="736144"/>
          <a:ext cx="166514" cy="282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r:id="rId3" imgW="139639" imgH="152334" progId="Equation.3">
                  <p:embed/>
                </p:oleObj>
              </mc:Choice>
              <mc:Fallback>
                <p:oleObj r:id="rId3" imgW="139639" imgH="152334" progId="Equation.3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4970683F-0F2F-433B-A130-E792A5406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03485" y="736144"/>
                        <a:ext cx="166514" cy="2824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3319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9F9C46-C29A-43D7-9F84-DA069EC05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Repetitions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7625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7A5DDC-BA84-42E5-BD03-FCEAE5231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 points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0D272D-6AC9-4089-80F8-5705F40CB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Proposed agreements</a:t>
            </a:r>
          </a:p>
          <a:p>
            <a:pPr lvl="1"/>
            <a:r>
              <a:rPr lang="en-US" altLang="zh-CN" dirty="0"/>
              <a:t>Data mapping type A does not support more than one repetition within one slot.</a:t>
            </a:r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47361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7A5DDC-BA84-42E5-BD03-FCEAE5231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 points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0D272D-6AC9-4089-80F8-5705F40CB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For configured grant,</a:t>
            </a:r>
          </a:p>
          <a:p>
            <a:pPr lvl="1"/>
            <a:r>
              <a:rPr lang="en-US" altLang="zh-CN" dirty="0"/>
              <a:t>Whether to support more than one repetition within one slot</a:t>
            </a:r>
          </a:p>
          <a:p>
            <a:pPr lvl="2"/>
            <a:r>
              <a:rPr lang="en-US" altLang="zh-CN" dirty="0"/>
              <a:t>Yes: LG, MTK, ZTE, CATT, Intel, vivo, DCM, OPPO, HW, TCL, Xiaomi, </a:t>
            </a:r>
            <a:r>
              <a:rPr lang="en-US" altLang="zh-CN" dirty="0" err="1"/>
              <a:t>Spreadtrum</a:t>
            </a:r>
            <a:endParaRPr lang="en-US" altLang="zh-CN" dirty="0"/>
          </a:p>
          <a:p>
            <a:pPr lvl="2"/>
            <a:r>
              <a:rPr lang="en-US" altLang="zh-CN" dirty="0"/>
              <a:t>No: Ericsson</a:t>
            </a:r>
          </a:p>
          <a:p>
            <a:pPr marL="457200" lvl="1" indent="0">
              <a:buNone/>
            </a:pPr>
            <a:endParaRPr lang="en-US" altLang="zh-CN" dirty="0"/>
          </a:p>
          <a:p>
            <a:pPr lvl="1"/>
            <a:r>
              <a:rPr lang="en-US" altLang="zh-CN" dirty="0"/>
              <a:t>For data mapping type B, repetitions can be performed in consecutive symbols other than DL symbol(s) / in a time-domain consecutive way</a:t>
            </a:r>
          </a:p>
          <a:p>
            <a:pPr lvl="2"/>
            <a:r>
              <a:rPr lang="en-US" altLang="zh-CN" dirty="0"/>
              <a:t>FFS: if semi-static DL/UL assignment configuration of a TO has direction confliction with scheduled PUSCH assigned symbols, the PUSCH transmission in that TO is cancelled or postponed </a:t>
            </a:r>
          </a:p>
          <a:p>
            <a:pPr lvl="2"/>
            <a:r>
              <a:rPr lang="en-US" altLang="zh-CN" dirty="0"/>
              <a:t>FFS: conditions, e.g. transmission duration and/or starting symbol, Orpha UL symbol</a:t>
            </a:r>
          </a:p>
          <a:p>
            <a:pPr lvl="2"/>
            <a:r>
              <a:rPr lang="en-US" altLang="zh-CN" dirty="0"/>
              <a:t>FFS: handling when one repetition is going to cross the slot boundary</a:t>
            </a:r>
          </a:p>
          <a:p>
            <a:pPr lvl="1"/>
            <a:r>
              <a:rPr lang="en-US" altLang="zh-CN" dirty="0"/>
              <a:t>Supported by: MTK, DCM, CATT, HW, LG, vivo, OPPO, (Xiaomi), Intel, </a:t>
            </a:r>
            <a:r>
              <a:rPr lang="en-US" altLang="zh-CN" dirty="0" err="1"/>
              <a:t>Spreadtrum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891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6E9EB9-EFA3-4341-8816-F7D4BDC56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 points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4DDBFB-8C4E-4900-A461-246BDB31C0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 case of PUSCH mapping Type B repetition is going to cross the slot boundary </a:t>
            </a:r>
          </a:p>
          <a:p>
            <a:pPr lvl="1"/>
            <a:r>
              <a:rPr lang="en-US" altLang="zh-CN" dirty="0"/>
              <a:t>Option 1: it is postponed to the same symbol allocation used across slots.</a:t>
            </a:r>
          </a:p>
          <a:p>
            <a:pPr lvl="1"/>
            <a:r>
              <a:rPr lang="en-US" altLang="zh-CN" dirty="0"/>
              <a:t>Option 2: it is postponed to the first valid symbol can be used for UL transmission in the next slot.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Option 3: It is invalid configuration</a:t>
            </a:r>
            <a:r>
              <a:rPr lang="en-US" altLang="zh-CN" dirty="0"/>
              <a:t> 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0ADDC79-5F45-4360-AC69-CD380693A14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4365104"/>
            <a:ext cx="7416824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5793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BE7639-928A-45AA-824E-FB1303C0F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Back-up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5895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1466</Words>
  <Application>Microsoft Office PowerPoint</Application>
  <PresentationFormat>宽屏</PresentationFormat>
  <Paragraphs>119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Batang</vt:lpstr>
      <vt:lpstr>ＭＳ Ｐゴシック</vt:lpstr>
      <vt:lpstr>游ゴシック</vt:lpstr>
      <vt:lpstr>游ゴシック Light</vt:lpstr>
      <vt:lpstr>等线</vt:lpstr>
      <vt:lpstr>等线 Light</vt:lpstr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Equation.3</vt:lpstr>
      <vt:lpstr>Remaining issues for 7.1.3.3.4</vt:lpstr>
      <vt:lpstr>CR Correction</vt:lpstr>
      <vt:lpstr>Background (1)</vt:lpstr>
      <vt:lpstr>Proposal </vt:lpstr>
      <vt:lpstr>Repetitions</vt:lpstr>
      <vt:lpstr>Discussion points</vt:lpstr>
      <vt:lpstr>Discussion points</vt:lpstr>
      <vt:lpstr>Discussion points</vt:lpstr>
      <vt:lpstr>Back-up</vt:lpstr>
      <vt:lpstr>PowerPoint 演示文稿</vt:lpstr>
      <vt:lpstr>PowerPoint 演示文稿</vt:lpstr>
      <vt:lpstr>Agreements</vt:lpstr>
      <vt:lpstr>Agreements</vt:lpstr>
      <vt:lpstr>Agreements</vt:lpstr>
      <vt:lpstr>Repetition construction for PUSCH mapping type B</vt:lpstr>
      <vt:lpstr>Proposal 1</vt:lpstr>
      <vt:lpstr>Proposal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for PDCCH structure</dc:title>
  <dc:creator>Fred TAKEDA</dc:creator>
  <cp:lastModifiedBy>Wang lihui</cp:lastModifiedBy>
  <cp:revision>205</cp:revision>
  <dcterms:created xsi:type="dcterms:W3CDTF">2017-11-28T02:06:03Z</dcterms:created>
  <dcterms:modified xsi:type="dcterms:W3CDTF">2018-03-01T09:28:59Z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(3)G1321diE91jyJoaFeM6jK2GSanGcKZB4ArsXV/6OS4ZUnYaMxSKYjbAZceYkDkGPQ4mf3wDS
ciSBf2LuOcaEX6nbG+7MNgubNJA2DZl4Ka3uDcnbpRHmzRVGDecx9an9f9bmrjFfRT3Xvjwj
KZ5ZU3zOyUJY9JlZ4nW3tFUaZggQkxgoRkHOLTcNk1C4cMEBYLDK14vlrLJkvLhPMCD6XxL8
HvdeOuueNtIlZBDz1O</vt:lpwstr>
  </property>
  <property fmtid="{D5CDD505-2E9C-101B-9397-08002B2CF9AE}" pid="3" name="_2015_ms_pID_7253431">
    <vt:lpwstr>C96cYTcCqL0wYZ67cBLdomic+hldJKrs2XGBKyqmEO1CJXSyPURArn
y4LULy2sAIODSVVLkX9Tl99SBZ9IWQvIcrV/lKX4llVq7cDBdL704HKfDEum94apqSXaWz62
xgQrPoKho+mu9V9z8+g64LHt2DdJYYCKs2nNuJ8FpqJcrwt2XRWjNuBgIwNYcgloVlKQ1g8z
uc4tc0ogwRtoW2gmr6UBnaKWAUE/+UNeYfuT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1512097889</vt:lpwstr>
  </property>
  <property fmtid="{D5CDD505-2E9C-101B-9397-08002B2CF9AE}" pid="8" name="_2015_ms_pID_7253432">
    <vt:lpwstr>Ww==</vt:lpwstr>
  </property>
</Properties>
</file>