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54048-0A7F-4C46-8B50-5C829A09D1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5248B-A773-46E3-8F08-63C5E4166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BD7FC-219E-4592-8174-B95223E67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DA462-ACC4-4896-BE4D-682AD7793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4D132D-025E-4A65-8698-B4A3FDF10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534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FD5E3-640A-4FF4-9844-8ED6D46D8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BAA8C-7EEA-4570-B167-2338412702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BAEDC-6B97-4C0A-95CE-0CBF3A7DA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4CE48-B0D5-4221-B449-BF7B73FE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7F8F4-019F-40C0-A0A2-D963DF93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43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D45B60-8CFE-48CC-9B65-ACA44DB392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A58F38-F398-47EC-A9C6-4A62E22F53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57EC5-C4BF-44D0-B38F-B64496770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0B313-F7DD-475A-8C73-1FF817BB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7B6714-25FC-4D17-9A7B-4588C1FC3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2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16B0E-E36A-4C0A-B8B7-91D6AD15A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C9402-9A7E-4F78-825E-BFD9A7CAB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AE21E7-56D0-4DAA-9778-0EA8F6E3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357C3-A1D5-4D59-AAA1-76DB590AF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C66CB-41FA-4C5C-8178-F262EAA47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7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46678-EDB7-4CC9-AE8D-9B7081376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08A8F8-9ABA-4946-87A3-4E975B291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5B31D-04C8-456E-ACBA-BAE512EE3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40131-C5B6-45BB-84A9-9F094F1D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5AADD6-6BB3-4E50-9F38-78B389AD9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453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28C40-C158-4F0A-8D71-4AF1A0AAB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78912-E82C-4DC3-87ED-A6D7BA5D3B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7B94E-26D7-479E-BCAF-7C69DB0C36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0B2CA-31DF-4CFF-9DB0-64CA4D10B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3982D4-B40B-4C4C-B03B-77C127D1D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92A25-6CB2-4974-AA7D-E71FC4864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8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C2E97-E3A3-448F-8937-BF5CF4AC9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142717-13F2-4825-8597-052CBF111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CB06BB-5B84-470B-A4EF-522F38F7E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E8C58-06F3-4328-AA23-C441F350B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ECD3E-9E4A-4642-8407-A1D9560D92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76F863-201B-4C37-8240-ECAE9BE76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A1C5E3-53C5-4E04-9F08-86693D4D8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A48CF5-FE84-412C-BCA1-88D5101BA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1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B66F0-0104-400E-8CEB-0CF1FDC3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704959-82D1-41AA-B83E-C95D8C723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9323D-D7EB-4AD2-A699-B8213255C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5033A2-DB9F-46EC-B22F-214C4A141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22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1C6E76-3D26-483B-8888-8E9001603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558634-F063-4F13-A30E-86A42C655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64F8D-24F2-42B2-8F71-C5C1E8045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5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551E6-996B-48EA-A88F-88D2BA574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583D2-CBDA-4532-8955-562A3ADA8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6C6205-32B4-4B8D-B47B-EDBC9B6DA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01A416-E0C3-4254-90ED-568AC4AD7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3D8AD4-F240-4758-B41A-EE3C5E898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AF8AE1-C3C1-492F-AFAD-9E182126D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4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8DA5D-88B9-4386-8EAF-29A525FE4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0402AB-FE75-442C-81A1-1FB76ECC2D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BC999-BF36-4EDA-8B20-22675B7EE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4068A-848E-4AE3-869C-0E355DD48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954B5E-0533-4446-A054-BE9E01EED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0CB5A-11D7-4809-A5C6-257F3B2A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75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3C62D8-22DD-4CF9-ABF1-A7DC5252C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7F1C1-7848-4822-BE7E-74884E405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5290C-38C8-4F73-BE28-C623B045AD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BC742-645A-4B0C-8C1F-E03A9543B04C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9FCF4-EAAC-445A-A547-47C622495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7E7A0-E2F7-492C-A13B-163DCD3D1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1B251-6921-4363-B034-079446365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3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35C51-E35F-4E08-8DD8-59E9A5FDAC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scenarios in NR-U simulation methodology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39AB15-13B1-4A50-A63D-CF9B999E28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58BA89-E1B2-44A6-A8A4-AFAB46A66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159" y="476032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b="1" dirty="0"/>
              <a:t>3GPP TSG-RAN WG1 </a:t>
            </a:r>
            <a:r>
              <a:rPr lang="en-US" b="1" dirty="0"/>
              <a:t>Meeting #92</a:t>
            </a:r>
            <a:r>
              <a:rPr lang="pt-BR" b="1" dirty="0"/>
              <a:t>			        </a:t>
            </a:r>
            <a:r>
              <a:rPr lang="pt-BR" b="1"/>
              <a:t>	R1-1803327</a:t>
            </a:r>
            <a:endParaRPr lang="en-US" dirty="0"/>
          </a:p>
          <a:p>
            <a:r>
              <a:rPr lang="en-GB" b="1" dirty="0"/>
              <a:t>Athens, Greece, February 26</a:t>
            </a:r>
            <a:r>
              <a:rPr lang="en-GB" b="1" baseline="30000" dirty="0"/>
              <a:t>th</a:t>
            </a:r>
            <a:r>
              <a:rPr lang="en-GB" b="1" dirty="0"/>
              <a:t> – March 2</a:t>
            </a:r>
            <a:r>
              <a:rPr lang="en-GB" b="1" baseline="30000" dirty="0"/>
              <a:t>nd</a:t>
            </a:r>
            <a:r>
              <a:rPr lang="en-GB" b="1" dirty="0"/>
              <a:t>, 2018 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51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D0B10E-63C2-42D6-9648-8D41FDDD9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BD9DEE-22E3-44BC-B0D7-31C096033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AI 7.6.1, multiple companies submitted papers on positions on scenarios to be evaluated for NR-Unlicensed SI</a:t>
            </a:r>
          </a:p>
        </p:txBody>
      </p:sp>
    </p:spTree>
    <p:extLst>
      <p:ext uri="{BB962C8B-B14F-4D97-AF65-F5344CB8AC3E}">
        <p14:creationId xmlns:p14="http://schemas.microsoft.com/office/powerpoint/2010/main" val="3436878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D6651-C433-4500-B3DD-948B91C2A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5961A-D460-4249-95FF-ECFD486DA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NR-unlicensed simulation evaluation considers the following 4 scenarios</a:t>
            </a:r>
          </a:p>
          <a:p>
            <a:pPr lvl="1"/>
            <a:r>
              <a:rPr lang="en-US" dirty="0"/>
              <a:t>Indoor sub-7GHz, 2 operators</a:t>
            </a:r>
            <a:endParaRPr lang="en-US" sz="2800" dirty="0"/>
          </a:p>
          <a:p>
            <a:pPr lvl="1"/>
            <a:r>
              <a:rPr lang="en-US" dirty="0"/>
              <a:t>Indoor </a:t>
            </a:r>
            <a:r>
              <a:rPr lang="en-US" dirty="0" err="1"/>
              <a:t>mmW</a:t>
            </a:r>
            <a:r>
              <a:rPr lang="en-US" dirty="0"/>
              <a:t>, 2 Operators</a:t>
            </a:r>
            <a:endParaRPr lang="en-US" sz="3200" dirty="0"/>
          </a:p>
          <a:p>
            <a:pPr lvl="1"/>
            <a:r>
              <a:rPr lang="en-US" dirty="0"/>
              <a:t>Outdoor Sub-7 GHz, 2 operators</a:t>
            </a:r>
            <a:endParaRPr lang="en-US" sz="3200" dirty="0"/>
          </a:p>
          <a:p>
            <a:pPr lvl="1"/>
            <a:r>
              <a:rPr lang="en-US" dirty="0"/>
              <a:t>Outdoor </a:t>
            </a:r>
            <a:r>
              <a:rPr lang="en-US" dirty="0" err="1"/>
              <a:t>mmW</a:t>
            </a:r>
            <a:r>
              <a:rPr lang="en-US" dirty="0"/>
              <a:t>, 2 operators</a:t>
            </a:r>
          </a:p>
          <a:p>
            <a:pPr lvl="1"/>
            <a:r>
              <a:rPr lang="en-US" dirty="0"/>
              <a:t>FFS: Stadium scenario</a:t>
            </a:r>
          </a:p>
          <a:p>
            <a:r>
              <a:rPr lang="en-US" dirty="0"/>
              <a:t>5GCM used for NR-U simulation evaluation</a:t>
            </a:r>
          </a:p>
          <a:p>
            <a:r>
              <a:rPr lang="en-US" dirty="0"/>
              <a:t>If coexistence study is agreed, replace one operator with </a:t>
            </a:r>
            <a:r>
              <a:rPr lang="en-US" dirty="0" err="1"/>
              <a:t>WiFi</a:t>
            </a:r>
            <a:r>
              <a:rPr lang="en-US" dirty="0"/>
              <a:t> nodes</a:t>
            </a:r>
          </a:p>
          <a:p>
            <a:pPr lvl="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601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6CFFC-8C35-49B0-AE1B-58552477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Indoor sub-7GHz topologies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005A3-5134-4B07-B2AA-CE4F658C7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Indoor open office scenario</a:t>
            </a:r>
          </a:p>
          <a:p>
            <a:r>
              <a:rPr lang="en-US" dirty="0"/>
              <a:t>Alt 1: Reuse 38.802 indoor hotspot topology and allocating half of the </a:t>
            </a:r>
            <a:r>
              <a:rPr lang="en-US" dirty="0" err="1"/>
              <a:t>gNBs</a:t>
            </a:r>
            <a:r>
              <a:rPr lang="en-US" dirty="0"/>
              <a:t> to each operator (6+6)</a:t>
            </a:r>
          </a:p>
          <a:p>
            <a:r>
              <a:rPr lang="en-US" dirty="0"/>
              <a:t>Alt 2: Reuse 38.802 indoor hotspot topology and introducing another layer of </a:t>
            </a:r>
            <a:r>
              <a:rPr lang="en-US" dirty="0" err="1"/>
              <a:t>gNBs</a:t>
            </a:r>
            <a:r>
              <a:rPr lang="en-US" dirty="0"/>
              <a:t> for the each operator (12+12)</a:t>
            </a:r>
          </a:p>
          <a:p>
            <a:r>
              <a:rPr lang="en-US" dirty="0"/>
              <a:t>Alt 3: Reuse 38.802 indoor hotspot topology but further reduce gNB density (3+3)</a:t>
            </a:r>
          </a:p>
          <a:p>
            <a:pPr marL="0" indent="0">
              <a:buNone/>
            </a:pPr>
            <a:r>
              <a:rPr lang="en-US" dirty="0"/>
              <a:t>IEEE Indoor enterprise scenario:</a:t>
            </a:r>
          </a:p>
          <a:p>
            <a:r>
              <a:rPr lang="en-US" dirty="0"/>
              <a:t>2x4 walled offices (20m x 20m each) with one gNB from each operator in each office</a:t>
            </a:r>
          </a:p>
          <a:p>
            <a:pPr marL="0" indent="0">
              <a:buNone/>
            </a:pPr>
            <a:r>
              <a:rPr lang="en-US" dirty="0"/>
              <a:t>LAA indoor scenario:</a:t>
            </a:r>
          </a:p>
          <a:p>
            <a:r>
              <a:rPr lang="en-US" dirty="0"/>
              <a:t>50m x 120m office with 4 (or 6) </a:t>
            </a:r>
            <a:r>
              <a:rPr lang="en-US" dirty="0" err="1"/>
              <a:t>gNBs</a:t>
            </a:r>
            <a:r>
              <a:rPr lang="en-US" dirty="0"/>
              <a:t> from each operator in a single 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750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6CFFC-8C35-49B0-AE1B-58552477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Indoor </a:t>
            </a:r>
            <a:r>
              <a:rPr lang="en-US" dirty="0" err="1"/>
              <a:t>mmW</a:t>
            </a:r>
            <a:r>
              <a:rPr lang="en-US" dirty="0"/>
              <a:t> topologies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005A3-5134-4B07-B2AA-CE4F658C7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Indoor open office scenario</a:t>
            </a:r>
          </a:p>
          <a:p>
            <a:r>
              <a:rPr lang="en-US" dirty="0"/>
              <a:t>Alt 1: Reuse 38.802 indoor hotspot topology and allocating half of the </a:t>
            </a:r>
            <a:r>
              <a:rPr lang="en-US" dirty="0" err="1"/>
              <a:t>gNBs</a:t>
            </a:r>
            <a:r>
              <a:rPr lang="en-US" dirty="0"/>
              <a:t> to each operator (6+6)</a:t>
            </a:r>
          </a:p>
          <a:p>
            <a:r>
              <a:rPr lang="en-US" dirty="0"/>
              <a:t>Alt 2: Reuse 38.802 indoor hotspot topology and introducing another layer of </a:t>
            </a:r>
            <a:r>
              <a:rPr lang="en-US" dirty="0" err="1"/>
              <a:t>gNBs</a:t>
            </a:r>
            <a:r>
              <a:rPr lang="en-US" dirty="0"/>
              <a:t> for the each operator (12+12)</a:t>
            </a:r>
          </a:p>
          <a:p>
            <a:pPr marL="0" indent="0">
              <a:buNone/>
            </a:pPr>
            <a:r>
              <a:rPr lang="en-US" dirty="0"/>
              <a:t>LAA indoor scenario:</a:t>
            </a:r>
          </a:p>
          <a:p>
            <a:r>
              <a:rPr lang="en-US" dirty="0"/>
              <a:t>50m x 120m office with 4 (or 6) </a:t>
            </a:r>
            <a:r>
              <a:rPr lang="en-US" dirty="0" err="1"/>
              <a:t>gNBs</a:t>
            </a:r>
            <a:r>
              <a:rPr lang="en-US" dirty="0"/>
              <a:t> from each operator in a single 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545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4D9C2-5D29-4D4A-8C8B-390B2245A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Outdoor sub-7GHz topologies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8BB0A-E0E9-422F-96EE-501D4FDB75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Alt 1: Similar to NR dense urban scenario with single layer</a:t>
            </a:r>
          </a:p>
          <a:p>
            <a:pPr lvl="1"/>
            <a:r>
              <a:rPr lang="en-US" dirty="0"/>
              <a:t>7 </a:t>
            </a:r>
            <a:r>
              <a:rPr lang="en-US" dirty="0" err="1"/>
              <a:t>gNBs</a:t>
            </a:r>
            <a:r>
              <a:rPr lang="en-US" dirty="0"/>
              <a:t> (omni) per operator with 200m inter-gNB distance</a:t>
            </a:r>
          </a:p>
          <a:p>
            <a:pPr lvl="1"/>
            <a:r>
              <a:rPr lang="en-US" dirty="0"/>
              <a:t>Introduce offsets between the </a:t>
            </a:r>
            <a:r>
              <a:rPr lang="en-US" dirty="0" err="1"/>
              <a:t>gNBs</a:t>
            </a:r>
            <a:r>
              <a:rPr lang="en-US" dirty="0"/>
              <a:t> of two operators</a:t>
            </a:r>
          </a:p>
          <a:p>
            <a:pPr lvl="1"/>
            <a:endParaRPr lang="en-US" dirty="0"/>
          </a:p>
          <a:p>
            <a:r>
              <a:rPr lang="en-US" dirty="0"/>
              <a:t>Alt 2: Start from NR dense urban scenario with two layers, but only consider the micro layer</a:t>
            </a:r>
          </a:p>
          <a:p>
            <a:pPr lvl="1"/>
            <a:r>
              <a:rPr lang="en-US" dirty="0"/>
              <a:t>Randomly drop one micro layer per operator</a:t>
            </a:r>
          </a:p>
          <a:p>
            <a:pPr lvl="1"/>
            <a:endParaRPr lang="en-US" dirty="0"/>
          </a:p>
          <a:p>
            <a:r>
              <a:rPr lang="en-US" dirty="0"/>
              <a:t>Alt 3(For non-standalone only): Start from NR dense urban scenario with two layers</a:t>
            </a:r>
          </a:p>
          <a:p>
            <a:pPr lvl="1"/>
            <a:r>
              <a:rPr lang="en-US" dirty="0"/>
              <a:t>Introduce offsets between the macro layer </a:t>
            </a:r>
            <a:r>
              <a:rPr lang="en-US" dirty="0" err="1"/>
              <a:t>gNBs</a:t>
            </a:r>
            <a:r>
              <a:rPr lang="en-US" dirty="0"/>
              <a:t> of two operators</a:t>
            </a:r>
          </a:p>
          <a:p>
            <a:pPr lvl="1"/>
            <a:r>
              <a:rPr lang="en-US" dirty="0"/>
              <a:t>Randomly drop micro layer per operator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559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4D9C2-5D29-4D4A-8C8B-390B2245A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Outdoor </a:t>
            </a:r>
            <a:r>
              <a:rPr lang="en-US" dirty="0" err="1"/>
              <a:t>mmW</a:t>
            </a:r>
            <a:r>
              <a:rPr lang="en-US" dirty="0"/>
              <a:t> topologies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8BB0A-E0E9-422F-96EE-501D4FDB75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 1: Similar to NR dense urban scenario with single layer</a:t>
            </a:r>
          </a:p>
          <a:p>
            <a:pPr lvl="1"/>
            <a:r>
              <a:rPr lang="en-US" dirty="0"/>
              <a:t>7 </a:t>
            </a:r>
            <a:r>
              <a:rPr lang="en-US" dirty="0" err="1"/>
              <a:t>gNBs</a:t>
            </a:r>
            <a:r>
              <a:rPr lang="en-US" dirty="0"/>
              <a:t> (omni) per operator with 100m inter-gNB distance</a:t>
            </a:r>
          </a:p>
          <a:p>
            <a:pPr lvl="1"/>
            <a:r>
              <a:rPr lang="en-US" dirty="0"/>
              <a:t>Introduce offsets between the </a:t>
            </a:r>
            <a:r>
              <a:rPr lang="en-US" dirty="0" err="1"/>
              <a:t>gNBs</a:t>
            </a:r>
            <a:r>
              <a:rPr lang="en-US" dirty="0"/>
              <a:t> of two operators</a:t>
            </a:r>
          </a:p>
          <a:p>
            <a:endParaRPr lang="en-US" dirty="0"/>
          </a:p>
          <a:p>
            <a:r>
              <a:rPr lang="en-US" dirty="0"/>
              <a:t>Alt 2: Start from NR dense urban scenario with two layers, but only consider the micro layer</a:t>
            </a:r>
          </a:p>
          <a:p>
            <a:pPr lvl="1"/>
            <a:r>
              <a:rPr lang="en-US" dirty="0"/>
              <a:t>Randomly drop one micro layer per operator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60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B9EAB-85AF-4C16-B045-0B4019274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965B5-F1B7-4A6C-BE00-67F2D9417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each of the 4 scenarios, the baseline evaluation topology is derived from NR indoor hotspot and NR dense urban</a:t>
            </a:r>
          </a:p>
          <a:p>
            <a:pPr lvl="1"/>
            <a:r>
              <a:rPr lang="en-US" dirty="0"/>
              <a:t>FFS: how to introduce the second operator </a:t>
            </a:r>
            <a:r>
              <a:rPr lang="en-US" dirty="0" err="1"/>
              <a:t>gNBs</a:t>
            </a:r>
            <a:endParaRPr lang="en-US" dirty="0"/>
          </a:p>
          <a:p>
            <a:pPr lvl="1"/>
            <a:r>
              <a:rPr lang="en-US" dirty="0"/>
              <a:t>FFS: gNB density</a:t>
            </a:r>
          </a:p>
          <a:p>
            <a:pPr lvl="1"/>
            <a:r>
              <a:rPr lang="en-US" dirty="0"/>
              <a:t>FFS: If other optional evaluation topology is introduced</a:t>
            </a:r>
          </a:p>
        </p:txBody>
      </p:sp>
    </p:spTree>
    <p:extLst>
      <p:ext uri="{BB962C8B-B14F-4D97-AF65-F5344CB8AC3E}">
        <p14:creationId xmlns:p14="http://schemas.microsoft.com/office/powerpoint/2010/main" val="212260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462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scenarios in NR-U simulation methodology</vt:lpstr>
      <vt:lpstr>Background</vt:lpstr>
      <vt:lpstr>Proposals</vt:lpstr>
      <vt:lpstr>Indoor sub-7GHz topologies</vt:lpstr>
      <vt:lpstr>Indoor mmW topologies</vt:lpstr>
      <vt:lpstr>Outdoor sub-7GHz topologies</vt:lpstr>
      <vt:lpstr>Outdoor mmW topologies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scenarios in NR-U evaluation methodology</dc:title>
  <dc:creator>Jing Sun</dc:creator>
  <cp:lastModifiedBy>Jing Sun</cp:lastModifiedBy>
  <cp:revision>16</cp:revision>
  <dcterms:created xsi:type="dcterms:W3CDTF">2018-02-26T06:53:29Z</dcterms:created>
  <dcterms:modified xsi:type="dcterms:W3CDTF">2018-02-27T08:33:40Z</dcterms:modified>
</cp:coreProperties>
</file>