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notesMasterIdLst>
    <p:notesMasterId r:id="rId6"/>
  </p:notesMasterIdLst>
  <p:handoutMasterIdLst>
    <p:handoutMasterId r:id="rId7"/>
  </p:handoutMasterIdLst>
  <p:sldIdLst>
    <p:sldId id="259" r:id="rId2"/>
    <p:sldId id="261" r:id="rId3"/>
    <p:sldId id="262" r:id="rId4"/>
    <p:sldId id="260" r:id="rId5"/>
  </p:sldIdLst>
  <p:sldSz cx="12192000" cy="6858000"/>
  <p:notesSz cx="6884988" cy="10018713"/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61"/>
            <p14:sldId id="262"/>
            <p14:sldId id="26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 userDrawn="1">
          <p15:clr>
            <a:srgbClr val="A4A3A4"/>
          </p15:clr>
        </p15:guide>
        <p15:guide id="2" orient="horz" pos="4110" userDrawn="1">
          <p15:clr>
            <a:srgbClr val="A4A3A4"/>
          </p15:clr>
        </p15:guide>
        <p15:guide id="3" orient="horz" pos="151" userDrawn="1">
          <p15:clr>
            <a:srgbClr val="A4A3A4"/>
          </p15:clr>
        </p15:guide>
        <p15:guide id="4" orient="horz" pos="2449" userDrawn="1">
          <p15:clr>
            <a:srgbClr val="A4A3A4"/>
          </p15:clr>
        </p15:guide>
        <p15:guide id="5" orient="horz" pos="3566" userDrawn="1">
          <p15:clr>
            <a:srgbClr val="A4A3A4"/>
          </p15:clr>
        </p15:guide>
        <p15:guide id="6" orient="horz" pos="2545" userDrawn="1">
          <p15:clr>
            <a:srgbClr val="A4A3A4"/>
          </p15:clr>
        </p15:guide>
        <p15:guide id="7" orient="horz" pos="3845" userDrawn="1">
          <p15:clr>
            <a:srgbClr val="A4A3A4"/>
          </p15:clr>
        </p15:guide>
        <p15:guide id="8" pos="6625" userDrawn="1">
          <p15:clr>
            <a:srgbClr val="A4A3A4"/>
          </p15:clr>
        </p15:guide>
        <p15:guide id="9" pos="2588" userDrawn="1">
          <p15:clr>
            <a:srgbClr val="A4A3A4"/>
          </p15:clr>
        </p15:guide>
        <p15:guide id="10" pos="5091" userDrawn="1">
          <p15:clr>
            <a:srgbClr val="A4A3A4"/>
          </p15:clr>
        </p15:guide>
        <p15:guide id="11" pos="4969" userDrawn="1">
          <p15:clr>
            <a:srgbClr val="A4A3A4"/>
          </p15:clr>
        </p15:guide>
        <p15:guide id="12" pos="3779" userDrawn="1">
          <p15:clr>
            <a:srgbClr val="A4A3A4"/>
          </p15:clr>
        </p15:guide>
        <p15:guide id="13" pos="3901" userDrawn="1">
          <p15:clr>
            <a:srgbClr val="A4A3A4"/>
          </p15:clr>
        </p15:guide>
        <p15:guide id="14" pos="331" userDrawn="1">
          <p15:clr>
            <a:srgbClr val="A4A3A4"/>
          </p15:clr>
        </p15:guide>
        <p15:guide id="15" pos="2712" userDrawn="1">
          <p15:clr>
            <a:srgbClr val="A4A3A4"/>
          </p15:clr>
        </p15:guide>
        <p15:guide id="16" pos="3839" userDrawn="1">
          <p15:clr>
            <a:srgbClr val="A4A3A4"/>
          </p15:clr>
        </p15:guide>
        <p15:guide id="17" pos="3568" userDrawn="1">
          <p15:clr>
            <a:srgbClr val="A4A3A4"/>
          </p15:clr>
        </p15:guide>
        <p15:guide id="18" pos="4112" userDrawn="1">
          <p15:clr>
            <a:srgbClr val="A4A3A4"/>
          </p15:clr>
        </p15:guide>
        <p15:guide id="19" pos="734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5">
          <p15:clr>
            <a:srgbClr val="A4A3A4"/>
          </p15:clr>
        </p15:guide>
        <p15:guide id="2" pos="2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32119"/>
    <a:srgbClr val="9FB7D3"/>
    <a:srgbClr val="8BC5FF"/>
    <a:srgbClr val="99CCFF"/>
    <a:srgbClr val="6A8FBF"/>
    <a:srgbClr val="00A9D4"/>
    <a:srgbClr val="007B78"/>
    <a:srgbClr val="89BA17"/>
    <a:srgbClr val="FABB00"/>
    <a:srgbClr val="F08A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83" autoAdjust="0"/>
    <p:restoredTop sz="95319" autoAdjust="0"/>
  </p:normalViewPr>
  <p:slideViewPr>
    <p:cSldViewPr snapToGrid="0" snapToObjects="1">
      <p:cViewPr varScale="1">
        <p:scale>
          <a:sx n="75" d="100"/>
          <a:sy n="75" d="100"/>
        </p:scale>
        <p:origin x="156" y="66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6625"/>
        <p:guide pos="2588"/>
        <p:guide pos="5091"/>
        <p:guide pos="4969"/>
        <p:guide pos="3779"/>
        <p:guide pos="3901"/>
        <p:guide pos="331"/>
        <p:guide pos="2712"/>
        <p:guide pos="3839"/>
        <p:guide pos="3568"/>
        <p:guide pos="4112"/>
        <p:guide pos="73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528"/>
    </p:cViewPr>
  </p:sorterViewPr>
  <p:notesViewPr>
    <p:cSldViewPr snapToGrid="0" snapToObjects="1">
      <p:cViewPr varScale="1">
        <p:scale>
          <a:sx n="64" d="100"/>
          <a:sy n="64" d="100"/>
        </p:scale>
        <p:origin x="-3414" y="-126"/>
      </p:cViewPr>
      <p:guideLst>
        <p:guide orient="horz" pos="3155"/>
        <p:guide pos="216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/>
              <a:t>2017-03-31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© Ericsson AB 2017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2017-03-31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© Ericsson AB 2017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499" y="4758889"/>
            <a:ext cx="5507990" cy="450842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2017-03-31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Ericsson AB 2017 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0CF17-FB6F-4E6F-9BC1-25589011D139}" type="slidenum">
              <a:rPr lang="en-US" smtClean="0"/>
              <a:t>1</a:t>
            </a:fld>
            <a:endParaRPr lang="en-US"/>
          </a:p>
        </p:txBody>
      </p:sp>
      <p:sp>
        <p:nvSpPr>
          <p:cNvPr id="9" name="Header Placeholder 8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63476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50888"/>
            <a:ext cx="6678612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2017-03-31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B245B60-A85D-463A-9D64-E6A521369557}" type="slidenum">
              <a:rPr lang="en-US" smtClean="0"/>
              <a:t>4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01419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2019299" y="2828876"/>
            <a:ext cx="19685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524932" y="5137201"/>
            <a:ext cx="11140019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24934" y="1808710"/>
            <a:ext cx="11135785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5" y="1795463"/>
            <a:ext cx="11140016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193367" y="4010025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54737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111357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193367" y="1795463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546946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4013201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3367" y="1795464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6197601" y="1795463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529168" y="4013201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795464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6197601" y="4022726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529168" y="4022726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7601" y="1804989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804989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8" y="1800000"/>
            <a:ext cx="11135785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1795464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0814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05300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139267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5139265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7" y="239714"/>
            <a:ext cx="4324351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3545841"/>
            <a:ext cx="5473700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1" y="1797525"/>
            <a:ext cx="5473700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2515809" y="438151"/>
            <a:ext cx="2352392" cy="597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sp>
        <p:nvSpPr>
          <p:cNvPr id="21523" name="txtfooterCopy"/>
          <p:cNvSpPr txBox="1">
            <a:spLocks noChangeArrowheads="1"/>
          </p:cNvSpPr>
          <p:nvPr/>
        </p:nvSpPr>
        <p:spPr bwMode="auto">
          <a:xfrm>
            <a:off x="527051" y="6524625"/>
            <a:ext cx="9865783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>
                <a:solidFill>
                  <a:srgbClr val="87888A"/>
                </a:solidFill>
              </a:rPr>
              <a:t>Public  |  © Ericsson AB 2017  |  2017-03-31  |  Page </a:t>
            </a:r>
            <a:fld id="{5C292928-5A1A-451D-BB15-0D90B18A99F8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9168" y="1800000"/>
            <a:ext cx="11135785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524935" y="239714"/>
            <a:ext cx="9992784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524934" y="4087875"/>
            <a:ext cx="10963432" cy="1386001"/>
          </a:xfrm>
        </p:spPr>
        <p:txBody>
          <a:bodyPr/>
          <a:lstStyle/>
          <a:p>
            <a:r>
              <a:rPr lang="en-US" dirty="0"/>
              <a:t>Ericsson, Nokia, NSB, Lenovo, Motorola Mobility, CATT, Intel, Qualcomm</a:t>
            </a:r>
            <a:r>
              <a:rPr lang="en-US"/>
              <a:t>, NEC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524934" y="1808710"/>
            <a:ext cx="11135785" cy="2839491"/>
          </a:xfrm>
        </p:spPr>
        <p:txBody>
          <a:bodyPr>
            <a:normAutofit/>
          </a:bodyPr>
          <a:lstStyle/>
          <a:p>
            <a:r>
              <a:rPr kumimoji="1" lang="en-US" altLang="ja-JP" sz="5400" dirty="0"/>
              <a:t>WF on CSI-RS Sequence Mapping</a:t>
            </a:r>
            <a:endParaRPr lang="en-US" sz="5400" dirty="0"/>
          </a:p>
        </p:txBody>
      </p:sp>
      <p:sp>
        <p:nvSpPr>
          <p:cNvPr id="6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621343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WG1 Meeting #92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Athens, Greece, 26</a:t>
            </a:r>
            <a:r>
              <a:rPr lang="en-US" altLang="ja-JP" sz="2400" baseline="30000" dirty="0"/>
              <a:t>th</a:t>
            </a:r>
            <a:r>
              <a:rPr lang="en-US" altLang="ja-JP" sz="2400" dirty="0"/>
              <a:t> February – 2</a:t>
            </a:r>
            <a:r>
              <a:rPr lang="en-US" altLang="ja-JP" sz="2400" baseline="30000" dirty="0"/>
              <a:t>nd</a:t>
            </a:r>
            <a:r>
              <a:rPr lang="en-US" altLang="ja-JP" sz="2400" dirty="0"/>
              <a:t> March, 2018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Agenda item 7.1.2.3.2</a:t>
            </a:r>
            <a:endParaRPr lang="ja-JP" altLang="en-US" sz="2400" dirty="0"/>
          </a:p>
        </p:txBody>
      </p:sp>
      <p:sp>
        <p:nvSpPr>
          <p:cNvPr id="7" name="テキスト ボックス 3"/>
          <p:cNvSpPr txBox="1">
            <a:spLocks noChangeArrowheads="1"/>
          </p:cNvSpPr>
          <p:nvPr/>
        </p:nvSpPr>
        <p:spPr bwMode="auto">
          <a:xfrm>
            <a:off x="10083043" y="207193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R1-1803316</a:t>
            </a:r>
            <a:endParaRPr lang="ja-JP" altLang="en-US" sz="2400" dirty="0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0CAB170-F10B-44E5-9D99-95362369F9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9168" y="1181985"/>
            <a:ext cx="11135785" cy="3852000"/>
          </a:xfrm>
        </p:spPr>
        <p:txBody>
          <a:bodyPr/>
          <a:lstStyle/>
          <a:p>
            <a:r>
              <a:rPr lang="en-US" dirty="0"/>
              <a:t>In RAN1 NR Ad Hoc 1801, the following working assumption was made:</a:t>
            </a:r>
          </a:p>
          <a:p>
            <a:pPr marL="357187" lvl="1" indent="0">
              <a:buNone/>
            </a:pPr>
            <a:r>
              <a:rPr lang="en-US" sz="1400" b="1" dirty="0">
                <a:highlight>
                  <a:srgbClr val="808000"/>
                </a:highlight>
              </a:rPr>
              <a:t>Working Assumption</a:t>
            </a:r>
          </a:p>
          <a:p>
            <a:pPr marL="714375" lvl="2" indent="0">
              <a:buNone/>
            </a:pPr>
            <a:r>
              <a:rPr lang="en-US" sz="1400" dirty="0"/>
              <a:t>Agree to the following text for TS.38.211 with the understanding that the 1 port rate=1/2 case needs to be checked. If there is an issue with the working assumption for 1 port rate=1/2, technical details will be modified.</a:t>
            </a:r>
          </a:p>
          <a:p>
            <a:pPr marL="714375" lvl="2" indent="0">
              <a:buNone/>
            </a:pPr>
            <a:r>
              <a:rPr lang="en-US" sz="1400" dirty="0"/>
              <a:t>7.4.1.5.3	Mapping to physical resources</a:t>
            </a:r>
          </a:p>
          <a:p>
            <a:pPr marL="714375" lvl="2" indent="0">
              <a:buNone/>
            </a:pPr>
            <a:r>
              <a:rPr lang="en-US" sz="1400" dirty="0"/>
              <a:t>For each CSI-RS component configured, the UE shall assume the sequence   being mapped to physical resources according to </a:t>
            </a:r>
          </a:p>
          <a:p>
            <a:pPr marL="714375" lvl="2" indent="0">
              <a:buNone/>
            </a:pPr>
            <a:endParaRPr lang="en-US" sz="1400" dirty="0"/>
          </a:p>
          <a:p>
            <a:pPr marL="714375" lvl="2" indent="0">
              <a:buNone/>
            </a:pPr>
            <a:endParaRPr lang="en-US" sz="1400" dirty="0"/>
          </a:p>
          <a:p>
            <a:pPr marL="714375" lvl="2" indent="0">
              <a:buNone/>
            </a:pPr>
            <a:endParaRPr lang="en-US" sz="1400" dirty="0"/>
          </a:p>
          <a:p>
            <a:pPr marL="714375" lvl="2" indent="0">
              <a:buNone/>
            </a:pPr>
            <a:endParaRPr lang="en-US" sz="1400" dirty="0"/>
          </a:p>
          <a:p>
            <a:pPr marL="714375" lvl="2" indent="0">
              <a:buNone/>
            </a:pPr>
            <a:endParaRPr lang="en-US" sz="1400" dirty="0"/>
          </a:p>
          <a:p>
            <a:pPr marL="714375" lvl="2" indent="0">
              <a:buNone/>
            </a:pPr>
            <a:endParaRPr lang="en-US" sz="1400" dirty="0"/>
          </a:p>
          <a:p>
            <a:pPr marL="714375" lvl="2" indent="0">
              <a:buNone/>
            </a:pPr>
            <a:endParaRPr lang="en-US" sz="1400" dirty="0"/>
          </a:p>
          <a:p>
            <a:pPr marL="714375" lvl="2" indent="0">
              <a:buNone/>
            </a:pPr>
            <a:endParaRPr lang="en-US" sz="1400" dirty="0"/>
          </a:p>
          <a:p>
            <a:pPr marL="714375" lvl="2" indent="0">
              <a:buNone/>
            </a:pPr>
            <a:endParaRPr lang="en-US" sz="1400" dirty="0"/>
          </a:p>
          <a:p>
            <a:pPr marL="714375" lvl="2" indent="0">
              <a:buNone/>
            </a:pPr>
            <a:endParaRPr lang="en-US" sz="1400" dirty="0"/>
          </a:p>
          <a:p>
            <a:pPr marL="714375" lvl="2" indent="0">
              <a:buNone/>
            </a:pPr>
            <a:endParaRPr lang="en-US" sz="1400" dirty="0"/>
          </a:p>
          <a:p>
            <a:pPr marL="714375" lvl="2" indent="0">
              <a:buNone/>
            </a:pPr>
            <a:r>
              <a:rPr lang="en-US" sz="1400" dirty="0"/>
              <a:t>under the condition that the resource elements indexed by  are within the resource blocks occupied by the CSI-RS for which the UE is configured. The reference point for </a:t>
            </a:r>
            <a:r>
              <a:rPr lang="en-US" sz="1400" i="1" dirty="0"/>
              <a:t>k</a:t>
            </a:r>
            <a:r>
              <a:rPr lang="en-US" sz="1400" dirty="0"/>
              <a:t> is subcarrier 0 in common resource block 0. The value of </a:t>
            </a:r>
            <a:r>
              <a:rPr lang="el-GR" sz="1400" i="1" dirty="0"/>
              <a:t>ρ</a:t>
            </a:r>
            <a:r>
              <a:rPr lang="en-US" sz="1400" dirty="0"/>
              <a:t> is given by the higher-layer parameter </a:t>
            </a:r>
            <a:r>
              <a:rPr lang="en-US" sz="1400" i="1" dirty="0"/>
              <a:t>CSI-RS-Density</a:t>
            </a:r>
            <a:r>
              <a:rPr lang="en-US" sz="1400" dirty="0"/>
              <a:t>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41EAC1DD-C95C-4880-BA9A-59E30BB01962}"/>
              </a:ext>
            </a:extLst>
          </p:cNvPr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097"/>
          <a:stretch/>
        </p:blipFill>
        <p:spPr bwMode="auto">
          <a:xfrm>
            <a:off x="2374900" y="2895601"/>
            <a:ext cx="6731000" cy="278041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176235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Content Placeholder 1">
                <a:extLst>
                  <a:ext uri="{FF2B5EF4-FFF2-40B4-BE49-F238E27FC236}">
                    <a16:creationId xmlns:a16="http://schemas.microsoft.com/office/drawing/2014/main" id="{8F4962D2-52FC-48FE-A473-5BE1A502DCA0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529168" y="1503000"/>
                <a:ext cx="11135785" cy="3852000"/>
              </a:xfrm>
            </p:spPr>
            <p:txBody>
              <a:bodyPr/>
              <a:lstStyle/>
              <a:p>
                <a:r>
                  <a:rPr lang="en-US" dirty="0"/>
                  <a:t>The working assumption states “… the 1 port density ½ case needs to be checked …”</a:t>
                </a:r>
              </a:p>
              <a:p>
                <a:r>
                  <a:rPr lang="en-US" dirty="0"/>
                  <a:t>Upon further checking, it is observed that for </a:t>
                </a:r>
                <a:r>
                  <a:rPr lang="en-US" i="1" dirty="0"/>
                  <a:t>X</a:t>
                </a:r>
                <a:r>
                  <a:rPr lang="en-US" dirty="0"/>
                  <a:t> = 1 port, the sequence mapping is NOT resource-specific across different densities </a:t>
                </a:r>
                <a:r>
                  <a:rPr lang="el-GR" i="1" dirty="0"/>
                  <a:t>ρ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  <m:r>
                      <a:rPr lang="en-US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/>
                  <a:t>{½, 1, 3}</a:t>
                </a:r>
              </a:p>
              <a:p>
                <a:pPr lvl="1"/>
                <a:r>
                  <a:rPr lang="en-US" dirty="0"/>
                  <a:t>The same problem occurs for </a:t>
                </a:r>
                <a:r>
                  <a:rPr lang="en-US" i="1" dirty="0"/>
                  <a:t>X</a:t>
                </a:r>
                <a:r>
                  <a:rPr lang="en-US" dirty="0"/>
                  <a:t> &gt; 1 port</a:t>
                </a:r>
              </a:p>
              <a:p>
                <a:pPr lvl="1"/>
                <a:r>
                  <a:rPr lang="en-US" dirty="0"/>
                  <a:t>Note: LTE sequence mapping is resource specific across different densities 1, 1/2 , and 1/3</a:t>
                </a:r>
              </a:p>
              <a:p>
                <a:r>
                  <a:rPr lang="en-US" dirty="0"/>
                  <a:t>The consequence is that for two different CSI-RS resources configured with different densities, the time/frequency resources cannot be shared between the two CSI-RS resources when the bandwidths are (partially) overlapping</a:t>
                </a:r>
              </a:p>
              <a:p>
                <a:pPr lvl="1"/>
                <a:r>
                  <a:rPr lang="en-US" dirty="0"/>
                  <a:t>This requires allocation of orthogonal time/frequency resources </a:t>
                </a:r>
                <a:r>
                  <a:rPr lang="en-US" dirty="0">
                    <a:sym typeface="Wingdings" panose="05000000000000000000" pitchFamily="2" charset="2"/>
                  </a:rPr>
                  <a:t> waste of resources</a:t>
                </a:r>
              </a:p>
              <a:p>
                <a:r>
                  <a:rPr lang="en-US" dirty="0">
                    <a:sym typeface="Wingdings" panose="05000000000000000000" pitchFamily="2" charset="2"/>
                  </a:rPr>
                  <a:t>The design needs to be fixed, to allow resource sharing at least across densities </a:t>
                </a:r>
                <a:r>
                  <a:rPr lang="el-GR" i="1" dirty="0"/>
                  <a:t>ρ</a:t>
                </a:r>
                <a:r>
                  <a:rPr lang="en-US" dirty="0"/>
                  <a:t> = ½ and </a:t>
                </a:r>
                <a:r>
                  <a:rPr lang="el-GR" i="1" dirty="0"/>
                  <a:t>ρ</a:t>
                </a:r>
                <a:r>
                  <a:rPr lang="el-GR" dirty="0"/>
                  <a:t> </a:t>
                </a:r>
                <a:r>
                  <a:rPr lang="en-US" dirty="0"/>
                  <a:t>= 1</a:t>
                </a:r>
              </a:p>
              <a:p>
                <a:pPr marL="0" indent="0">
                  <a:buNone/>
                </a:pPr>
                <a:endParaRPr lang="en-US" dirty="0">
                  <a:sym typeface="Wingdings" panose="05000000000000000000" pitchFamily="2" charset="2"/>
                </a:endParaRPr>
              </a:p>
            </p:txBody>
          </p:sp>
        </mc:Choice>
        <mc:Fallback xmlns="">
          <p:sp>
            <p:nvSpPr>
              <p:cNvPr id="2" name="Content Placeholder 1">
                <a:extLst>
                  <a:ext uri="{FF2B5EF4-FFF2-40B4-BE49-F238E27FC236}">
                    <a16:creationId xmlns:a16="http://schemas.microsoft.com/office/drawing/2014/main" id="{8F4962D2-52FC-48FE-A473-5BE1A502DCA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29168" y="1503000"/>
                <a:ext cx="11135785" cy="3852000"/>
              </a:xfrm>
              <a:blipFill>
                <a:blip r:embed="rId2"/>
                <a:stretch>
                  <a:fillRect l="-930" t="-2377" r="-547" b="-2472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le 2">
            <a:extLst>
              <a:ext uri="{FF2B5EF4-FFF2-40B4-BE49-F238E27FC236}">
                <a16:creationId xmlns:a16="http://schemas.microsoft.com/office/drawing/2014/main" id="{F4E92308-8750-46EA-83CB-868F632F06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</p:spTree>
    <p:extLst>
      <p:ext uri="{BB962C8B-B14F-4D97-AF65-F5344CB8AC3E}">
        <p14:creationId xmlns:p14="http://schemas.microsoft.com/office/powerpoint/2010/main" val="18618247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30200" y="1750806"/>
            <a:ext cx="11336865" cy="3852000"/>
          </a:xfrm>
        </p:spPr>
        <p:txBody>
          <a:bodyPr/>
          <a:lstStyle/>
          <a:p>
            <a:r>
              <a:rPr lang="en-US" dirty="0"/>
              <a:t>Confirm the working assumption from RAN1 NR Ad Hoc 1801 for density 1 and 3. Support the following change to the working assumption for density = ½: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1C1184E9-A6B7-4FB5-9A6B-895A123224EB}"/>
              </a:ext>
            </a:extLst>
          </p:cNvPr>
          <p:cNvGrpSpPr/>
          <p:nvPr/>
        </p:nvGrpSpPr>
        <p:grpSpPr>
          <a:xfrm>
            <a:off x="3918015" y="2717986"/>
            <a:ext cx="2719980" cy="757784"/>
            <a:chOff x="3946588" y="2767180"/>
            <a:chExt cx="2719980" cy="757784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0FDE264A-8EED-4CA3-8F67-44AF2EFB573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r="61165"/>
            <a:stretch/>
          </p:blipFill>
          <p:spPr>
            <a:xfrm>
              <a:off x="4222878" y="2767180"/>
              <a:ext cx="2038221" cy="757784"/>
            </a:xfrm>
            <a:prstGeom prst="rect">
              <a:avLst/>
            </a:prstGeom>
          </p:spPr>
        </p:pic>
        <p:cxnSp>
          <p:nvCxnSpPr>
            <p:cNvPr id="3" name="Straight Connector 2">
              <a:extLst>
                <a:ext uri="{FF2B5EF4-FFF2-40B4-BE49-F238E27FC236}">
                  <a16:creationId xmlns:a16="http://schemas.microsoft.com/office/drawing/2014/main" id="{CE634781-FD7B-43BE-84BC-0060220E41AD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946588" y="3146072"/>
              <a:ext cx="2719980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rgbClr val="E32119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89704BC4-AF89-4344-9D55-FCA4E4E67281}"/>
                  </a:ext>
                </a:extLst>
              </p:cNvPr>
              <p:cNvSpPr txBox="1"/>
              <p:nvPr/>
            </p:nvSpPr>
            <p:spPr>
              <a:xfrm>
                <a:off x="3589502" y="3676806"/>
                <a:ext cx="3615798" cy="146110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𝛼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endChr m:val="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𝜌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m:rPr>
                                    <m:nor/>
                                  </m:rPr>
                                  <a:rPr lang="en-US">
                                    <a:latin typeface="Cambria Math" panose="02040503050406030204" pitchFamily="18" charset="0"/>
                                  </a:rPr>
                                  <m:t>for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𝑋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=1 </m:t>
                                </m:r>
                                <m:r>
                                  <m:rPr>
                                    <m:nor/>
                                  </m:rPr>
                                  <a:rPr lang="en-US">
                                    <a:latin typeface="Cambria Math" panose="02040503050406030204" pitchFamily="18" charset="0"/>
                                  </a:rPr>
                                  <m:t>and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𝜌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=1,3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𝜌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m:rPr>
                                    <m:nor/>
                                  </m:rPr>
                                  <a:rPr lang="en-US">
                                    <a:latin typeface="Cambria Math" panose="02040503050406030204" pitchFamily="18" charset="0"/>
                                  </a:rPr>
                                  <m:t>for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𝑋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&gt;1 </m:t>
                                </m:r>
                                <m:r>
                                  <m:rPr>
                                    <m:nor/>
                                  </m:rPr>
                                  <a:rPr lang="en-US">
                                    <a:latin typeface="Cambria Math" panose="02040503050406030204" pitchFamily="18" charset="0"/>
                                  </a:rPr>
                                  <m:t>and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𝜌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=1      </m:t>
                                </m:r>
                              </m:e>
                            </m:mr>
                            <m:mr>
                              <m:e>
                                <m:eqArr>
                                  <m:eqArr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eqArr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en-US">
                                        <a:latin typeface="Cambria Math" panose="02040503050406030204" pitchFamily="18" charset="0"/>
                                      </a:rPr>
                                      <m:t>for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en-US" b="0" i="0" smtClean="0"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𝑋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en-US" b="0" i="0" smtClean="0">
                                        <a:latin typeface="Cambria Math" panose="02040503050406030204" pitchFamily="18" charset="0"/>
                                      </a:rPr>
                                      <m:t> = 1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en-US" i="0"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en-US" b="0" i="0" smtClean="0">
                                        <a:latin typeface="Cambria Math" panose="02040503050406030204" pitchFamily="18" charset="0"/>
                                      </a:rPr>
                                      <m:t>and</m:t>
                                    </m:r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𝜌</m:t>
                                    </m:r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=0.5</m:t>
                                    </m:r>
                                  </m:e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en-US">
                                        <a:latin typeface="Cambria Math" panose="02040503050406030204" pitchFamily="18" charset="0"/>
                                      </a:rPr>
                                      <m:t>for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en-US"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𝑋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en-US"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en-US" b="0" i="0" smtClean="0">
                                        <a:latin typeface="Cambria Math" panose="02040503050406030204" pitchFamily="18" charset="0"/>
                                      </a:rPr>
                                      <m:t>&gt;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en-US">
                                        <a:latin typeface="Cambria Math" panose="02040503050406030204" pitchFamily="18" charset="0"/>
                                      </a:rPr>
                                      <m:t> 1 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en-US" i="0">
                                        <a:latin typeface="Cambria Math" panose="02040503050406030204" pitchFamily="18" charset="0"/>
                                      </a:rPr>
                                      <m:t>and</m:t>
                                    </m:r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𝜌</m:t>
                                    </m:r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=0.5</m:t>
                                    </m:r>
                                  </m:e>
                                </m:eqAr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89704BC4-AF89-4344-9D55-FCA4E4E672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89502" y="3676806"/>
                <a:ext cx="3615798" cy="146110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5684549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1.potx" id="{2930A252-12C2-4F52-B133-87F8BF51D5BC}" vid="{C0EA779E-0600-4F57-BDCE-BA710E7DC25F}"/>
    </a:ext>
  </a:ext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364</TotalTime>
  <Words>299</Words>
  <Application>Microsoft Office PowerPoint</Application>
  <PresentationFormat>Widescreen</PresentationFormat>
  <Paragraphs>47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ＭＳ Ｐゴシック</vt:lpstr>
      <vt:lpstr>Arial</vt:lpstr>
      <vt:lpstr>Calibri</vt:lpstr>
      <vt:lpstr>Cambria Math</vt:lpstr>
      <vt:lpstr>Ericsson Capital TT</vt:lpstr>
      <vt:lpstr>Wingdings</vt:lpstr>
      <vt:lpstr>PresentationTemplate2011</vt:lpstr>
      <vt:lpstr>WF on CSI-RS Sequence Mapping</vt:lpstr>
      <vt:lpstr>Background</vt:lpstr>
      <vt:lpstr>Background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DMRS</dc:title>
  <dc:creator/>
  <cp:keywords/>
  <dc:description>Rev PA1</dc:description>
  <cp:lastModifiedBy>Stephen Grant</cp:lastModifiedBy>
  <cp:revision>59</cp:revision>
  <dcterms:created xsi:type="dcterms:W3CDTF">2017-03-31T09:46:41Z</dcterms:created>
  <dcterms:modified xsi:type="dcterms:W3CDTF">2018-03-01T06:07:36Z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false</vt:bool>
  </property>
  <property fmtid="{D5CDD505-2E9C-101B-9397-08002B2CF9AE}" pid="6" name="PackageNo">
    <vt:lpwstr>LXA 119 603</vt:lpwstr>
  </property>
  <property fmtid="{D5CDD505-2E9C-101B-9397-08002B2CF9AE}" pid="7" name="PackageVersion">
    <vt:lpwstr>R5C</vt:lpwstr>
  </property>
  <property fmtid="{D5CDD505-2E9C-101B-9397-08002B2CF9AE}" pid="8" name="FooterType">
    <vt:lpwstr>PresTemp</vt:lpwstr>
  </property>
  <property fmtid="{D5CDD505-2E9C-101B-9397-08002B2CF9AE}" pid="9" name="UsedFont">
    <vt:lpwstr>Arial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Public</vt:lpwstr>
  </property>
  <property fmtid="{D5CDD505-2E9C-101B-9397-08002B2CF9AE}" pid="15" name="txtConfLabel">
    <vt:lpwstr>Public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false</vt:bool>
  </property>
  <property fmtid="{D5CDD505-2E9C-101B-9397-08002B2CF9AE}" pid="19" name="optFooterCVLCopyright">
    <vt:bool>true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>© Ericsson AB 2017</vt:lpwstr>
  </property>
  <property fmtid="{D5CDD505-2E9C-101B-9397-08002B2CF9AE}" pid="29" name="MiddleFooterField">
    <vt:lpwstr>Public</vt:lpwstr>
  </property>
  <property fmtid="{D5CDD505-2E9C-101B-9397-08002B2CF9AE}" pid="30" name="RightFooterField">
    <vt:lpwstr/>
  </property>
  <property fmtid="{D5CDD505-2E9C-101B-9397-08002B2CF9AE}" pid="31" name="RightFooterField2">
    <vt:lpwstr>2017-03-31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/>
  </property>
  <property fmtid="{D5CDD505-2E9C-101B-9397-08002B2CF9AE}" pid="43" name="Title">
    <vt:lpwstr/>
  </property>
  <property fmtid="{D5CDD505-2E9C-101B-9397-08002B2CF9AE}" pid="44" name="Date">
    <vt:lpwstr>2017-03-31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</Properties>
</file>