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72" r:id="rId4"/>
  </p:sldMasterIdLst>
  <p:notesMasterIdLst>
    <p:notesMasterId r:id="rId8"/>
  </p:notesMasterIdLst>
  <p:handoutMasterIdLst>
    <p:handoutMasterId r:id="rId9"/>
  </p:handoutMasterIdLst>
  <p:sldIdLst>
    <p:sldId id="614" r:id="rId5"/>
    <p:sldId id="616" r:id="rId6"/>
    <p:sldId id="617" r:id="rId7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CCFF"/>
    <a:srgbClr val="4080C0"/>
    <a:srgbClr val="336699"/>
    <a:srgbClr val="315683"/>
    <a:srgbClr val="0000FF"/>
    <a:srgbClr val="CCD5E6"/>
    <a:srgbClr val="FFE1E1"/>
    <a:srgbClr val="DDDDDD"/>
    <a:srgbClr val="FFFF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1" autoAdjust="0"/>
    <p:restoredTop sz="99757" autoAdjust="0"/>
  </p:normalViewPr>
  <p:slideViewPr>
    <p:cSldViewPr>
      <p:cViewPr varScale="1">
        <p:scale>
          <a:sx n="122" d="100"/>
          <a:sy n="122" d="100"/>
        </p:scale>
        <p:origin x="-1008" y="-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2/26/2018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7752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0016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0314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7287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8153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1218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8982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427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7099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72103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99674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6638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wmf"/><Relationship Id="rId22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381000"/>
            <a:ext cx="9104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3GPP TSG RAN WG1 Meeting #92		</a:t>
            </a:r>
            <a:r>
              <a:rPr lang="en-US" sz="2000" b="1" dirty="0" smtClean="0"/>
              <a:t>		</a:t>
            </a:r>
            <a:r>
              <a:rPr lang="en-US" sz="2000" b="1" dirty="0" smtClean="0"/>
              <a:t>R1-1803288</a:t>
            </a:r>
            <a:endParaRPr lang="en-US" sz="2000" b="1" dirty="0"/>
          </a:p>
          <a:p>
            <a:r>
              <a:rPr lang="en-US" sz="2000" b="1" dirty="0"/>
              <a:t>Athens, Greece, February 26th – March 2nd, 2018</a:t>
            </a:r>
          </a:p>
          <a:p>
            <a:r>
              <a:rPr kumimoji="1" lang="en-US" altLang="ja-JP" sz="2000" b="1" dirty="0" smtClean="0"/>
              <a:t>Agenda </a:t>
            </a:r>
            <a:r>
              <a:rPr kumimoji="1" lang="en-US" altLang="ja-JP" sz="2000" b="1" dirty="0"/>
              <a:t>item: </a:t>
            </a:r>
            <a:r>
              <a:rPr kumimoji="1" lang="en-US" altLang="ja-JP" sz="2000" b="1" dirty="0" smtClean="0"/>
              <a:t>7.1.3.1.1</a:t>
            </a:r>
            <a:endParaRPr kumimoji="1" lang="ja-JP" alt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2132856"/>
            <a:ext cx="9252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latinLnBrk="0" hangingPunct="0"/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Summary of PDCCH DMRS Sequence</a:t>
            </a:r>
            <a:endParaRPr 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272" y="4941168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Samsung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664992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Summary of proposals</a:t>
            </a:r>
            <a:endParaRPr kumimoji="0" lang="en-US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579066"/>
              </p:ext>
            </p:extLst>
          </p:nvPr>
        </p:nvGraphicFramePr>
        <p:xfrm>
          <a:off x="488503" y="1437975"/>
          <a:ext cx="8784976" cy="465532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792853"/>
                <a:gridCol w="1354924"/>
                <a:gridCol w="5637199"/>
              </a:tblGrid>
              <a:tr h="46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Company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Tdoc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#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 DMRS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Samsung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R1-1801973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Vivo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R1-1801530</a:t>
                      </a: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R1-1801621</a:t>
                      </a: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MediaTek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R1-1801645</a:t>
                      </a: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R1-1802406</a:t>
                      </a: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DOCOMO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R1-1802479</a:t>
                      </a: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Nokia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R1-1802536</a:t>
                      </a: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Qualcomm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R1-1802833</a:t>
                      </a: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R1-1802902</a:t>
                      </a: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549696"/>
              </p:ext>
            </p:extLst>
          </p:nvPr>
        </p:nvGraphicFramePr>
        <p:xfrm>
          <a:off x="3800872" y="2444333"/>
          <a:ext cx="2231308" cy="3651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" name="Equation" r:id="rId3" imgW="1396800" imgH="228600" progId="Equation.3">
                  <p:embed/>
                </p:oleObj>
              </mc:Choice>
              <mc:Fallback>
                <p:oleObj name="Equation" r:id="rId3" imgW="13968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0872" y="2444333"/>
                        <a:ext cx="2231308" cy="3651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314219"/>
              </p:ext>
            </p:extLst>
          </p:nvPr>
        </p:nvGraphicFramePr>
        <p:xfrm>
          <a:off x="3800872" y="2904643"/>
          <a:ext cx="3918122" cy="380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1" name="Equation" r:id="rId5" imgW="2349360" imgH="228600" progId="Equation.3">
                  <p:embed/>
                </p:oleObj>
              </mc:Choice>
              <mc:Fallback>
                <p:oleObj name="Equation" r:id="rId5" imgW="23493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00872" y="2904643"/>
                        <a:ext cx="3918122" cy="3803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092484"/>
              </p:ext>
            </p:extLst>
          </p:nvPr>
        </p:nvGraphicFramePr>
        <p:xfrm>
          <a:off x="3800872" y="3361195"/>
          <a:ext cx="3558373" cy="35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2" name="Equation" r:id="rId7" imgW="2158920" imgH="215640" progId="Equation.3">
                  <p:embed/>
                </p:oleObj>
              </mc:Choice>
              <mc:Fallback>
                <p:oleObj name="Equation" r:id="rId7" imgW="21589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00872" y="3361195"/>
                        <a:ext cx="3558373" cy="355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401542"/>
              </p:ext>
            </p:extLst>
          </p:nvPr>
        </p:nvGraphicFramePr>
        <p:xfrm>
          <a:off x="3800475" y="1979613"/>
          <a:ext cx="3449638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" name="Equation" r:id="rId9" imgW="2158920" imgH="241200" progId="Equation.3">
                  <p:embed/>
                </p:oleObj>
              </mc:Choice>
              <mc:Fallback>
                <p:oleObj name="Equation" r:id="rId9" imgW="2158920" imgH="241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0475" y="1979613"/>
                        <a:ext cx="3449638" cy="382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995350"/>
              </p:ext>
            </p:extLst>
          </p:nvPr>
        </p:nvGraphicFramePr>
        <p:xfrm>
          <a:off x="3800872" y="3861048"/>
          <a:ext cx="5411188" cy="368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4" name="Equation" r:id="rId11" imgW="3352680" imgH="228600" progId="Equation.3">
                  <p:embed/>
                </p:oleObj>
              </mc:Choice>
              <mc:Fallback>
                <p:oleObj name="Equation" r:id="rId11" imgW="335268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800872" y="3861048"/>
                        <a:ext cx="5411188" cy="368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639480"/>
              </p:ext>
            </p:extLst>
          </p:nvPr>
        </p:nvGraphicFramePr>
        <p:xfrm>
          <a:off x="3800872" y="4316541"/>
          <a:ext cx="3640411" cy="376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" name="Equation" r:id="rId13" imgW="2209680" imgH="228600" progId="Equation.3">
                  <p:embed/>
                </p:oleObj>
              </mc:Choice>
              <mc:Fallback>
                <p:oleObj name="Equation" r:id="rId13" imgW="220968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0872" y="4316541"/>
                        <a:ext cx="3640411" cy="3763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781572"/>
              </p:ext>
            </p:extLst>
          </p:nvPr>
        </p:nvGraphicFramePr>
        <p:xfrm>
          <a:off x="3808687" y="4797152"/>
          <a:ext cx="4411194" cy="343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" name="Equation" r:id="rId15" imgW="2768400" imgH="215640" progId="Equation.3">
                  <p:embed/>
                </p:oleObj>
              </mc:Choice>
              <mc:Fallback>
                <p:oleObj name="Equation" r:id="rId15" imgW="276840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08687" y="4797152"/>
                        <a:ext cx="4411194" cy="3432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0807009"/>
              </p:ext>
            </p:extLst>
          </p:nvPr>
        </p:nvGraphicFramePr>
        <p:xfrm>
          <a:off x="3808687" y="5233046"/>
          <a:ext cx="3535773" cy="356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" name="Equation" r:id="rId17" imgW="2145960" imgH="215640" progId="Equation.3">
                  <p:embed/>
                </p:oleObj>
              </mc:Choice>
              <mc:Fallback>
                <p:oleObj name="Equation" r:id="rId17" imgW="2145960" imgH="2156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8687" y="5233046"/>
                        <a:ext cx="3535773" cy="3561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7531"/>
              </p:ext>
            </p:extLst>
          </p:nvPr>
        </p:nvGraphicFramePr>
        <p:xfrm>
          <a:off x="3808687" y="5716980"/>
          <a:ext cx="3640411" cy="376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8" name="Equation" r:id="rId19" imgW="2209680" imgH="228600" progId="Equation.3">
                  <p:embed/>
                </p:oleObj>
              </mc:Choice>
              <mc:Fallback>
                <p:oleObj name="Equation" r:id="rId19" imgW="2209680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8687" y="5716980"/>
                        <a:ext cx="3640411" cy="3763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117351"/>
              </p:ext>
            </p:extLst>
          </p:nvPr>
        </p:nvGraphicFramePr>
        <p:xfrm>
          <a:off x="5817096" y="1508125"/>
          <a:ext cx="303871" cy="3038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9" name="Equation" r:id="rId21" imgW="190440" imgH="190440" progId="Equation.3">
                  <p:embed/>
                </p:oleObj>
              </mc:Choice>
              <mc:Fallback>
                <p:oleObj name="Equation" r:id="rId21" imgW="190440" imgH="1904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7096" y="1508125"/>
                        <a:ext cx="303871" cy="3038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77485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 smtClean="0"/>
              <a:t>Evaluation Results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 is based on RMSI parameters</a:t>
            </a:r>
          </a:p>
          <a:p>
            <a:pPr lvl="1" fontAlgn="auto">
              <a:spcAft>
                <a:spcPts val="0"/>
              </a:spcAft>
            </a:pPr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ID in all proposals is cell ID with respect to RMSI evaluation</a:t>
            </a:r>
          </a:p>
          <a:p>
            <a:pPr lvl="1" fontAlgn="auto">
              <a:spcAft>
                <a:spcPts val="0"/>
              </a:spcAft>
            </a:pPr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q=1 in </a:t>
            </a:r>
            <a:r>
              <a:rPr kumimoji="0"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Vivo’s</a:t>
            </a:r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proposal</a:t>
            </a:r>
          </a:p>
          <a:p>
            <a:pPr lvl="1" fontAlgn="auto">
              <a:spcAft>
                <a:spcPts val="0"/>
              </a:spcAft>
            </a:pPr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SFN=0 in Intel’s proposal for fair comparison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006055"/>
              </p:ext>
            </p:extLst>
          </p:nvPr>
        </p:nvGraphicFramePr>
        <p:xfrm>
          <a:off x="416497" y="3140969"/>
          <a:ext cx="9073009" cy="324035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370997"/>
                <a:gridCol w="1117002"/>
                <a:gridCol w="1117002"/>
                <a:gridCol w="1117002"/>
                <a:gridCol w="1117002"/>
                <a:gridCol w="1117002"/>
                <a:gridCol w="1117002"/>
              </a:tblGrid>
              <a:tr h="460154"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 REs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 REs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 REs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0154"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Mean (dB)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 (dB)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Mean (dB)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 (dB)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Mean (dB)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 (dB)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601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Samsung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-18.5703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-7.2789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-21.5998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-10.5905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-24.6470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-12.8010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601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Vivo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-17.7984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-7.1466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-21.0197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-10.4955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-23.8467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-12.7027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601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-18.1729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-6.8875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-20.8986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-9.9076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-23.8460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-11.8867</a:t>
                      </a:r>
                    </a:p>
                  </a:txBody>
                  <a:tcPr marL="9525" marR="9525" marT="9525" marB="0" anchor="ctr"/>
                </a:tc>
              </a:tr>
              <a:tr h="4794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MediaTek</a:t>
                      </a:r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DOCOMO,</a:t>
                      </a:r>
                      <a:r>
                        <a:rPr lang="en-US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Nokia, Qualcomm, Ericsson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-17.9704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-6.9293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-20.9195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-9.1942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-23.8291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-11.6428</a:t>
                      </a:r>
                    </a:p>
                  </a:txBody>
                  <a:tcPr marL="9525" marR="9525" marT="9525" marB="0" anchor="ctr"/>
                </a:tc>
              </a:tr>
              <a:tr h="4601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Intel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-17.9947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-6.8875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-20.8986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-9.9076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-23.8460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-11.8867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568624" y="2708920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TABLE: Normalized cross-correlation of PDCCH DMRS sequences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2446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46D65E4F-B796-48EA-912B-80164599CC00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47986</TotalTime>
  <Words>183</Words>
  <Application>Microsoft Office PowerPoint</Application>
  <PresentationFormat>A4 Paper (210x297 mm)</PresentationFormat>
  <Paragraphs>78</Paragraphs>
  <Slides>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Equation</vt:lpstr>
      <vt:lpstr>PowerPoint Presentation</vt:lpstr>
      <vt:lpstr>Background</vt:lpstr>
      <vt:lpstr>Evaluation Results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Hongbo Si</cp:lastModifiedBy>
  <cp:revision>1283</cp:revision>
  <dcterms:created xsi:type="dcterms:W3CDTF">2011-04-07T04:52:51Z</dcterms:created>
  <dcterms:modified xsi:type="dcterms:W3CDTF">2018-02-26T09:45:45Z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  <property fmtid="{D5CDD505-2E9C-101B-9397-08002B2CF9AE}" pid="3" name="NSCPROP_SA">
    <vt:lpwstr>D:\work-item\Literature Review\标准文档\5G 3GPP meetings\#NR-Adhoc_Vancouver_201801\workplan\CC\20170817 Pre-RAN1 AT&amp;T-Samsung.pptx</vt:lpwstr>
  </property>
  <property fmtid="{5C58129F-E5B8-477A-9B38-B3E54BFA04C8}" pid="2">
    <vt:lpwstr>DD2D86356A0C11F9A58E69E87A25F5CE7C3B582FC62B260DFFD2D32173B749A2</vt:lpwstr>
  </property>
</Properties>
</file>