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14"/>
  </p:notesMasterIdLst>
  <p:handoutMasterIdLst>
    <p:handoutMasterId r:id="rId15"/>
  </p:handoutMasterIdLst>
  <p:sldIdLst>
    <p:sldId id="614" r:id="rId5"/>
    <p:sldId id="616" r:id="rId6"/>
    <p:sldId id="617" r:id="rId7"/>
    <p:sldId id="618" r:id="rId8"/>
    <p:sldId id="619" r:id="rId9"/>
    <p:sldId id="620" r:id="rId10"/>
    <p:sldId id="621" r:id="rId11"/>
    <p:sldId id="622" r:id="rId12"/>
    <p:sldId id="623" r:id="rId13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CCFF"/>
    <a:srgbClr val="4080C0"/>
    <a:srgbClr val="336699"/>
    <a:srgbClr val="315683"/>
    <a:srgbClr val="0000FF"/>
    <a:srgbClr val="CCD5E6"/>
    <a:srgbClr val="FFE1E1"/>
    <a:srgbClr val="DDDDDD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71" autoAdjust="0"/>
    <p:restoredTop sz="99757" autoAdjust="0"/>
  </p:normalViewPr>
  <p:slideViewPr>
    <p:cSldViewPr>
      <p:cViewPr varScale="1">
        <p:scale>
          <a:sx n="122" d="100"/>
          <a:sy n="122" d="100"/>
        </p:scale>
        <p:origin x="-960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2/26/2018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752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00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0314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7287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8153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121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898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42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7099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2103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967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912E0-DA59-4F0F-9214-D1A25966A030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638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81000"/>
            <a:ext cx="910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3GPP TSG RAN WG1 Meeting #92				R1-180XXXX</a:t>
            </a:r>
          </a:p>
          <a:p>
            <a:r>
              <a:rPr lang="en-US" sz="2000" b="1" dirty="0"/>
              <a:t>Athens, Greece, February 26th – March 2nd, 2018</a:t>
            </a:r>
          </a:p>
          <a:p>
            <a:r>
              <a:rPr lang="en-US" altLang="ja-JP" sz="2000" b="1" dirty="0"/>
              <a:t>Agenda item: </a:t>
            </a:r>
            <a:r>
              <a:rPr lang="en-US" altLang="ja-JP" sz="2000" b="1" dirty="0" smtClean="0"/>
              <a:t>7.1.1.2.2</a:t>
            </a:r>
            <a:endParaRPr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132856"/>
            <a:ext cx="9252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0" hangingPunct="0"/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Summary of RMSI CORESET Configuration for 10 MHz min CH BW with 15 kHz SS SCS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27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64992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Summary of currently supported scenarios</a:t>
            </a:r>
            <a:endParaRPr kumimoji="0" lang="en-US" sz="1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997635"/>
              </p:ext>
            </p:extLst>
          </p:nvPr>
        </p:nvGraphicFramePr>
        <p:xfrm>
          <a:off x="416497" y="1556791"/>
          <a:ext cx="9145015" cy="4824537"/>
        </p:xfrm>
        <a:graphic>
          <a:graphicData uri="http://schemas.openxmlformats.org/drawingml/2006/table">
            <a:tbl>
              <a:tblPr/>
              <a:tblGrid>
                <a:gridCol w="2016224"/>
                <a:gridCol w="936104"/>
                <a:gridCol w="936104"/>
                <a:gridCol w="936104"/>
                <a:gridCol w="1224136"/>
                <a:gridCol w="3096343"/>
              </a:tblGrid>
              <a:tr h="55493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/>
                          <a:ea typeface="Malgun Gothic"/>
                        </a:rPr>
                        <a:t>Carrier Frequency Range</a:t>
                      </a:r>
                      <a:endParaRPr lang="en-US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SS SCS 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(kHz)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min CH BW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Sync Raster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algun Gothic"/>
                        </a:rPr>
                        <a:t>Comment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0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algun Gothic"/>
                        </a:rPr>
                        <a:t>(MHz)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algun Gothic"/>
                        </a:rPr>
                        <a:t>(kHz)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algun Gothic"/>
                        </a:rPr>
                        <a:t>(PRB)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493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/>
                          <a:ea typeface="Malgun Gothic"/>
                        </a:rPr>
                        <a:t>0~2.65 GHz</a:t>
                      </a:r>
                      <a:endParaRPr lang="en-US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15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5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900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5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508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algun Gothic"/>
                        </a:rPr>
                        <a:t>Configurations in Table 13-1 and 13-2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9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30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algun Gothic"/>
                        </a:rPr>
                        <a:t>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900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/>
                          <a:ea typeface="Malgun Gothic"/>
                        </a:rPr>
                        <a:t>2.5</a:t>
                      </a:r>
                      <a:endParaRPr lang="en-US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508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algun Gothic"/>
                        </a:rPr>
                        <a:t>Configurations in Table 13-3 and 13-4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935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2.4~24.5 GHz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15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10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</a:rPr>
                        <a:t>[TBD]</a:t>
                      </a:r>
                      <a:endParaRPr lang="en-US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</a:rPr>
                        <a:t>[TBD]</a:t>
                      </a:r>
                      <a:endParaRPr lang="en-US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508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</a:rPr>
                        <a:t>Need new design if supported in RAN4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9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30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10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1440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4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508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algun Gothic"/>
                        </a:rPr>
                        <a:t>Configurations in Table 13-3 and 13-4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9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40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[30240]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[84]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508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algun Gothic"/>
                        </a:rPr>
                        <a:t>Configurations in Table 13-5 and 13-6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93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24.25~100 GHz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120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50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17280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12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508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algun Gothic"/>
                        </a:rPr>
                        <a:t>Configurations in Table 13-7 and 13-8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9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240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algun Gothic"/>
                        </a:rPr>
                        <a:t>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/>
                          <a:ea typeface="Malgun Gothic"/>
                        </a:rPr>
                        <a:t>17280</a:t>
                      </a:r>
                      <a:endParaRPr lang="en-US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algun Gothic"/>
                        </a:rPr>
                        <a:t>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508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Malgun Gothic"/>
                        </a:rPr>
                        <a:t>Configurations in Table 13-9 and 13-10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7485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new configuration tables for the following cases:</a:t>
            </a: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{SS/PBCH block, PDCCH} subcarrier spacing is {15, 15} kHz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minimum channel bandwidth 10MHz</a:t>
            </a: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{SS/PBCH block, PDCCH} subcarrier spacing is {15, 30}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kHz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minimum channel bandwidth 10MHz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step size of the sync raster is assumed as 5760 kHz (e.g. 32 PRB in SS SCS) when making the tables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6487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of resource blocks and slot symbols of control resource set for Type0-PDCCH search space when 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{15,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15} kHz and minimum carrier bandwidth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MHz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039983"/>
              </p:ext>
            </p:extLst>
          </p:nvPr>
        </p:nvGraphicFramePr>
        <p:xfrm>
          <a:off x="704527" y="2132856"/>
          <a:ext cx="8568952" cy="3980130"/>
        </p:xfrm>
        <a:graphic>
          <a:graphicData uri="http://schemas.openxmlformats.org/drawingml/2006/table">
            <a:tbl>
              <a:tblPr firstRow="1" firstCol="1" bandRow="1"/>
              <a:tblGrid>
                <a:gridCol w="1306788"/>
                <a:gridCol w="1290362"/>
                <a:gridCol w="1344203"/>
                <a:gridCol w="1821473"/>
                <a:gridCol w="2806126"/>
              </a:tblGrid>
              <a:tr h="53809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SS/PBCH block and control resource set multiplexing pattern 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Number of RBs 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Number of Symbols  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Offset (RBs) 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49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81901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 smtClean="0"/>
              <a:t>Proposal 3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of resource blocks and slot symbols of control resource set for Type0-PDCCH search space when 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{15, 30}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kHz and minimum carrier bandwidth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MHz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740613"/>
              </p:ext>
            </p:extLst>
          </p:nvPr>
        </p:nvGraphicFramePr>
        <p:xfrm>
          <a:off x="704527" y="2132856"/>
          <a:ext cx="8568952" cy="3980130"/>
        </p:xfrm>
        <a:graphic>
          <a:graphicData uri="http://schemas.openxmlformats.org/drawingml/2006/table">
            <a:tbl>
              <a:tblPr firstRow="1" firstCol="1" bandRow="1"/>
              <a:tblGrid>
                <a:gridCol w="1306788"/>
                <a:gridCol w="1290362"/>
                <a:gridCol w="1344203"/>
                <a:gridCol w="1821473"/>
                <a:gridCol w="2806126"/>
              </a:tblGrid>
              <a:tr h="53809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SS/PBCH block and control resource set multiplexing pattern 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Number of RBs 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Number of Symbols  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Offset (RBs) 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4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5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6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7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8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9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11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12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13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14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2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15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98902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{15, 15}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kHz, minimum carrier bandwidth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MHz, and CORESET bandwidth is 24 PRBs.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configurations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PRB-level offset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sufficient, and can be 4 (conf.#0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and 0 (conf.#1).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616" y="2204864"/>
            <a:ext cx="7343775" cy="437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97777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{15, 15}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kHz, minimum carrier bandwidth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MHz, and CORESET bandwidth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48 PRBs (exceeding minimum carrier bandwidth). 7 configurations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PRB-level offset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sufficient, and can be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(conf.#0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24 (conf.#1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(conf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.#2), 14 (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.#3), 9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(conf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.#4), 4 (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.#5), and 0 (conf.#6).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3" y="2708920"/>
            <a:ext cx="961860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4039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 smtClean="0"/>
              <a:t>Example 3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{15, 15}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kHz, minimum carrier bandwidth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MHz, and CORESET bandwidth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96 PRBs (exceeding minimum carrier bandwidth). 3 configurations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PRB-level offset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sufficient, and can be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49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(conf.#0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38 (conf.#1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27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(conf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.#2)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712" y="1916832"/>
            <a:ext cx="5040560" cy="492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17106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 smtClean="0"/>
              <a:t>Example 4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{15, 30}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kHz, minimum carrier bandwidth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MHz, and CORESET bandwidth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PRBs (exceeding minimum carrier bandwidth). 16 configurations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PRB-level offset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sufficient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720" y="2240596"/>
            <a:ext cx="47244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3200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46D65E4F-B796-48EA-912B-80164599CC00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46359</TotalTime>
  <Words>780</Words>
  <Application>Microsoft Office PowerPoint</Application>
  <PresentationFormat>A4 Paper (210x297 mm)</PresentationFormat>
  <Paragraphs>235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Background</vt:lpstr>
      <vt:lpstr>Proposal 1</vt:lpstr>
      <vt:lpstr>Proposal 2</vt:lpstr>
      <vt:lpstr>Proposal 3</vt:lpstr>
      <vt:lpstr>Example 1</vt:lpstr>
      <vt:lpstr>Example 2</vt:lpstr>
      <vt:lpstr>Example 3</vt:lpstr>
      <vt:lpstr>Example 4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Hongbo Si</cp:lastModifiedBy>
  <cp:revision>1284</cp:revision>
  <dcterms:created xsi:type="dcterms:W3CDTF">2011-04-07T04:52:51Z</dcterms:created>
  <dcterms:modified xsi:type="dcterms:W3CDTF">2018-02-26T09:27:11Z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D5CDD505-2E9C-101B-9397-08002B2CF9AE}" pid="3" name="NSCPROP_SA">
    <vt:lpwstr>D:\work-item\Literature Review\标准文档\5G 3GPP meetings\#NR-Adhoc_Vancouver_201801\workplan\CC\20170817 Pre-RAN1 AT&amp;T-Samsung.pptx</vt:lpwstr>
  </property>
  <property fmtid="{5C58129F-E5B8-477A-9B38-B3E54BFA04C8}" pid="2">
    <vt:lpwstr>DD2D86356A0C11F9A58E69E87A25F5CE7C3B582FC62B260DFFD2D32173B749A2</vt:lpwstr>
  </property>
</Properties>
</file>