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10"/>
  </p:notesMasterIdLst>
  <p:handoutMasterIdLst>
    <p:handoutMasterId r:id="rId11"/>
  </p:handoutMasterIdLst>
  <p:sldIdLst>
    <p:sldId id="374" r:id="rId4"/>
    <p:sldId id="394" r:id="rId5"/>
    <p:sldId id="400" r:id="rId6"/>
    <p:sldId id="397" r:id="rId7"/>
    <p:sldId id="401" r:id="rId8"/>
    <p:sldId id="402" r:id="rId9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1" d="100"/>
          <a:sy n="91" d="100"/>
        </p:scale>
        <p:origin x="1459" y="5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88654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3062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09174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64036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</a:t>
            </a:r>
            <a:r>
              <a:rPr lang="en-US" altLang="zh-CN">
                <a:solidFill>
                  <a:schemeClr val="tx1"/>
                </a:solidFill>
                <a:ea typeface="宋体" pitchFamily="2" charset="-122"/>
              </a:rPr>
              <a:t>on </a:t>
            </a:r>
            <a:r>
              <a:rPr lang="en-US" altLang="zh-CN" smtClean="0">
                <a:solidFill>
                  <a:schemeClr val="tx1"/>
                </a:solidFill>
                <a:ea typeface="宋体" pitchFamily="2" charset="-122"/>
              </a:rPr>
              <a:t>Additional Periodicities for CSI-RS for Mobility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119063" y="441543"/>
            <a:ext cx="8686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</a:t>
            </a:r>
            <a:r>
              <a:rPr lang="en-US" altLang="zh-CN" sz="2000" smtClean="0"/>
              <a:t>WG1 #92		 </a:t>
            </a:r>
            <a:r>
              <a:rPr lang="en-US" altLang="zh-CN" sz="2000" dirty="0" smtClean="0"/>
              <a:t>		</a:t>
            </a:r>
            <a:r>
              <a:rPr lang="en-US" altLang="zh-CN" sz="2000" smtClean="0"/>
              <a:t>          R1-1803277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smtClean="0"/>
              <a:t>Athens, Greece, 26</a:t>
            </a:r>
            <a:r>
              <a:rPr lang="en-US" altLang="zh-CN" sz="2000" baseline="30000" smtClean="0"/>
              <a:t>th</a:t>
            </a:r>
            <a:r>
              <a:rPr lang="en-US" altLang="zh-CN" sz="2000" smtClean="0"/>
              <a:t> February– 2</a:t>
            </a:r>
            <a:r>
              <a:rPr lang="en-US" altLang="zh-CN" sz="2000" baseline="30000" smtClean="0"/>
              <a:t>nd</a:t>
            </a:r>
            <a:r>
              <a:rPr lang="en-US" altLang="zh-CN" sz="2000" smtClean="0"/>
              <a:t> March </a:t>
            </a:r>
            <a:r>
              <a:rPr lang="en-US" altLang="zh-CN" sz="2000" dirty="0"/>
              <a:t>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smtClean="0"/>
              <a:t>7</a:t>
            </a:r>
            <a:r>
              <a:rPr lang="x-none" altLang="zh-CN" sz="2000" smtClean="0"/>
              <a:t>.</a:t>
            </a:r>
            <a:r>
              <a:rPr lang="sv-SE" altLang="zh-CN" sz="2000" smtClean="0"/>
              <a:t>1</a:t>
            </a:r>
            <a:r>
              <a:rPr lang="x-none" altLang="zh-CN" sz="2000" smtClean="0"/>
              <a:t>.</a:t>
            </a:r>
            <a:r>
              <a:rPr lang="sv-SE" altLang="zh-CN" sz="2000" smtClean="0"/>
              <a:t>1.5.1</a:t>
            </a: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70858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zh-CN" sz="2400" dirty="0" smtClean="0"/>
              <a:t> </a:t>
            </a:r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US" altLang="zh-CN" sz="2400"/>
              <a:t>, </a:t>
            </a:r>
            <a:r>
              <a:rPr lang="en-US" altLang="zh-CN" sz="2400" smtClean="0"/>
              <a:t>Orange, </a:t>
            </a:r>
            <a:r>
              <a:rPr lang="en-US" altLang="zh-CN" sz="2400" smtClean="0"/>
              <a:t>CMCC</a:t>
            </a:r>
            <a:endParaRPr lang="en-US" altLang="it-IT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66700" y="1326162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RAN1#91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meeting, the following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was reached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the periodicity of frame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Agreements:</a:t>
            </a:r>
          </a:p>
          <a:p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cell-specific RRC configuration of the semi-static DL/UL assignment,</a:t>
            </a:r>
            <a:endParaRPr lang="en-GB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charset="0"/>
              <a:buChar char="o"/>
            </a:pP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additional periodicity 0.625ms (for 120KHz SCS only), 1.25ms (for &gt;=60KHz SCS), and 2.5ms (for &gt;=30KHz </a:t>
            </a: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SCS)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Also 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2 concatenated DL-unknown-UL periodicity</a:t>
            </a:r>
            <a:endParaRPr lang="en-GB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Wingdings" charset="2"/>
              <a:buChar char="§"/>
            </a:pP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 1 bit in semi-static DL/UL assignment to indicate if the second periodicity is </a:t>
            </a: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included</a:t>
            </a:r>
            <a:endParaRPr lang="en-GB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Wingdings" charset="2"/>
              <a:buChar char="§"/>
            </a:pP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periodicities form X </a:t>
            </a:r>
            <a:r>
              <a:rPr lang="en-US" sz="1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Y </a:t>
            </a:r>
            <a:r>
              <a:rPr lang="en-US" sz="1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total periodicity, where X, and Y are from {0.5, 0.625, 1, 1.25, 2, 2.5, 5, 10} </a:t>
            </a:r>
            <a:r>
              <a:rPr lang="en-US" sz="14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endParaRPr lang="en-GB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two </a:t>
            </a: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periodicities </a:t>
            </a: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included, the corresponding parameters are independently configured.</a:t>
            </a:r>
            <a:endParaRPr lang="en-GB" sz="14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r>
              <a:rPr lang="en-US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it will be discussed to preclude some combinations (no additional higher-layer </a:t>
            </a:r>
            <a:r>
              <a:rPr lang="en-US" sz="14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impact)</a:t>
            </a: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has been observed that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major types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semi-static DL/UL periodicities:</a:t>
            </a:r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2^n slots periodicity and 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Arial" charset="0"/>
              <a:buChar char="•"/>
            </a:pP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n*5 slots </a:t>
            </a:r>
            <a:r>
              <a:rPr lang="en-US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periodicity</a:t>
            </a: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v-SE" sz="1600" b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v-SE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Semi-static DL/UL periodicity 2 ms not aligned with CSI-RS with periodicity 5 ms</a:t>
            </a:r>
          </a:p>
          <a:p>
            <a:r>
              <a:rPr lang="sv-SE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Semi-static DL/UL periodicity X+Y=2+2=4 </a:t>
            </a:r>
            <a:r>
              <a:rPr lang="sv-SE" sz="1600">
                <a:latin typeface="Times New Roman" panose="02020603050405020304" pitchFamily="18" charset="0"/>
                <a:cs typeface="Times New Roman" panose="02020603050405020304" pitchFamily="18" charset="0"/>
              </a:rPr>
              <a:t>ms not aligned with CSI-RS with </a:t>
            </a:r>
            <a:r>
              <a:rPr lang="sv-SE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periodicities 5 and 10 </a:t>
            </a:r>
            <a:r>
              <a:rPr lang="sv-SE" sz="1600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66700" y="1326162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RAN1 NR_AH 1801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meeting, the following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was reached </a:t>
            </a:r>
            <a:r>
              <a:rPr lang="en-US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the periodicity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 and SRS, in order to match 2^n slot DL/UL periodicities:</a:t>
            </a:r>
          </a:p>
          <a:p>
            <a:endParaRPr lang="en-US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periodicities of {4,8,16,32,64} slots and the corresponding slot offsets to at least the following periodic/semi-persistent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CSI-RS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(includes ZP-CSI-RS and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NZP-CSI-RS)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on whether and how to align to additional periodicities as agreed in the frame structure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“The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two periodicities form X ms + Y ms total periodicity, where X, and Y are from {0.5, 0.625, 1, 1.25, 2, 2.5, 5, 10}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</a:t>
            </a:r>
            <a:r>
              <a:rPr lang="en-US" sz="1600" b="0">
                <a:latin typeface="Times New Roman" panose="02020603050405020304" pitchFamily="18" charset="0"/>
                <a:cs typeface="Times New Roman" panose="02020603050405020304" pitchFamily="18" charset="0"/>
              </a:rPr>
              <a:t>on CSI-IM periodicity of 1 </a:t>
            </a:r>
            <a:r>
              <a:rPr lang="en-US" sz="1600" b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slot</a:t>
            </a:r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sv-SE" sz="16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charset="0"/>
              <a:buChar char="•"/>
            </a:pPr>
            <a:endParaRPr lang="en-GB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514947"/>
              </p:ext>
            </p:extLst>
          </p:nvPr>
        </p:nvGraphicFramePr>
        <p:xfrm>
          <a:off x="2142837" y="4843944"/>
          <a:ext cx="485832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1665"/>
                <a:gridCol w="971665"/>
                <a:gridCol w="971665"/>
                <a:gridCol w="971665"/>
                <a:gridCol w="971665"/>
              </a:tblGrid>
              <a:tr h="121227">
                <a:tc>
                  <a:txBody>
                    <a:bodyPr/>
                    <a:lstStyle/>
                    <a:p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kHz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kHz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kHz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sv-SE" sz="14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kHz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227"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slots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ms 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r>
                        <a:rPr lang="sv-SE" sz="14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227"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slots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227"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slots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227"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slots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227"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slots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sv-SE" sz="14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ms</a:t>
                      </a:r>
                      <a:endParaRPr lang="en-US" sz="1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444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27025" y="1257978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endParaRPr lang="en-US" sz="2400" b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400" b="0" smtClean="0">
                <a:latin typeface="Times New Roman" charset="0"/>
                <a:ea typeface="Times New Roman" charset="0"/>
                <a:cs typeface="Times New Roman" charset="0"/>
              </a:rPr>
              <a:t>Support additional periodicities {4, 8, 16, 32} ms for CSI-RS for mobility.</a:t>
            </a:r>
          </a:p>
          <a:p>
            <a:pPr marL="742950" lvl="1" indent="-285750">
              <a:buFont typeface="Arial" charset="0"/>
              <a:buChar char="•"/>
            </a:pP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The range of the RRC parameter </a:t>
            </a:r>
            <a:r>
              <a:rPr lang="sv-SE" sz="2400" b="0" i="1" smtClean="0">
                <a:latin typeface="Times New Roman" charset="0"/>
                <a:ea typeface="Times New Roman" charset="0"/>
                <a:cs typeface="Times New Roman" charset="0"/>
              </a:rPr>
              <a:t>CSI-RS-mobility-periodicity</a:t>
            </a: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 is updated as:{</a:t>
            </a:r>
            <a:r>
              <a:rPr lang="sv-SE" sz="2400" b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4</a:t>
            </a: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, 5, </a:t>
            </a:r>
            <a:r>
              <a:rPr lang="sv-SE" sz="2400" b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8</a:t>
            </a: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, 10, </a:t>
            </a:r>
            <a:r>
              <a:rPr lang="sv-SE" sz="2400" b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16</a:t>
            </a: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sv-SE" sz="2400" b="0">
                <a:latin typeface="Times New Roman" charset="0"/>
                <a:ea typeface="Times New Roman" charset="0"/>
                <a:cs typeface="Times New Roman" charset="0"/>
              </a:rPr>
              <a:t>20 , </a:t>
            </a:r>
            <a:r>
              <a:rPr lang="sv-SE" sz="2400" b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32</a:t>
            </a:r>
            <a:r>
              <a:rPr lang="sv-SE" sz="2400" b="0" smtClean="0">
                <a:latin typeface="Times New Roman" charset="0"/>
                <a:ea typeface="Times New Roman" charset="0"/>
                <a:cs typeface="Times New Roman" charset="0"/>
              </a:rPr>
              <a:t>, 40} ms.</a:t>
            </a:r>
            <a:endParaRPr lang="en-US" sz="2400" b="0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64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sv-SE" altLang="zh-CN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Appendix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0903" y="1795815"/>
            <a:ext cx="5630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 with 2 ms semi-static DL/UL  periodicity: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3691156"/>
            <a:ext cx="1677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CSI-RS</a:t>
            </a:r>
          </a:p>
          <a:p>
            <a:r>
              <a:rPr lang="sv-SE" sz="1400" smtClean="0"/>
              <a:t>periodicity=5 ms</a:t>
            </a:r>
            <a:endParaRPr 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18176" y="4623733"/>
            <a:ext cx="1677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CSI-RS</a:t>
            </a:r>
          </a:p>
          <a:p>
            <a:r>
              <a:rPr lang="sv-SE" sz="1400" smtClean="0"/>
              <a:t>periodicity=4 ms</a:t>
            </a:r>
            <a:endParaRPr lang="en-US" sz="1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44" y="2501114"/>
            <a:ext cx="7741069" cy="287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58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36720" y="435523"/>
            <a:ext cx="8523288" cy="673100"/>
          </a:xfrm>
        </p:spPr>
        <p:txBody>
          <a:bodyPr/>
          <a:lstStyle/>
          <a:p>
            <a:pPr algn="ctr"/>
            <a:r>
              <a:rPr lang="sv-SE" altLang="zh-CN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Appendix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40903" y="1795815"/>
            <a:ext cx="6985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Example with X+Y = 2+2 = 4 ms semi-static DL/UL  periodicity: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1" y="3691156"/>
            <a:ext cx="1786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CSI-RS</a:t>
            </a:r>
          </a:p>
          <a:p>
            <a:r>
              <a:rPr lang="sv-SE" sz="1400" smtClean="0"/>
              <a:t>periodicity=10 ms</a:t>
            </a:r>
            <a:endParaRPr lang="en-US" sz="1400"/>
          </a:p>
        </p:txBody>
      </p:sp>
      <p:sp>
        <p:nvSpPr>
          <p:cNvPr id="9" name="TextBox 8"/>
          <p:cNvSpPr txBox="1"/>
          <p:nvPr/>
        </p:nvSpPr>
        <p:spPr>
          <a:xfrm>
            <a:off x="18176" y="4623733"/>
            <a:ext cx="16777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smtClean="0"/>
              <a:t>CSI-RS</a:t>
            </a:r>
          </a:p>
          <a:p>
            <a:r>
              <a:rPr lang="sv-SE" sz="1400" smtClean="0"/>
              <a:t>periodicity=8 ms</a:t>
            </a:r>
            <a:endParaRPr lang="en-US" sz="14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24" y="2620984"/>
            <a:ext cx="8132505" cy="267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8355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37590</TotalTime>
  <Words>485</Words>
  <Application>Microsoft Office PowerPoint</Application>
  <PresentationFormat>On-screen Show (4:3)</PresentationFormat>
  <Paragraphs>87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Courier New</vt:lpstr>
      <vt:lpstr>Times New Roman</vt:lpstr>
      <vt:lpstr>Wingdings</vt:lpstr>
      <vt:lpstr>FinalPowerpoint</vt:lpstr>
      <vt:lpstr>Custom Design</vt:lpstr>
      <vt:lpstr>1_Custom Design</vt:lpstr>
      <vt:lpstr>WF on Additional Periodicities for CSI-RS for Mobility</vt:lpstr>
      <vt:lpstr>Background</vt:lpstr>
      <vt:lpstr>Background</vt:lpstr>
      <vt:lpstr>Proposal</vt:lpstr>
      <vt:lpstr>Appendix</vt:lpstr>
      <vt:lpstr>Appendix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Additional Periodicities for CSI-RS for Mobility</dc:title>
  <cp:lastModifiedBy>PS</cp:lastModifiedBy>
  <cp:revision>2487</cp:revision>
  <dcterms:created xsi:type="dcterms:W3CDTF">2007-12-19T20:51:45Z</dcterms:created>
  <dcterms:modified xsi:type="dcterms:W3CDTF">2018-02-26T07:39:42Z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</Properties>
</file>