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5" r:id="rId2"/>
    <p:sldId id="274" r:id="rId3"/>
    <p:sldId id="270" r:id="rId4"/>
    <p:sldId id="268" r:id="rId5"/>
    <p:sldId id="269" r:id="rId6"/>
    <p:sldId id="261" r:id="rId7"/>
    <p:sldId id="267" r:id="rId8"/>
    <p:sldId id="259" r:id="rId9"/>
    <p:sldId id="260" r:id="rId10"/>
    <p:sldId id="272" r:id="rId11"/>
    <p:sldId id="271" r:id="rId12"/>
    <p:sldId id="2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rgil Cimpu" initials="VC" lastIdx="10" clrIdx="0"/>
  <p:cmAuthor id="2" name="Reem Karaki" initials="ereekar" lastIdx="1" clrIdx="1"/>
  <p:cmAuthor id="3" name="Ericsson" initials="grh" lastIdx="10" clrIdx="2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7" autoAdjust="0"/>
    <p:restoredTop sz="94660"/>
  </p:normalViewPr>
  <p:slideViewPr>
    <p:cSldViewPr snapToGrid="0">
      <p:cViewPr varScale="1">
        <p:scale>
          <a:sx n="157" d="100"/>
          <a:sy n="157" d="100"/>
        </p:scale>
        <p:origin x="18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7" d="100"/>
          <a:sy n="127" d="100"/>
        </p:scale>
        <p:origin x="3522" y="1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978EE7-E59D-4BAD-B776-761FDE8E46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R1-1803259 On Channel Access Study for 6 GHz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27AEA-F560-4EC1-80E5-6891E80451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/>
              <a:t>Document for Discussion and Decision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FC63CC-0490-456B-BC18-51FCBB300A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© Agenda Item 7.6.5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3561B4-D593-462A-813E-97A4FED2FE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6F93D-6BE3-4630-ABB0-326E58A8F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68010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R1-1803259 On Channel Access Study for 6 GHz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/>
              <a:t>Document for Discussion and Decision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AA9A0-77FD-4253-A254-F5250EB148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83249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0FC18-5F91-487D-BC0B-B71CF0C604AD}" type="slidenum">
              <a:rPr lang="en-US" smtClean="0"/>
              <a:t>1</a:t>
            </a:fld>
            <a:endParaRPr lang="en-US" dirty="0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</p:spTree>
    <p:extLst>
      <p:ext uri="{BB962C8B-B14F-4D97-AF65-F5344CB8AC3E}">
        <p14:creationId xmlns:p14="http://schemas.microsoft.com/office/powerpoint/2010/main" val="3670663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B83AAA9-23D4-4ADC-9276-2494E9A4D9C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688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E9ADCCE-6145-4951-BBAE-C31A632BF52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480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9739AB2-661F-4780-BB06-E2055E7627D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489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8E04BD8-F48B-48F0-A7F8-3B4AC9B203B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104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FA2FA3F-41D1-4E48-9402-2B0298147F0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723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A3D9018-6248-4BBF-BBD0-80201B412C9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264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827606D-A613-4158-95BB-47F375DC237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953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8241A6E-D460-4611-8FB7-C9E948251DF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218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 </a:t>
            </a:r>
          </a:p>
          <a:p>
            <a:r>
              <a:rPr lang="en-US" dirty="0"/>
              <a:t>3 isolated buildings. In each building nodes of two operators are</a:t>
            </a:r>
            <a:r>
              <a:rPr lang="en-US" baseline="0" dirty="0"/>
              <a:t> deployed. Blue color is for one operator, red for the second operator.</a:t>
            </a:r>
          </a:p>
          <a:p>
            <a:r>
              <a:rPr lang="en-US" dirty="0"/>
              <a:t>Circles</a:t>
            </a:r>
            <a:r>
              <a:rPr lang="en-US" baseline="0" dirty="0"/>
              <a:t> represent APs, Points represent a subset of the considered UEs. User and AP positions are randomly generated every seed and performance in this study is based on average of multiple seeds.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CE02D2-77F2-4F51-A04D-0941DF8EFDA2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</p:spTree>
    <p:extLst>
      <p:ext uri="{BB962C8B-B14F-4D97-AF65-F5344CB8AC3E}">
        <p14:creationId xmlns:p14="http://schemas.microsoft.com/office/powerpoint/2010/main" val="1689617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32EDAAA-EF04-480E-8FE4-642FBF722673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098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R1-1803259 On Channel Access Study for 6 GHz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/>
              <a:t>Document for Discussion and Decision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Agenda Item 7.6.5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BF0EF0-F4AB-44A9-B10C-363DBEE04A6B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566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66310-5C4E-4502-8C13-25324A30D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461E11-B9B1-4B74-BBF6-867B91A8E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87AF9-8E95-413C-AAB4-F7418C3D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BF0E7-5F31-40CE-9A18-16163D8D4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F1DE6B-B8BD-4920-A575-F1DE75B85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83172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0D01C-5E9D-40E7-95C1-5B137801D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77A1C5-AB37-4C9B-A05C-1721D892CC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12C714-BA06-454E-8A5D-A634EFDF3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07CD5-0D63-432A-9727-83FEC56C3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9ACBE-BD11-475A-A0C7-3F3249101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38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74880A-8E1C-48A8-8EFE-80E9079757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03A945-270B-44AA-856E-6D6E56E1F2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A0FF78-5E2B-46A2-AEFC-0F8389CE4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EB5B35-4D18-48DF-8A79-827D63244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97701-AD8B-44C1-B717-9898DCBC9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25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>
            <a:lvl1pPr>
              <a:defRPr sz="22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6088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4514D-91B0-4A80-8C96-16847E906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4BF8A-15FE-42D0-8DEE-665156164B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063C3F-F35A-470D-8B18-8CCC1C56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DE92E-2C33-468E-93DA-FDD4482BF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96B03-170F-44C2-AE77-7864CFFF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Econ2011">
            <a:extLst>
              <a:ext uri="{FF2B5EF4-FFF2-40B4-BE49-F238E27FC236}">
                <a16:creationId xmlns:a16="http://schemas.microsoft.com/office/drawing/2014/main" id="{AB46D9AB-4680-4845-9929-49073FC253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28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4F4EB-8021-45EF-A689-5751D5259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D19C0A-4726-45BC-981C-8F58B0304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93C70-4772-45D3-A06C-D69ACE072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104549-A539-4180-B271-A47BD42BF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55606E-2B08-4B8F-83AC-44CD52747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498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8DFFA-5602-4A04-A8CC-4FF9A173C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99AD7-59B7-459A-A008-8022306A6F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EA21B2-0A8F-430D-A48B-D295531894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686B28-D274-47D7-8E73-E514AA06E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A3BD1D-A5AC-4302-99CA-507936E42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AF4922-0C33-4C33-A88D-19F74AC56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479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A1DB7-C759-442E-99FA-0B657FD20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D24F2-0DC6-4061-9617-2079F4E18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D38312-1938-4CED-8284-05EE38B12A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E0482-1E94-4C8C-BBF6-D699254C59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BCDF33-C0D3-45CE-BB27-E6BDAA129A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E78EF0-34BA-41EF-B570-448AACE6F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01F929-74E3-4ABA-85EF-F56995094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A85F43-9C9D-41BB-989D-21A9088D5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932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90024-C89B-4C0F-99E6-0D3116A1F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393D56-0DCC-4391-88C6-3E4109DEC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9E2A30-5B54-4578-909A-C47AD180D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40C1BA-5817-46B0-9522-74F4A667C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321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A55263-A818-4830-9F0F-F81057382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67FC20-7996-4BF1-BCCB-262203A49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FEA057-B322-4EFB-8528-DA397E098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638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2890C-4E9A-429E-A552-6CEAA4CA4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899F7-97A9-4C5D-B325-7DB74F9E39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BE55E7-2408-4CB1-8D15-C467ADDAB4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B6F717-006E-4BDE-8AEA-FFFFBA875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0500A-3583-488F-AF40-DED6C722E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4A1C6A-CA72-4A03-BCEC-E756BA789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900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4F9BA-C2BE-4445-B540-4C854483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F046A7-4096-4DA5-B93A-02749628D2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2F76BC-88B6-4E84-ABC4-3443735CF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C3CE20-C384-49ED-B105-DF6764E6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DFFBF3-FF82-4269-9B19-489AA0445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Guido R. Hiertz, Ericsson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B1BE68-D1BA-4C88-A3DF-717BCA118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647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77349B-75AF-4F16-9B08-589238F9E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8EEDF-8801-4B1A-B144-6D8B4F86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8BA8E-5D7C-4B3E-9D61-8183114DA8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September 2017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0F1F8-9795-4430-AF6A-834F2AA771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Guido R. Hiertz, Ericsson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088D0-5C0D-4F6A-922F-9D8832E80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E656F-73E4-40A5-A7CD-1EBBE043DB8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xtfooterCopy">
            <a:extLst>
              <a:ext uri="{FF2B5EF4-FFF2-40B4-BE49-F238E27FC236}">
                <a16:creationId xmlns:a16="http://schemas.microsoft.com/office/drawing/2014/main" id="{F6F05C81-8C7B-4D96-B341-D896095DEEE7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R1-1803259 On Channel Access Study for 6 GHz  |  Ericsson  |  © Agenda Item 7.6.5  |  Document for Discussion and Decision  |  Page </a:t>
            </a:r>
            <a:fld id="{25E87A97-4B88-4901-9AA0-F48DF2D45BE1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184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box.etsi.org/BRAN/BRAN/05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cbox.etsi.org/BRAN/BRAN/05-CONTRIBUTIONS/2016/BRAN(16)000035r1_Outcome_from_BRAN86_on_coexistence.ppt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97152" y="1122363"/>
            <a:ext cx="9070848" cy="2387600"/>
          </a:xfrm>
        </p:spPr>
        <p:txBody>
          <a:bodyPr>
            <a:normAutofit/>
          </a:bodyPr>
          <a:lstStyle/>
          <a:p>
            <a:r>
              <a:rPr lang="en-US" sz="4000" dirty="0"/>
              <a:t>On Channel Access Study for 6 GHz</a:t>
            </a: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21343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#92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Athens, Greece, 26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February – 2</a:t>
            </a:r>
            <a:r>
              <a:rPr lang="en-US" altLang="ja-JP" sz="2400" baseline="30000" dirty="0"/>
              <a:t>nd</a:t>
            </a:r>
            <a:r>
              <a:rPr lang="en-US" altLang="ja-JP" sz="2400" dirty="0"/>
              <a:t> March,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item: 7.6.5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Source: Ericsson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R1-1803259</a:t>
            </a:r>
            <a:endParaRPr lang="ja-JP" alt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518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D305B-BAD3-4918-8535-6ECAE566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009EF-7369-475A-87D0-D703E9F35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1: 3GPP should study channel access techniques for efficient and technology-neutral unlicensed spectrum sharing for 6 GHz band</a:t>
            </a:r>
          </a:p>
          <a:p>
            <a:endParaRPr lang="en-US" dirty="0"/>
          </a:p>
          <a:p>
            <a:r>
              <a:rPr lang="en-US" dirty="0"/>
              <a:t>Proposal 2: 3GPP should provide technical input to regulatory bodies to ensure fair access to unlicensed spectrum in 6 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466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21898-CE9F-42D6-A3AA-07F57709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B4BC0-1831-4B08-A347-48ECB86B55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782082"/>
            <a:ext cx="11353800" cy="4351338"/>
          </a:xfrm>
        </p:spPr>
        <p:txBody>
          <a:bodyPr/>
          <a:lstStyle/>
          <a:p>
            <a:r>
              <a:rPr lang="en-US" sz="1600" dirty="0"/>
              <a:t>[1] O. Pellay, "Outcome from BRAN86 on coexistence," ETSI TC BRAN Submission BRAN(16)35r1, Feb. 15th, 2016. [Online]. Available: </a:t>
            </a:r>
            <a:br>
              <a:rPr lang="en-US" sz="1600" dirty="0"/>
            </a:br>
            <a:r>
              <a:rPr lang="en-US" sz="1400" u="sng" dirty="0">
                <a:hlinkClick r:id="rId3"/>
              </a:rPr>
              <a:t>https://docbox.etsi.org/BRAN/BRAN/05</a:t>
            </a:r>
            <a:r>
              <a:rPr lang="en-US" sz="1400" u="sng" dirty="0"/>
              <a:t>-</a:t>
            </a:r>
            <a:r>
              <a:rPr lang="en-US" sz="1400" u="sng" dirty="0">
                <a:hlinkClick r:id="rId4"/>
              </a:rPr>
              <a:t>CONTRIBUTIONS/2016/BRAN(16)000035r1_Outcome_from_BRAN86_on_coexistence.pptx</a:t>
            </a:r>
            <a:endParaRPr lang="en-US" sz="1400" dirty="0"/>
          </a:p>
          <a:p>
            <a:pPr marL="0" indent="0">
              <a:buNone/>
            </a:pP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21252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389F0-DDFC-45A9-A9C5-452990DE4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942" y="365128"/>
            <a:ext cx="10974859" cy="1325563"/>
          </a:xfrm>
        </p:spPr>
        <p:txBody>
          <a:bodyPr/>
          <a:lstStyle/>
          <a:p>
            <a:r>
              <a:rPr lang="en-US" dirty="0"/>
              <a:t>Annex: Wi-Fi + Wi-Fi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C1150-84C2-4C80-BE5B-695945E50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41" y="2057789"/>
            <a:ext cx="5395785" cy="411321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Network A always applies legacy settings</a:t>
            </a:r>
          </a:p>
          <a:p>
            <a:pPr lvl="1"/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Network B applies three different PD/ED settings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Legacy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ED lowered to −72 dBm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ED and PD set to −72 dBm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F77F98-448C-4E48-87E0-B83F7475ED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49" r="6920"/>
          <a:stretch/>
        </p:blipFill>
        <p:spPr>
          <a:xfrm>
            <a:off x="6031265" y="2057789"/>
            <a:ext cx="5158676" cy="409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62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510A1-5D0A-41BE-B43B-94AE3B57B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12706-FA29-43C1-AFF3-4539F50A3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Two fundamental issues to consider for the 6 GHz band are the following: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to protect incumbent services operating in the band, e.g., fixed services (FS), fixed satellite services (FSS)?</a:t>
            </a:r>
          </a:p>
          <a:p>
            <a:pPr lvl="2"/>
            <a:r>
              <a:rPr lang="en-US" dirty="0"/>
              <a:t>This is discussed in separate regulatory bodies, e.g., FCC, CEPT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Introduction of unlicensed operation into the band</a:t>
            </a:r>
          </a:p>
          <a:p>
            <a:pPr lvl="2"/>
            <a:r>
              <a:rPr lang="en-US" dirty="0"/>
              <a:t>If the 6 GHz band is opened for unlicensed operation, then it is important to ensure technology neutrality</a:t>
            </a:r>
          </a:p>
          <a:p>
            <a:r>
              <a:rPr lang="en-US" dirty="0"/>
              <a:t>In this document we consider #2</a:t>
            </a:r>
          </a:p>
        </p:txBody>
      </p:sp>
    </p:spTree>
    <p:extLst>
      <p:ext uri="{BB962C8B-B14F-4D97-AF65-F5344CB8AC3E}">
        <p14:creationId xmlns:p14="http://schemas.microsoft.com/office/powerpoint/2010/main" val="893871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09D-CECE-4415-B795-F619960A6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Channel Access for 5GHz Band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89E4B-6514-4151-A647-C4D4E3001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In 5 GHz </a:t>
            </a:r>
            <a:r>
              <a:rPr lang="en-US" dirty="0"/>
              <a:t>(for a 20 MHz channel)</a:t>
            </a:r>
            <a:r>
              <a:rPr lang="en-GB" dirty="0"/>
              <a:t>, </a:t>
            </a:r>
            <a:r>
              <a:rPr lang="en-US" dirty="0"/>
              <a:t>IEEE 802.11 standard requires Stations</a:t>
            </a:r>
          </a:p>
          <a:p>
            <a:pPr lvl="1"/>
            <a:r>
              <a:rPr lang="en-US" dirty="0"/>
              <a:t>[PD Clause] Defer to other transmission containing IEEE 802.11a preamble at a sensing level  ≥ −82dBm</a:t>
            </a:r>
          </a:p>
          <a:p>
            <a:pPr lvl="1"/>
            <a:r>
              <a:rPr lang="en-US" dirty="0"/>
              <a:t>[ED Clause] Defer to transmissions without a detected IEEE 802.11a preamble at a sensing level &gt; −62dBm</a:t>
            </a:r>
          </a:p>
          <a:p>
            <a:pPr marL="0" indent="0">
              <a:buNone/>
            </a:pPr>
            <a:r>
              <a:rPr lang="en-US" dirty="0"/>
              <a:t>Observation: the two-level channel access scheme is inherently unfair toward different technologies in the same operation band</a:t>
            </a:r>
          </a:p>
          <a:p>
            <a:pPr lvl="2"/>
            <a:endParaRPr lang="en-US" dirty="0"/>
          </a:p>
          <a:p>
            <a:r>
              <a:rPr lang="en-US" dirty="0"/>
              <a:t>EN 301 893 version 2.1.1</a:t>
            </a:r>
          </a:p>
          <a:p>
            <a:pPr lvl="1"/>
            <a:r>
              <a:rPr lang="en-GB" dirty="0"/>
              <a:t>Requires an LAA </a:t>
            </a:r>
            <a:r>
              <a:rPr lang="en-US" dirty="0"/>
              <a:t>node deferring to all other transmissions at a sensed level ≥ −72dBm (for a 20 MHz channel)</a:t>
            </a:r>
          </a:p>
          <a:p>
            <a:pPr lvl="1"/>
            <a:r>
              <a:rPr lang="en-US" dirty="0"/>
              <a:t>Grants exemption for IEEE 802.11a/n/ac compliant products to practice the two-level ED + PD scheme</a:t>
            </a:r>
          </a:p>
          <a:p>
            <a:pPr marL="0" indent="0">
              <a:buNone/>
            </a:pPr>
            <a:r>
              <a:rPr lang="en-GB" dirty="0"/>
              <a:t>Observation: Current EU regulatory exemption grants </a:t>
            </a:r>
            <a:r>
              <a:rPr lang="en-US" dirty="0"/>
              <a:t>IEEE 802.11a/n/ac compliant products preferential 10 dB ED operation advantages over all other technologies in 5 GHz</a:t>
            </a:r>
            <a:endParaRPr lang="en-GB" dirty="0"/>
          </a:p>
          <a:p>
            <a:pPr lvl="1"/>
            <a:r>
              <a:rPr lang="en-US" dirty="0"/>
              <a:t>This exception was agreed to be phased out in the next revision of EN 301 893 such that all technologies are harmonized to a single ED threshold of −72 dBm (for a 20 MHz channel) for technology neutral access [1]</a:t>
            </a:r>
          </a:p>
          <a:p>
            <a:pPr lvl="2"/>
            <a:r>
              <a:rPr lang="en-US" dirty="0"/>
              <a:t>Various companies are now proposing to perpetuate the exemptions for IEEE 802.11a/n/ac and to further extend the exemption to IEEE 802.11ax</a:t>
            </a:r>
          </a:p>
          <a:p>
            <a:pPr lvl="2"/>
            <a:r>
              <a:rPr lang="en-US" dirty="0"/>
              <a:t>Some companies are proposing mandating the use of a single (existing) preamble scheme for channel coordination</a:t>
            </a:r>
          </a:p>
          <a:p>
            <a:pPr lvl="2"/>
            <a:r>
              <a:rPr lang="en-US" dirty="0"/>
              <a:t>These proposals violate technology neutral access to the unlicensed spectrum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318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D2EF0-D442-456C-BF35-AE17ED069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6 GHz for unlicensed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A5DA9-0BA8-4E3F-B4E5-828E2D9E0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6 GHz band is currently under consideration for unlicensed use in EU and US</a:t>
            </a:r>
          </a:p>
          <a:p>
            <a:pPr lvl="1"/>
            <a:r>
              <a:rPr lang="en-US" dirty="0"/>
              <a:t>Potentially large amount of bandwidth</a:t>
            </a:r>
          </a:p>
          <a:p>
            <a:pPr lvl="2"/>
            <a:r>
              <a:rPr lang="en-GB" dirty="0"/>
              <a:t>Frequency ranges of 5925-6425 MHz and 5925-7125 MHz had been proposed by different parties</a:t>
            </a:r>
          </a:p>
          <a:p>
            <a:pPr lvl="1"/>
            <a:endParaRPr lang="en-US" dirty="0"/>
          </a:p>
          <a:p>
            <a:r>
              <a:rPr lang="en-GB" dirty="0"/>
              <a:t>Next generation IEEE 802.11 systems are expected to include the 6 GHz spectrum as operating band</a:t>
            </a:r>
            <a:endParaRPr lang="en-US" dirty="0"/>
          </a:p>
          <a:p>
            <a:pPr lvl="1"/>
            <a:r>
              <a:rPr lang="en-US" dirty="0"/>
              <a:t>The 802.11 WG already modified the IEEE 802.11ax Project Authorization Request to consider future 6 GHz license-exempt bands without further technical modifications (e.g., maintain two-level channel access scheme)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256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D1BE-4388-4FB7-B605-C1A681002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Channel Access for 6 GHz band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1D7D0-A085-4BC8-9213-7DE6F15B56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6 GHz is a greenfield spectrum without prior use of license-exempt technologies</a:t>
            </a:r>
          </a:p>
          <a:p>
            <a:pPr lvl="1"/>
            <a:r>
              <a:rPr lang="en-US" dirty="0"/>
              <a:t>Therefore, same regulatory rules shall apply to all technologies and </a:t>
            </a:r>
            <a:br>
              <a:rPr lang="en-US" dirty="0"/>
            </a:br>
            <a:r>
              <a:rPr lang="en-US" dirty="0"/>
              <a:t>no technology shall warrant preferential exception</a:t>
            </a:r>
          </a:p>
          <a:p>
            <a:pPr lvl="1"/>
            <a:endParaRPr lang="en-US" dirty="0"/>
          </a:p>
          <a:p>
            <a:r>
              <a:rPr lang="en-US" dirty="0"/>
              <a:t>Essential for new unlicensed spectrum to be technology neutral</a:t>
            </a:r>
          </a:p>
          <a:p>
            <a:pPr lvl="1"/>
            <a:r>
              <a:rPr lang="en-US" dirty="0"/>
              <a:t>Allowing continued innovation and competition to bring technology improvements</a:t>
            </a:r>
          </a:p>
          <a:p>
            <a:pPr lvl="1"/>
            <a:endParaRPr lang="en-US" dirty="0"/>
          </a:p>
          <a:p>
            <a:r>
              <a:rPr lang="en-GB" dirty="0"/>
              <a:t>Regulation is expected to be finished in 2019-2020</a:t>
            </a:r>
            <a:endParaRPr lang="en-US" dirty="0"/>
          </a:p>
          <a:p>
            <a:pPr lvl="1"/>
            <a:r>
              <a:rPr lang="en-US" dirty="0"/>
              <a:t>Essential for 3GPP community to provide technical inputs to regulatory discussion in 2018</a:t>
            </a:r>
          </a:p>
        </p:txBody>
      </p:sp>
    </p:spTree>
    <p:extLst>
      <p:ext uri="{BB962C8B-B14F-4D97-AF65-F5344CB8AC3E}">
        <p14:creationId xmlns:p14="http://schemas.microsoft.com/office/powerpoint/2010/main" val="3566301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25B57-2EA8-43E9-B0E2-0B9C4A92C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BAEF0-3D40-48A9-B6A6-84B209992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following we provide brief highlights on </a:t>
            </a:r>
          </a:p>
          <a:p>
            <a:pPr lvl="1"/>
            <a:r>
              <a:rPr lang="en-US" dirty="0"/>
              <a:t>The benefits of single unified ED threshold for both Wi-Fi and LAA</a:t>
            </a:r>
          </a:p>
          <a:p>
            <a:pPr lvl="1"/>
            <a:r>
              <a:rPr lang="en-US" dirty="0"/>
              <a:t>The usefulness of PD in addition to ED for Wi-Fi channel access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315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8" y="1800000"/>
            <a:ext cx="6172808" cy="481828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2 operators</a:t>
            </a:r>
          </a:p>
          <a:p>
            <a:r>
              <a:rPr lang="en-US" dirty="0"/>
              <a:t>1 channel of 20 MHz in the unlicensed band</a:t>
            </a:r>
          </a:p>
          <a:p>
            <a:r>
              <a:rPr lang="en-US" dirty="0"/>
              <a:t>One building:</a:t>
            </a:r>
          </a:p>
          <a:p>
            <a:pPr lvl="1"/>
            <a:r>
              <a:rPr lang="en-US" dirty="0"/>
              <a:t>4 nodes per operator</a:t>
            </a:r>
          </a:p>
          <a:p>
            <a:pPr lvl="1"/>
            <a:r>
              <a:rPr lang="en-US" dirty="0"/>
              <a:t>20 UEs per operator</a:t>
            </a:r>
          </a:p>
          <a:p>
            <a:r>
              <a:rPr lang="en-US" dirty="0"/>
              <a:t>Node TX power in unlicensed band: 18 dBm</a:t>
            </a:r>
          </a:p>
          <a:p>
            <a:r>
              <a:rPr lang="en-US" dirty="0"/>
              <a:t>3GPP FTP 3 traffic model with the file size of 500 kB</a:t>
            </a:r>
          </a:p>
          <a:p>
            <a:pPr lvl="1"/>
            <a:r>
              <a:rPr lang="en-US" dirty="0"/>
              <a:t>50/50 traffic split in downlink and uplink</a:t>
            </a:r>
          </a:p>
          <a:p>
            <a:pPr lvl="1"/>
            <a:r>
              <a:rPr lang="en-US" dirty="0"/>
              <a:t>UL ACK for Wi-Fi modelled</a:t>
            </a:r>
          </a:p>
          <a:p>
            <a:r>
              <a:rPr lang="en-US" dirty="0"/>
              <a:t>Sensing threshold</a:t>
            </a:r>
          </a:p>
          <a:p>
            <a:pPr lvl="1"/>
            <a:r>
              <a:rPr lang="en-US" dirty="0"/>
              <a:t>IEEE 802.11: -82 dBm (PD) for another 802.11, -62 dBm (ED) for non-802.11</a:t>
            </a:r>
          </a:p>
          <a:p>
            <a:pPr lvl="1"/>
            <a:r>
              <a:rPr lang="en-US" dirty="0"/>
              <a:t>LAA LTE: -72 dBm (ED) for every system</a:t>
            </a:r>
          </a:p>
          <a:p>
            <a:r>
              <a:rPr lang="en-US" dirty="0"/>
              <a:t>CAT4 settings: [15, 1023]</a:t>
            </a:r>
          </a:p>
          <a:p>
            <a:r>
              <a:rPr lang="en-US" dirty="0"/>
              <a:t>TXOP duration: 6 ms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3GPP Indoor Scenario</a:t>
            </a:r>
          </a:p>
        </p:txBody>
      </p:sp>
      <p:pic>
        <p:nvPicPr>
          <p:cNvPr id="9" name="Content Placeholder 12">
            <a:extLst>
              <a:ext uri="{FF2B5EF4-FFF2-40B4-BE49-F238E27FC236}">
                <a16:creationId xmlns:a16="http://schemas.microsoft.com/office/drawing/2014/main" id="{35AFB7B1-BC5C-4EAE-9533-754B78C7C896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975" y="2213317"/>
            <a:ext cx="5155766" cy="24313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Econ2011">
            <a:extLst>
              <a:ext uri="{FF2B5EF4-FFF2-40B4-BE49-F238E27FC236}">
                <a16:creationId xmlns:a16="http://schemas.microsoft.com/office/drawing/2014/main" id="{62223721-E833-4822-A879-2F79F7F15C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45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0D3F5-8DC4-4CC9-AACA-BF6789D2B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Wi-Fi + LAA LTE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BC892-609D-4152-9059-3690B4A02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3" y="1850005"/>
            <a:ext cx="4895335" cy="411321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LAA LTE applies only ED detection at −72 dBm</a:t>
            </a:r>
          </a:p>
          <a:p>
            <a:pPr lvl="1"/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Wi-Fi network applies three different PD/ED settings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Legacy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ED lowered to −72 dBm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ED and PD set to −72 dBm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6E3EE3-C944-4173-9608-2B2A1CA2EB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80" r="7507"/>
          <a:stretch/>
        </p:blipFill>
        <p:spPr>
          <a:xfrm>
            <a:off x="5907560" y="1608311"/>
            <a:ext cx="5446243" cy="443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754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A34B7-2CAD-4C55-BF0F-A8A5CB559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 on coexistence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934166-28EF-4169-959E-985D4D4EF2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Single unified ED threshold @ -72 dBm for all technologies</a:t>
            </a:r>
          </a:p>
          <a:p>
            <a:pPr lvl="1"/>
            <a:r>
              <a:rPr lang="en-US" dirty="0"/>
              <a:t>Improves performance for BOTH Wi-Fi and LAA</a:t>
            </a:r>
          </a:p>
          <a:p>
            <a:endParaRPr lang="en-US" dirty="0"/>
          </a:p>
          <a:p>
            <a:r>
              <a:rPr lang="en-US" dirty="0"/>
              <a:t>PD @ -82 dBm with ED @ -72 dBm</a:t>
            </a:r>
          </a:p>
          <a:p>
            <a:pPr lvl="1"/>
            <a:r>
              <a:rPr lang="en-US" dirty="0"/>
              <a:t>Does not provide material performance improvement to Wi-Fi</a:t>
            </a:r>
          </a:p>
        </p:txBody>
      </p:sp>
    </p:spTree>
    <p:extLst>
      <p:ext uri="{BB962C8B-B14F-4D97-AF65-F5344CB8AC3E}">
        <p14:creationId xmlns:p14="http://schemas.microsoft.com/office/powerpoint/2010/main" val="951201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25</TotalTime>
  <Words>965</Words>
  <Application>Microsoft Office PowerPoint</Application>
  <PresentationFormat>Widescreen</PresentationFormat>
  <Paragraphs>140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ＭＳ Ｐゴシック</vt:lpstr>
      <vt:lpstr>Arial</vt:lpstr>
      <vt:lpstr>Calibri</vt:lpstr>
      <vt:lpstr>Office Theme</vt:lpstr>
      <vt:lpstr>On Channel Access Study for 6 GHz</vt:lpstr>
      <vt:lpstr>Scope</vt:lpstr>
      <vt:lpstr>Background: Channel Access for 5GHz Band </vt:lpstr>
      <vt:lpstr>Background: 6 GHz for unlicensed operation</vt:lpstr>
      <vt:lpstr>Background: Channel Access for 6 GHz band </vt:lpstr>
      <vt:lpstr>Introduction</vt:lpstr>
      <vt:lpstr>3GPP Indoor Scenario</vt:lpstr>
      <vt:lpstr>Wi-Fi + LAA LTE</vt:lpstr>
      <vt:lpstr>Findings on coexistence analysis</vt:lpstr>
      <vt:lpstr>Conclusions </vt:lpstr>
      <vt:lpstr>References </vt:lpstr>
      <vt:lpstr>Annex: Wi-Fi + Wi-Fi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Channel Access Study for 6 GHz</dc:title>
  <dc:creator/>
  <cp:keywords/>
  <dc:description>Rev PA1</dc:description>
  <cp:lastModifiedBy>Stephen Grant</cp:lastModifiedBy>
  <cp:revision>78</cp:revision>
  <dcterms:created xsi:type="dcterms:W3CDTF">2018-02-22T10:23:09Z</dcterms:created>
  <dcterms:modified xsi:type="dcterms:W3CDTF">2018-02-23T18:50:37Z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x">
    <vt:lpwstr>1</vt:lpwstr>
  </property>
  <property fmtid="{D5CDD505-2E9C-101B-9397-08002B2CF9AE}" pid="4" name="Pages">
    <vt:bool>true</vt:bool>
  </property>
  <property fmtid="{D5CDD505-2E9C-101B-9397-08002B2CF9AE}" pid="5" name="SecurityClass">
    <vt:lpwstr>Public</vt:lpwstr>
  </property>
  <property fmtid="{D5CDD505-2E9C-101B-9397-08002B2CF9AE}" pid="6" name="txtConfLabel">
    <vt:lpwstr>Public</vt:lpwstr>
  </property>
  <property fmtid="{D5CDD505-2E9C-101B-9397-08002B2CF9AE}" pid="7" name="DocumentType">
    <vt:lpwstr>Presentation2011</vt:lpwstr>
  </property>
  <property fmtid="{D5CDD505-2E9C-101B-9397-08002B2CF9AE}" pid="8" name="TemplateName">
    <vt:lpwstr>CXC 173 2731/1</vt:lpwstr>
  </property>
  <property fmtid="{D5CDD505-2E9C-101B-9397-08002B2CF9AE}" pid="9" name="TemplateVersion">
    <vt:lpwstr>R1A</vt:lpwstr>
  </property>
  <property fmtid="{D5CDD505-2E9C-101B-9397-08002B2CF9AE}" pid="10" name="DocumentType2">
    <vt:lpwstr>Presentation2011</vt:lpwstr>
  </property>
  <property fmtid="{D5CDD505-2E9C-101B-9397-08002B2CF9AE}" pid="11" name="TemplateName2">
    <vt:lpwstr>CXC 173 2731/1</vt:lpwstr>
  </property>
  <property fmtid="{D5CDD505-2E9C-101B-9397-08002B2CF9AE}" pid="12" name="TemplateVersion2">
    <vt:lpwstr>R1A</vt:lpwstr>
  </property>
  <property fmtid="{D5CDD505-2E9C-101B-9397-08002B2CF9AE}" pid="13" name="UsedFont">
    <vt:lpwstr>Arial</vt:lpwstr>
  </property>
  <property fmtid="{D5CDD505-2E9C-101B-9397-08002B2CF9AE}" pid="14" name="PackageNo">
    <vt:lpwstr>LXA 119 603</vt:lpwstr>
  </property>
  <property fmtid="{D5CDD505-2E9C-101B-9397-08002B2CF9AE}" pid="15" name="PackageVersion">
    <vt:lpwstr>R5C</vt:lpwstr>
  </property>
  <property fmtid="{D5CDD505-2E9C-101B-9397-08002B2CF9AE}" pid="16" name="White">
    <vt:bool>true</vt:bool>
  </property>
  <property fmtid="{D5CDD505-2E9C-101B-9397-08002B2CF9AE}" pid="17" name="chkTaglines">
    <vt:bool>false</vt:bool>
  </property>
  <property fmtid="{D5CDD505-2E9C-101B-9397-08002B2CF9AE}" pid="18" name="chkMetaData">
    <vt:bool>false</vt:bool>
  </property>
  <property fmtid="{D5CDD505-2E9C-101B-9397-08002B2CF9AE}" pid="19" name="Prepared">
    <vt:lpwstr/>
  </property>
  <property fmtid="{D5CDD505-2E9C-101B-9397-08002B2CF9AE}" pid="20" name="ApprovedBy">
    <vt:lpwstr/>
  </property>
  <property fmtid="{D5CDD505-2E9C-101B-9397-08002B2CF9AE}" pid="21" name="DocNo">
    <vt:lpwstr/>
  </property>
  <property fmtid="{D5CDD505-2E9C-101B-9397-08002B2CF9AE}" pid="22" name="Checked">
    <vt:lpwstr/>
  </property>
  <property fmtid="{D5CDD505-2E9C-101B-9397-08002B2CF9AE}" pid="23" name="Revision">
    <vt:lpwstr>PA1</vt:lpwstr>
  </property>
  <property fmtid="{D5CDD505-2E9C-101B-9397-08002B2CF9AE}" pid="24" name="DocName">
    <vt:lpwstr/>
  </property>
  <property fmtid="{D5CDD505-2E9C-101B-9397-08002B2CF9AE}" pid="25" name="Title">
    <vt:lpwstr>On Channel Access Study for 6 GHz</vt:lpwstr>
  </property>
  <property fmtid="{D5CDD505-2E9C-101B-9397-08002B2CF9AE}" pid="26" name="Date">
    <vt:lpwstr>2018-02-22</vt:lpwstr>
  </property>
  <property fmtid="{D5CDD505-2E9C-101B-9397-08002B2CF9AE}" pid="27" name="Reference">
    <vt:lpwstr/>
  </property>
  <property fmtid="{D5CDD505-2E9C-101B-9397-08002B2CF9AE}" pid="28" name="Keyword">
    <vt:lpwstr/>
  </property>
  <property fmtid="{D5CDD505-2E9C-101B-9397-08002B2CF9AE}" pid="29" name="optUseConfClass">
    <vt:bool>true</vt:bool>
  </property>
  <property fmtid="{D5CDD505-2E9C-101B-9397-08002B2CF9AE}" pid="30" name="optUseConfLabel">
    <vt:bool>false</vt:bool>
  </property>
  <property fmtid="{D5CDD505-2E9C-101B-9397-08002B2CF9AE}" pid="31" name="FooterType">
    <vt:lpwstr>PresTemp</vt:lpwstr>
  </property>
  <property fmtid="{D5CDD505-2E9C-101B-9397-08002B2CF9AE}" pid="32" name="optFooterCVLDocNo">
    <vt:bool>false</vt:bool>
  </property>
  <property fmtid="{D5CDD505-2E9C-101B-9397-08002B2CF9AE}" pid="33" name="optFooterCVLCopyright">
    <vt:bool>true</vt:bool>
  </property>
  <property fmtid="{D5CDD505-2E9C-101B-9397-08002B2CF9AE}" pid="34" name="optEnterText1">
    <vt:bool>false</vt:bool>
  </property>
  <property fmtid="{D5CDD505-2E9C-101B-9397-08002B2CF9AE}" pid="35" name="LeftFooterField">
    <vt:lpwstr>© Agenda Item 7.6.5</vt:lpwstr>
  </property>
  <property fmtid="{D5CDD505-2E9C-101B-9397-08002B2CF9AE}" pid="36" name="optFooterCVLConfLabel">
    <vt:bool>false</vt:bool>
  </property>
  <property fmtid="{D5CDD505-2E9C-101B-9397-08002B2CF9AE}" pid="37" name="optEnterText2">
    <vt:bool>true</vt:bool>
  </property>
  <property fmtid="{D5CDD505-2E9C-101B-9397-08002B2CF9AE}" pid="38" name="MiddleFooterField">
    <vt:lpwstr>Ericsson</vt:lpwstr>
  </property>
  <property fmtid="{D5CDD505-2E9C-101B-9397-08002B2CF9AE}" pid="39" name="optFooterCVLTitle">
    <vt:bool>false</vt:bool>
  </property>
  <property fmtid="{D5CDD505-2E9C-101B-9397-08002B2CF9AE}" pid="40" name="optFooterCVLPrep">
    <vt:bool>false</vt:bool>
  </property>
  <property fmtid="{D5CDD505-2E9C-101B-9397-08002B2CF9AE}" pid="41" name="optEnterText3">
    <vt:bool>true</vt:bool>
  </property>
  <property fmtid="{D5CDD505-2E9C-101B-9397-08002B2CF9AE}" pid="42" name="RightFooterField">
    <vt:lpwstr>R1-1803259 On Channel Access Study for 6 GHz</vt:lpwstr>
  </property>
  <property fmtid="{D5CDD505-2E9C-101B-9397-08002B2CF9AE}" pid="43" name="optFooterCVLDate">
    <vt:bool>false</vt:bool>
  </property>
  <property fmtid="{D5CDD505-2E9C-101B-9397-08002B2CF9AE}" pid="44" name="optEnterText4">
    <vt:bool>true</vt:bool>
  </property>
  <property fmtid="{D5CDD505-2E9C-101B-9397-08002B2CF9AE}" pid="45" name="RightFooterField2">
    <vt:lpwstr>Document for Discussion and Decision</vt:lpwstr>
  </property>
  <property fmtid="{D5CDD505-2E9C-101B-9397-08002B2CF9AE}" pid="46" name="TotalNumb">
    <vt:bool>false</vt:bool>
  </property>
  <property fmtid="{D5CDD505-2E9C-101B-9397-08002B2CF9AE}" pid="47" name="EmbeddedFonts">
    <vt:bool>false</vt:bool>
  </property>
</Properties>
</file>