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57FB98-49C4-4202-BA7C-1AA079A69B46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8BAA3-4723-4A9A-8055-D6A265C522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47AA1D-103E-418D-9ABD-530581DDA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D8FEB-48C2-4758-B704-B5D58387D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4B714-5771-486A-9EF1-8E92236E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D7CB2-31E0-4843-9260-D258A782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47C6C-A36C-4723-BA3C-4C2FC9DFC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38BFF-11E6-418A-8AA5-EE80AB73D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5C797-EAE3-4F6A-A396-1394A5745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C0D97-17D3-4537-A2BD-ED2AC0DA0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819B3-9B5A-472B-BC38-3EA13770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98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A17D75-A0E4-455F-B627-246126884C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D6713-3070-4CA3-B0CF-E3267B3EBF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9E10F-5F73-4846-8349-7D8AB7C8C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DD4A4-0FD8-4F49-A3FD-9BB022CE3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A5A6B-BD55-4C61-94C4-BB69521EF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45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18A5C-FBE7-4A6E-8F30-F3C2D6606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2DEB5-405F-4ABC-B3CA-EDFBF279B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99C87-3C82-41F9-B308-EFE08045E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6A599-50C9-4DFA-A8CC-C6C780BE7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98D-605B-4716-8BC0-D9F9E3268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A0DB0-D631-465D-BAC9-9091A18A8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EFF6B-ABF9-4049-8555-BCF43075B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0F6CE-DC36-4A69-A21F-24FCE2B57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DC25E-2723-4303-BD84-808875A52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FE3B9-D1A7-4D36-848E-F978F6ADC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8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EBADC-9CE7-41D3-8D26-048D49155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8438C-064E-4AA6-9B68-AF2F80A4E8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0D125-CE44-43E2-8199-427A0BD4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DA2B3-35FB-4E38-941E-56EC24A7F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F03808-0EF6-43E7-B7AA-907DF16F0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052DD-FDC7-41B4-8C10-4289582D3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7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A2EF5-6622-49F5-86F1-2DC01DF14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838C3-785E-4424-880B-BB904E321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30DA26-95A9-4C53-A78B-53FA7B875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32930E-D0BC-4897-8229-762E72DB7A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95916-67DA-4EBC-A42F-BF7029B09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1B4C12-564A-4C2A-8A02-C33AF8D97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2B77B3-A146-472C-BBAE-4FA96F837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70DCD1-37DC-4981-ACE7-C0DD0AE71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9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572F2-EEEC-4886-9BDD-FB657162E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2DDA02-F819-48CE-8C20-4BCE78A2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07649-1EF4-4894-A7A7-71B11D824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1B04EE-97BE-431E-9B8F-7F6634AF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9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9ECBEE-98FE-42B9-8303-55AAAAF6F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A51BE-1988-45BD-857B-D5CB8C4D6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A8F593-E7C4-4E25-89FE-4205A87F2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2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D6DB9-FDF2-4EF9-AD7A-9EC8470A2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480E4-162E-44CA-B42A-D1C588AD3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986857-03BD-4251-BC16-0D974711D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BBC24-D84C-4FB5-AD4D-0A9E8C311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29AF1-B58B-4142-A8DC-E792BD1B6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88619-4106-4ED9-9A3B-6C1CC277A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61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EE610-D74F-414F-929F-105F43AB6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848201-AFC5-4C38-AE78-341F22914C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8D0842-63F8-4F3D-B83D-4F50ECD77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8B18D-9D61-44F2-9783-A862847BD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0246E-58A9-4766-85CB-C97B8C114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AC70AE-A954-43B4-819D-48DE176BD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9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4196A6-1E27-477D-80A5-29010F9D8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696DA-635D-4217-8287-AD9E9B07F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B58AD-897E-4DE9-A476-8EC2451687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2BFD1-FC70-4C2A-A425-B370C6A98D28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88CDD0-A519-4E57-83B6-69E378BD1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60EE0-7B07-4ACE-8ADC-B184C86C33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DD016-EC5E-4ED1-A313-CF4481DC78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dB@3.75" TargetMode="External"/><Relationship Id="rId2" Type="http://schemas.openxmlformats.org/officeDocument/2006/relationships/hyperlink" Target="mailto:dBm@3.7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B@3.75" TargetMode="External"/><Relationship Id="rId2" Type="http://schemas.openxmlformats.org/officeDocument/2006/relationships/hyperlink" Target="mailto:dBm@3.7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79630-D46A-49B2-A674-BFF35699D8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NPRACH Reliability and Range enhancements feature summary - simulations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C1532C-A6BE-4203-868B-1097D5442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DDFA67-5B93-442A-998D-753500062C1D}"/>
              </a:ext>
            </a:extLst>
          </p:cNvPr>
          <p:cNvSpPr/>
          <p:nvPr/>
        </p:nvSpPr>
        <p:spPr>
          <a:xfrm>
            <a:off x="10479742" y="395116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R1-1803135</a:t>
            </a:r>
          </a:p>
        </p:txBody>
      </p:sp>
    </p:spTree>
    <p:extLst>
      <p:ext uri="{BB962C8B-B14F-4D97-AF65-F5344CB8AC3E}">
        <p14:creationId xmlns:p14="http://schemas.microsoft.com/office/powerpoint/2010/main" val="3564998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37DB-F098-4D31-8113-3A5CBDFE6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30186-B35B-4B89-88B3-A6340082F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87606"/>
            <a:ext cx="10994409" cy="4053385"/>
          </a:xfrm>
        </p:spPr>
        <p:txBody>
          <a:bodyPr>
            <a:noAutofit/>
          </a:bodyPr>
          <a:lstStyle/>
          <a:p>
            <a:r>
              <a:rPr lang="en-US" sz="2000" dirty="0"/>
              <a:t>Until the next meeting we propose to narrow down the assumptions and focus on:</a:t>
            </a:r>
            <a:r>
              <a:rPr lang="en-US" sz="3200" dirty="0"/>
              <a:t> </a:t>
            </a:r>
          </a:p>
          <a:p>
            <a:pPr lvl="0"/>
            <a:r>
              <a:rPr lang="en-US" sz="2000" dirty="0"/>
              <a:t>2 NPRACH repetitions</a:t>
            </a:r>
            <a:endParaRPr lang="en-US" dirty="0"/>
          </a:p>
          <a:p>
            <a:pPr lvl="0"/>
            <a:r>
              <a:rPr lang="en-US" sz="2000" dirty="0"/>
              <a:t>A coupling loss of 144 dB for 2 NPRACH repetitions, corresponding to: </a:t>
            </a:r>
            <a:endParaRPr lang="en-US" dirty="0"/>
          </a:p>
          <a:p>
            <a:pPr lvl="1"/>
            <a:r>
              <a:rPr lang="en-US" sz="1800" dirty="0"/>
              <a:t>An eNB Noise level of -174+3+10*log10(3.75e3) = -135.3 </a:t>
            </a:r>
            <a:r>
              <a:rPr lang="en-US" sz="1800" u="sng" dirty="0">
                <a:hlinkClick r:id="rId2"/>
              </a:rPr>
              <a:t>dBm@3.75</a:t>
            </a:r>
            <a:r>
              <a:rPr lang="en-US" sz="1800" dirty="0"/>
              <a:t> kHz.</a:t>
            </a:r>
            <a:r>
              <a:rPr lang="en-US" dirty="0"/>
              <a:t> </a:t>
            </a:r>
          </a:p>
          <a:p>
            <a:pPr lvl="1"/>
            <a:r>
              <a:rPr lang="en-US" sz="1800" dirty="0"/>
              <a:t>A SNR of 14.3 dB = (23-144)-(-174+3+10*log10(3.75e3)) </a:t>
            </a:r>
            <a:r>
              <a:rPr lang="en-US" sz="1800" u="sng" dirty="0">
                <a:hlinkClick r:id="rId3"/>
              </a:rPr>
              <a:t>dB@3.75</a:t>
            </a:r>
            <a:r>
              <a:rPr lang="en-US" sz="1800" dirty="0"/>
              <a:t> kHz</a:t>
            </a:r>
            <a:endParaRPr lang="en-US" dirty="0"/>
          </a:p>
          <a:p>
            <a:pPr lvl="0"/>
            <a:r>
              <a:rPr lang="en-US" sz="2000" dirty="0"/>
              <a:t>A SIR of -5, 0, 5 </a:t>
            </a:r>
            <a:r>
              <a:rPr lang="en-US" sz="2000" u="sng" dirty="0">
                <a:hlinkClick r:id="rId2"/>
              </a:rPr>
              <a:t>dB@3.75</a:t>
            </a:r>
            <a:r>
              <a:rPr lang="en-US" sz="2000" dirty="0"/>
              <a:t> kHz (corresponding to INR of 19.3, 14.3 and 9.3 dB)</a:t>
            </a:r>
            <a:r>
              <a:rPr lang="en-US" dirty="0"/>
              <a:t> </a:t>
            </a:r>
          </a:p>
          <a:p>
            <a:pPr lvl="0"/>
            <a:r>
              <a:rPr lang="en-US" sz="2000" dirty="0" err="1"/>
              <a:t>ToA</a:t>
            </a:r>
            <a:r>
              <a:rPr lang="en-US" sz="2000" dirty="0"/>
              <a:t> distribution of interferer that is randomly selected from a uniform distribution [0 </a:t>
            </a:r>
            <a:r>
              <a:rPr lang="en-US" sz="2000" dirty="0" err="1"/>
              <a:t>MaxRTD</a:t>
            </a:r>
            <a:r>
              <a:rPr lang="en-US" sz="2000" dirty="0"/>
              <a:t>], where </a:t>
            </a:r>
            <a:r>
              <a:rPr lang="en-US" sz="2000" dirty="0" err="1"/>
              <a:t>MaxRTD</a:t>
            </a:r>
            <a:r>
              <a:rPr lang="en-US" sz="2000" dirty="0"/>
              <a:t> is calculated according to the cell radius of 1732 m.</a:t>
            </a:r>
            <a:r>
              <a:rPr lang="en-US" dirty="0"/>
              <a:t> </a:t>
            </a:r>
          </a:p>
          <a:p>
            <a:pPr lvl="0"/>
            <a:r>
              <a:rPr lang="en-US" sz="2000" dirty="0"/>
              <a:t>NPRACH resource overlapping percentage between interfering UEs and target UE from the set 25%, 50%, 75%, 100%.</a:t>
            </a:r>
            <a:endParaRPr lang="en-US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19848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37DB-F098-4D31-8113-3A5CBDFE6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30186-B35B-4B89-88B3-A6340082F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87606"/>
            <a:ext cx="10994409" cy="5370394"/>
          </a:xfrm>
        </p:spPr>
        <p:txBody>
          <a:bodyPr>
            <a:noAutofit/>
          </a:bodyPr>
          <a:lstStyle/>
          <a:p>
            <a:r>
              <a:rPr lang="en-US" sz="2000" dirty="0"/>
              <a:t>Until the next meeting we propose to narrow down the assumptions and focus on:</a:t>
            </a:r>
            <a:r>
              <a:rPr lang="en-US" sz="3200" dirty="0"/>
              <a:t> </a:t>
            </a:r>
          </a:p>
          <a:p>
            <a:pPr lvl="0"/>
            <a:r>
              <a:rPr lang="en-US" sz="2000" dirty="0"/>
              <a:t>32 NPRACH repetitions</a:t>
            </a:r>
            <a:endParaRPr lang="en-US" dirty="0"/>
          </a:p>
          <a:p>
            <a:pPr lvl="0"/>
            <a:r>
              <a:rPr lang="en-US" altLang="zh-CN" sz="2000" dirty="0"/>
              <a:t>A coupling loss of 164 dB for 32 NPRACH repetitions, corresponding to: </a:t>
            </a:r>
            <a:endParaRPr lang="en-US" altLang="zh-CN" dirty="0"/>
          </a:p>
          <a:p>
            <a:pPr lvl="1"/>
            <a:r>
              <a:rPr lang="en-US" altLang="zh-CN" sz="1800" dirty="0"/>
              <a:t>An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 Noise level of -174+3+10*log10(3.75e3) = -135.3 </a:t>
            </a:r>
            <a:r>
              <a:rPr lang="en-US" altLang="zh-CN" sz="1800" u="sng" dirty="0">
                <a:hlinkClick r:id="rId2"/>
              </a:rPr>
              <a:t>dBm@3.75</a:t>
            </a:r>
            <a:r>
              <a:rPr lang="en-US" altLang="zh-CN" sz="1800" dirty="0"/>
              <a:t> kHz.</a:t>
            </a:r>
            <a:r>
              <a:rPr lang="en-US" altLang="zh-CN" dirty="0"/>
              <a:t> </a:t>
            </a:r>
          </a:p>
          <a:p>
            <a:pPr lvl="1"/>
            <a:r>
              <a:rPr lang="en-US" altLang="zh-CN" sz="1800" dirty="0"/>
              <a:t>A SNR of -5.7 dB = (23-164)-(-174+3+10*log10(3.75e3)) </a:t>
            </a:r>
            <a:r>
              <a:rPr lang="en-US" altLang="zh-CN" sz="1800" u="sng" dirty="0">
                <a:hlinkClick r:id="rId3"/>
              </a:rPr>
              <a:t>dB@3.75</a:t>
            </a:r>
            <a:r>
              <a:rPr lang="en-US" altLang="zh-CN" sz="1800" dirty="0"/>
              <a:t> kHz</a:t>
            </a:r>
            <a:endParaRPr lang="en-US" altLang="zh-CN" dirty="0"/>
          </a:p>
          <a:p>
            <a:pPr lvl="0"/>
            <a:r>
              <a:rPr lang="en-US" sz="2000" dirty="0"/>
              <a:t>A SIR of -5, 0, 5 </a:t>
            </a:r>
            <a:r>
              <a:rPr lang="en-US" sz="2000" u="sng" dirty="0">
                <a:hlinkClick r:id="rId2"/>
              </a:rPr>
              <a:t>dB@3.75</a:t>
            </a:r>
            <a:r>
              <a:rPr lang="en-US" sz="2000" dirty="0"/>
              <a:t> kHz (corresponding to INR of -0.7, -5.7 and -10.7 dB)</a:t>
            </a:r>
            <a:r>
              <a:rPr lang="en-US" dirty="0"/>
              <a:t> </a:t>
            </a:r>
          </a:p>
          <a:p>
            <a:pPr lvl="0"/>
            <a:r>
              <a:rPr lang="en-US" sz="2000" dirty="0" err="1"/>
              <a:t>ToA</a:t>
            </a:r>
            <a:r>
              <a:rPr lang="en-US" sz="2000" dirty="0"/>
              <a:t> distribution of interferer that is randomly selected from a uniform distribution [0 </a:t>
            </a:r>
            <a:r>
              <a:rPr lang="en-US" sz="2000" dirty="0" err="1"/>
              <a:t>MaxRTD</a:t>
            </a:r>
            <a:r>
              <a:rPr lang="en-US" sz="2000" dirty="0"/>
              <a:t>], where </a:t>
            </a:r>
            <a:r>
              <a:rPr lang="en-US" sz="2000" dirty="0" err="1"/>
              <a:t>MaxRTD</a:t>
            </a:r>
            <a:r>
              <a:rPr lang="en-US" sz="2000" dirty="0"/>
              <a:t> is calculated according to the cell radius of 1732 m.</a:t>
            </a:r>
            <a:r>
              <a:rPr lang="en-US" dirty="0"/>
              <a:t> </a:t>
            </a:r>
          </a:p>
          <a:p>
            <a:pPr lvl="0"/>
            <a:r>
              <a:rPr lang="en-US" sz="2000" dirty="0"/>
              <a:t>NPRACH resource overlapping percentage between interfering UEs and target UE from the set 25%, 50%, 75%, 100%.</a:t>
            </a:r>
            <a:endParaRPr lang="en-US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19848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302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等线</vt:lpstr>
      <vt:lpstr>Arial</vt:lpstr>
      <vt:lpstr>Calibri</vt:lpstr>
      <vt:lpstr>Calibri Light</vt:lpstr>
      <vt:lpstr>Office Theme</vt:lpstr>
      <vt:lpstr>NPRACH Reliability and Range enhancements feature summary - simulations assumptions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Yutao Sui</dc:creator>
  <cp:lastModifiedBy>Yutao Sui</cp:lastModifiedBy>
  <cp:revision>6</cp:revision>
  <dcterms:created xsi:type="dcterms:W3CDTF">2018-03-01T14:00:08Z</dcterms:created>
  <dcterms:modified xsi:type="dcterms:W3CDTF">2018-03-01T16:20:07Z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1519835944</vt:lpwstr>
  </property>
</Properties>
</file>