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72" r:id="rId4"/>
  </p:sldMasterIdLst>
  <p:notesMasterIdLst>
    <p:notesMasterId r:id="rId8"/>
  </p:notesMasterIdLst>
  <p:handoutMasterIdLst>
    <p:handoutMasterId r:id="rId9"/>
  </p:handoutMasterIdLst>
  <p:sldIdLst>
    <p:sldId id="614" r:id="rId5"/>
    <p:sldId id="617" r:id="rId6"/>
    <p:sldId id="618" r:id="rId7"/>
  </p:sldIdLst>
  <p:sldSz cx="9906000" cy="6858000" type="A4"/>
  <p:notesSz cx="6797675" cy="9926638"/>
  <p:defaultTextStyle>
    <a:defPPr>
      <a:defRPr lang="en-US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0CCFF"/>
    <a:srgbClr val="4080C0"/>
    <a:srgbClr val="336699"/>
    <a:srgbClr val="315683"/>
    <a:srgbClr val="0000FF"/>
    <a:srgbClr val="CCD5E6"/>
    <a:srgbClr val="FFE1E1"/>
    <a:srgbClr val="DDDDDD"/>
    <a:srgbClr val="FFFF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밝은 스타일 3 - 강조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71" autoAdjust="0"/>
    <p:restoredTop sz="99757" autoAdjust="0"/>
  </p:normalViewPr>
  <p:slideViewPr>
    <p:cSldViewPr>
      <p:cViewPr varScale="1">
        <p:scale>
          <a:sx n="86" d="100"/>
          <a:sy n="86" d="100"/>
        </p:scale>
        <p:origin x="1094" y="38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246"/>
    </p:cViewPr>
  </p:sorterViewPr>
  <p:notesViewPr>
    <p:cSldViewPr>
      <p:cViewPr varScale="1">
        <p:scale>
          <a:sx n="76" d="100"/>
          <a:sy n="76" d="100"/>
        </p:scale>
        <p:origin x="-3126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AEB8C-E3BE-4650-9478-872C86C91900}" type="datetimeFigureOut">
              <a:rPr lang="ko-KR" altLang="en-US" smtClean="0"/>
              <a:pPr/>
              <a:t>2018-03-01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B8AA7A-0F67-4DC1-AEF1-4FD2D346FD6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0904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BD748D19-9EBF-4DC7-B1B5-F7301FF09E38}" type="datetimeFigureOut">
              <a:rPr lang="en-US" altLang="ko-KR"/>
              <a:pPr>
                <a:defRPr/>
              </a:pPr>
              <a:t>3/1/2018</a:t>
            </a:fld>
            <a:endParaRPr lang="en-US" altLang="ko-K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D5481C6E-D1B5-477C-A334-AD24EDFAEBB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89427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8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977524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600167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80337" y="274641"/>
            <a:ext cx="2414588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576" y="274641"/>
            <a:ext cx="7078663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703148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1568624" y="2348880"/>
            <a:ext cx="7416824" cy="1728192"/>
          </a:xfrm>
          <a:prstGeom prst="rect">
            <a:avLst/>
          </a:prstGeom>
        </p:spPr>
        <p:txBody>
          <a:bodyPr/>
          <a:lstStyle>
            <a:lvl1pPr algn="r">
              <a:defRPr sz="3600" baseline="0">
                <a:latin typeface="Calibri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872870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3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081536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575" y="1600203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8300" y="1600203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612187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689824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464273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670996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2" y="273053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721038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996748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3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7912E0-DA59-4F0F-9214-D1A25966A030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3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Box 5"/>
          <p:cNvSpPr txBox="1">
            <a:spLocks noChangeArrowheads="1"/>
          </p:cNvSpPr>
          <p:nvPr userDrawn="1"/>
        </p:nvSpPr>
        <p:spPr bwMode="auto">
          <a:xfrm>
            <a:off x="9547426" y="6605346"/>
            <a:ext cx="334798" cy="25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>
              <a:defRPr/>
            </a:pPr>
            <a:fld id="{98413BF4-E638-496D-8D90-92FEC93EE533}" type="slidenum">
              <a:rPr lang="ko-KR" altLang="en-US" sz="1200" b="1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pPr algn="r" defTabSz="957263">
                <a:defRPr/>
              </a:pPr>
              <a:t>‹#›</a:t>
            </a:fld>
            <a:endParaRPr lang="en-US" altLang="ko-KR" sz="12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66383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3" r:id="rId1"/>
    <p:sldLayoutId id="2147484174" r:id="rId2"/>
    <p:sldLayoutId id="2147484175" r:id="rId3"/>
    <p:sldLayoutId id="2147484176" r:id="rId4"/>
    <p:sldLayoutId id="2147484177" r:id="rId5"/>
    <p:sldLayoutId id="2147484178" r:id="rId6"/>
    <p:sldLayoutId id="2147484179" r:id="rId7"/>
    <p:sldLayoutId id="2147484180" r:id="rId8"/>
    <p:sldLayoutId id="2147484181" r:id="rId9"/>
    <p:sldLayoutId id="2147484182" r:id="rId10"/>
    <p:sldLayoutId id="2147484183" r:id="rId11"/>
    <p:sldLayoutId id="2147484184" r:id="rId12"/>
  </p:sldLayoutIdLst>
  <p:transition>
    <p:fade/>
  </p:transition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57200" y="381000"/>
            <a:ext cx="91043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3GPP TSG RAN WG1 Meeting #92				R1-1803129</a:t>
            </a:r>
          </a:p>
          <a:p>
            <a:r>
              <a:rPr lang="en-US" sz="2000" b="1" dirty="0"/>
              <a:t>Athens, Greece, February 26th – March 2nd, 2018</a:t>
            </a:r>
          </a:p>
          <a:p>
            <a:r>
              <a:rPr kumimoji="1" lang="en-US" altLang="ja-JP" sz="2000" b="1" dirty="0"/>
              <a:t>Agenda item: </a:t>
            </a:r>
            <a:r>
              <a:rPr lang="en-US" altLang="ja-JP" sz="2000" b="1" dirty="0"/>
              <a:t>6.2.6.1.1.3</a:t>
            </a:r>
            <a:endParaRPr kumimoji="1" lang="ja-JP" altLang="en-US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81000" y="2132856"/>
            <a:ext cx="9252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latinLnBrk="0" hangingPunct="0"/>
            <a:r>
              <a:rPr lang="en-US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WF on WUS Sequence Design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43272" y="4941168"/>
            <a:ext cx="845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/>
              <a:t>Qualcomm, Samsung, LGE, ZTE, SaneChips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66499217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pPr algn="ctr"/>
            <a:r>
              <a:rPr lang="en-US" dirty="0"/>
              <a:t>Background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2480" y="980728"/>
            <a:ext cx="9361040" cy="5184576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900"/>
              </a:spcAft>
              <a:buNone/>
            </a:pPr>
            <a:endParaRPr lang="en-US" sz="1700" dirty="0">
              <a:highlight>
                <a:srgbClr val="808000"/>
              </a:highlight>
              <a:latin typeface="Times New Roman" panose="02020603050405020304" pitchFamily="18" charset="0"/>
              <a:ea typeface="Yu Mincho"/>
            </a:endParaRPr>
          </a:p>
          <a:p>
            <a:pPr marL="0">
              <a:spcAft>
                <a:spcPts val="900"/>
              </a:spcAft>
              <a:buNone/>
            </a:pPr>
            <a:r>
              <a:rPr lang="en-US" sz="2400" dirty="0">
                <a:highlight>
                  <a:srgbClr val="00FF00"/>
                </a:highlight>
              </a:rPr>
              <a:t>Agreement</a:t>
            </a:r>
          </a:p>
          <a:p>
            <a:pPr lvl="0"/>
            <a:r>
              <a:rPr lang="en-GB" sz="2400" dirty="0"/>
              <a:t>WUS sequence is based on ZC-sequence</a:t>
            </a:r>
            <a:endParaRPr lang="en-US" sz="2400" dirty="0"/>
          </a:p>
          <a:p>
            <a:pPr marL="800100" lvl="1" indent="-342900" algn="just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2400" dirty="0"/>
              <a:t>When designing WUS sequence, negative impact on legacy NSSS detection should be avoided.</a:t>
            </a:r>
          </a:p>
          <a:p>
            <a:pPr marL="457200" lvl="1" indent="0" algn="just">
              <a:spcAft>
                <a:spcPts val="600"/>
              </a:spcAft>
              <a:buNone/>
            </a:pPr>
            <a:endParaRPr lang="en-GB" sz="2400" dirty="0"/>
          </a:p>
          <a:p>
            <a:pPr marL="0" indent="0">
              <a:buNone/>
            </a:pPr>
            <a:r>
              <a:rPr lang="en-GB" sz="2400" dirty="0">
                <a:highlight>
                  <a:srgbClr val="00FF00"/>
                </a:highlight>
              </a:rPr>
              <a:t>Agreement</a:t>
            </a:r>
            <a:endParaRPr lang="en-US" sz="2400" dirty="0">
              <a:highlight>
                <a:srgbClr val="00FF00"/>
              </a:highlight>
            </a:endParaRPr>
          </a:p>
          <a:p>
            <a:r>
              <a:rPr lang="en-GB" sz="2900" dirty="0"/>
              <a:t>Confirm the working assumption that the WUS sequence is a sequence mapping within one subframe as a basic unit and repeated/extended for multiple subframes to support larger coverage.</a:t>
            </a:r>
            <a:endParaRPr lang="en-US" sz="7000" dirty="0"/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kumimoji="0" lang="en-US" sz="2400" dirty="0"/>
          </a:p>
        </p:txBody>
      </p:sp>
    </p:spTree>
    <p:extLst>
      <p:ext uri="{BB962C8B-B14F-4D97-AF65-F5344CB8AC3E}">
        <p14:creationId xmlns:p14="http://schemas.microsoft.com/office/powerpoint/2010/main" val="2032244676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pPr algn="ctr"/>
            <a:r>
              <a:rPr lang="en-US" dirty="0"/>
              <a:t>Proposal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2480" y="980728"/>
            <a:ext cx="9361040" cy="568863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endParaRPr kumimoji="0" lang="en-US" sz="16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21D4ECFB-1213-4173-B669-CC52CAD1D592}"/>
              </a:ext>
            </a:extLst>
          </p:cNvPr>
          <p:cNvSpPr txBox="1">
            <a:spLocks/>
          </p:cNvSpPr>
          <p:nvPr/>
        </p:nvSpPr>
        <p:spPr>
          <a:xfrm>
            <a:off x="424880" y="1133128"/>
            <a:ext cx="9361040" cy="5688632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dirty="0"/>
              <a:t>WUS sequence is a NSSS-like sequence as </a:t>
            </a:r>
            <a:endParaRPr lang="en-US" sz="5100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pPr lvl="1"/>
            <a:r>
              <a:rPr lang="en-US" sz="3300" dirty="0"/>
              <a:t>FFS RE-based cover codes </a:t>
            </a:r>
            <a:r>
              <a:rPr lang="en-US" sz="3300" i="1" dirty="0"/>
              <a:t>c</a:t>
            </a:r>
            <a:r>
              <a:rPr lang="en-US" sz="3300" dirty="0"/>
              <a:t>(</a:t>
            </a:r>
            <a:r>
              <a:rPr lang="en-US" sz="3300" i="1" dirty="0"/>
              <a:t>m</a:t>
            </a:r>
            <a:r>
              <a:rPr lang="en-US" sz="3300" dirty="0"/>
              <a:t>) using </a:t>
            </a:r>
          </a:p>
          <a:p>
            <a:pPr lvl="2"/>
            <a:r>
              <a:rPr lang="en-US" sz="3200" dirty="0"/>
              <a:t>Hadamard codes</a:t>
            </a:r>
          </a:p>
          <a:p>
            <a:pPr lvl="2"/>
            <a:r>
              <a:rPr lang="en-US" sz="3200" dirty="0"/>
              <a:t>Gold sequences</a:t>
            </a:r>
          </a:p>
          <a:p>
            <a:pPr lvl="2"/>
            <a:r>
              <a:rPr lang="en-US" sz="3200" dirty="0"/>
              <a:t>M sequences</a:t>
            </a:r>
          </a:p>
          <a:p>
            <a:pPr lvl="1"/>
            <a:r>
              <a:rPr lang="en-US" sz="3300" dirty="0"/>
              <a:t>FFS phase shift</a:t>
            </a:r>
            <a:endParaRPr lang="en-US" sz="5800" dirty="0"/>
          </a:p>
          <a:p>
            <a:pPr lvl="1"/>
            <a:r>
              <a:rPr lang="en-US" sz="3300" dirty="0"/>
              <a:t>FFS time-varying design</a:t>
            </a:r>
            <a:endParaRPr lang="en-US" sz="5800" dirty="0"/>
          </a:p>
          <a:p>
            <a:pPr lvl="0"/>
            <a:endParaRPr lang="en-US" dirty="0"/>
          </a:p>
          <a:p>
            <a:pPr lvl="0"/>
            <a:r>
              <a:rPr lang="en-US" dirty="0"/>
              <a:t>In every subframe mapped with WUS sequence, the number of WUS sequences is at least 504, and every cell ID corresponds to at least one unique WUS sequence.</a:t>
            </a:r>
          </a:p>
          <a:p>
            <a:pPr lvl="1"/>
            <a:r>
              <a:rPr lang="en-US" sz="3200" dirty="0"/>
              <a:t>FFS: whether WUS sequence is generated also based on UE group ID or other information. </a:t>
            </a:r>
            <a:endParaRPr lang="en-US" sz="5800" dirty="0"/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kumimoji="0" lang="en-US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3D906ECD-4998-42AC-BFC8-72B9F8DC0E04}"/>
                  </a:ext>
                </a:extLst>
              </p:cNvPr>
              <p:cNvSpPr/>
              <p:nvPr/>
            </p:nvSpPr>
            <p:spPr>
              <a:xfrm>
                <a:off x="1009327" y="1540710"/>
                <a:ext cx="5904656" cy="4421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GB" sz="2000" b="0" i="0">
                              <a:latin typeface="Cambria Math" panose="02040503050406030204" pitchFamily="18" charset="0"/>
                            </a:rPr>
                            <m:t>WUS</m:t>
                          </m:r>
                        </m:sub>
                      </m:sSub>
                      <m:d>
                        <m:d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en-GB" sz="2000" b="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2000" b="0" i="1">
                          <a:latin typeface="Cambria Math" panose="02040503050406030204" pitchFamily="18" charset="0"/>
                        </a:rPr>
                        <m:t>𝑐</m:t>
                      </m:r>
                      <m:d>
                        <m:d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</m:d>
                      <m:r>
                        <a:rPr lang="en-GB" sz="2000" b="0" i="1">
                          <a:latin typeface="Cambria Math" panose="02040503050406030204" pitchFamily="18" charset="0"/>
                        </a:rPr>
                        <m:t>⋅</m:t>
                      </m:r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𝜋𝜃</m:t>
                          </m:r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GB" sz="2000" b="0" i="1">
                          <a:latin typeface="Cambria Math" panose="02040503050406030204" pitchFamily="18" charset="0"/>
                        </a:rPr>
                        <m:t>⋅</m:t>
                      </m:r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𝜋</m:t>
                          </m:r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𝑢</m:t>
                          </m:r>
                          <m:sSup>
                            <m:sSup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sz="2000" b="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en-GB" sz="2000" b="0" i="1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(</m:t>
                          </m:r>
                          <m:sSup>
                            <m:sSup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sz="2000" b="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en-GB" sz="2000" b="0" i="1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+1)</m:t>
                          </m:r>
                          <m:r>
                            <a:rPr lang="en-US" sz="2000" b="0" i="1" smtClean="0">
                              <a:latin typeface="Cambria Math"/>
                            </a:rPr>
                            <m:t>/131</m:t>
                          </m:r>
                        </m:sup>
                      </m:sSup>
                      <m:r>
                        <a:rPr lang="en-GB" sz="2000" b="0" i="1">
                          <a:latin typeface="Cambria Math" panose="02040503050406030204" pitchFamily="18" charset="0"/>
                        </a:rPr>
                        <m:t>,  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3D906ECD-4998-42AC-BFC8-72B9F8DC0E0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9327" y="1540710"/>
                <a:ext cx="5904656" cy="442172"/>
              </a:xfrm>
              <a:prstGeom prst="rect">
                <a:avLst/>
              </a:prstGeom>
              <a:blipFill>
                <a:blip r:embed="rId2"/>
                <a:stretch>
                  <a:fillRect b="-2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59201903-05E2-40C0-92A4-E65064D16BA6}"/>
                  </a:ext>
                </a:extLst>
              </p:cNvPr>
              <p:cNvSpPr/>
              <p:nvPr/>
            </p:nvSpPr>
            <p:spPr>
              <a:xfrm>
                <a:off x="6537176" y="1540710"/>
                <a:ext cx="267268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12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200" b="0" i="1" smtClean="0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en-US" sz="1200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en-US" sz="1200" b="0" i="1" smtClean="0">
                        <a:latin typeface="Cambria Math"/>
                      </a:rPr>
                      <m:t>=</m:t>
                    </m:r>
                    <m:r>
                      <a:rPr lang="en-US" sz="1200" b="0" i="1" smtClean="0">
                        <a:latin typeface="Cambria Math"/>
                      </a:rPr>
                      <m:t>𝑛</m:t>
                    </m:r>
                    <m:r>
                      <a:rPr lang="en-US" sz="1200" b="0" i="1" smtClean="0">
                        <a:latin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en-US" sz="1200" b="0" i="0" smtClean="0">
                        <a:latin typeface="Cambria Math"/>
                      </a:rPr>
                      <m:t>mod</m:t>
                    </m:r>
                    <m:r>
                      <a:rPr lang="en-US" sz="1200" b="0" i="1" smtClean="0">
                        <a:latin typeface="Cambria Math"/>
                      </a:rPr>
                      <m:t> 131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120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1200" i="1">
                        <a:latin typeface="Cambria Math"/>
                      </a:rPr>
                      <m:t>𝑛</m:t>
                    </m:r>
                    <m:r>
                      <a:rPr lang="en-US" sz="1200" b="0" i="0" smtClean="0">
                        <a:latin typeface="Cambria Math" panose="02040503050406030204" pitchFamily="18" charset="0"/>
                      </a:rPr>
                      <m:t>=0…</m:t>
                    </m:r>
                    <m:r>
                      <a:rPr lang="en-US" sz="1200" i="1">
                        <a:latin typeface="Cambria Math"/>
                      </a:rPr>
                      <m:t>131</m:t>
                    </m:r>
                  </m:oMath>
                </a14:m>
                <a:r>
                  <a:rPr lang="en-US" sz="1200" dirty="0"/>
                  <a:t>, </a:t>
                </a:r>
                <a:endParaRPr lang="en-US" sz="1200" b="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sz="1200" i="1">
                          <a:latin typeface="Cambria Math"/>
                        </a:rPr>
                        <m:t>=</m:t>
                      </m:r>
                      <m:r>
                        <a:rPr lang="en-US" sz="1200" i="1">
                          <a:latin typeface="Cambria Math"/>
                        </a:rPr>
                        <m:t>𝑛</m:t>
                      </m:r>
                      <m:r>
                        <a:rPr lang="en-US" sz="1200" i="1">
                          <a:latin typeface="Cambria Math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1200">
                          <a:latin typeface="Cambria Math"/>
                        </a:rPr>
                        <m:t>mod</m:t>
                      </m:r>
                      <m:r>
                        <a:rPr lang="en-US" sz="1200" b="0" i="0" smtClean="0">
                          <a:latin typeface="Cambria Math" panose="02040503050406030204" pitchFamily="18" charset="0"/>
                        </a:rPr>
                        <m:t> (</m:t>
                      </m:r>
                      <m:r>
                        <m:rPr>
                          <m:sty m:val="p"/>
                        </m:rPr>
                        <a:rPr lang="en-US" sz="1200" b="0" i="0" smtClean="0">
                          <a:latin typeface="Cambria Math" panose="02040503050406030204" pitchFamily="18" charset="0"/>
                        </a:rPr>
                        <m:t>Length</m:t>
                      </m:r>
                      <m:r>
                        <a:rPr lang="en-US" sz="12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1200" b="0" i="0" smtClean="0">
                          <a:latin typeface="Cambria Math" panose="02040503050406030204" pitchFamily="18" charset="0"/>
                        </a:rPr>
                        <m:t>of</m:t>
                      </m:r>
                      <m:r>
                        <a:rPr lang="en-US" sz="12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1200" b="0" i="0" smtClean="0">
                          <a:latin typeface="Cambria Math" panose="02040503050406030204" pitchFamily="18" charset="0"/>
                        </a:rPr>
                        <m:t>cover</m:t>
                      </m:r>
                      <m:r>
                        <a:rPr lang="en-US" sz="12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1200" b="0" i="0" smtClean="0">
                          <a:latin typeface="Cambria Math" panose="02040503050406030204" pitchFamily="18" charset="0"/>
                        </a:rPr>
                        <m:t>codes</m:t>
                      </m:r>
                      <m:r>
                        <a:rPr lang="en-US" sz="1200" b="0" i="0" smtClean="0">
                          <a:latin typeface="Cambria Math" panose="02040503050406030204" pitchFamily="18" charset="0"/>
                        </a:rPr>
                        <m:t>) </m:t>
                      </m:r>
                    </m:oMath>
                  </m:oMathPara>
                </a14:m>
                <a:endParaRPr lang="en-US" sz="1200" b="0" dirty="0"/>
              </a:p>
            </p:txBody>
          </p:sp>
        </mc:Choice>
        <mc:Fallback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59201903-05E2-40C0-92A4-E65064D16BA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7176" y="1540710"/>
                <a:ext cx="2672680" cy="461665"/>
              </a:xfrm>
              <a:prstGeom prst="rect">
                <a:avLst/>
              </a:prstGeom>
              <a:blipFill>
                <a:blip r:embed="rId3"/>
                <a:stretch>
                  <a:fillRect t="-2667"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38537904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Office2007 word" ma:contentTypeID="0x010100A14D984FB8B221468946974834B0990F00D13DA6DAF025384FA39A7C534BB95254" ma:contentTypeVersion="2" ma:contentTypeDescription="Office2007 word" ma:contentTypeScope="" ma:versionID="d9c32686cb9f1da451d78bae89e12694">
  <xsd:schema xmlns:xsd="http://www.w3.org/2001/XMLSchema" xmlns:p="http://schemas.microsoft.com/office/2006/metadata/properties" targetNamespace="http://schemas.microsoft.com/office/2006/metadata/properties" ma:root="true" ma:fieldsID="79c84ea9a899f15170f16e18ddd0642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E8A2755A-DBAA-43A1-9378-E774146475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3F55B311-D8B8-4C4A-AB91-7AEBDC4853C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6D65E4F-B796-48EA-912B-80164599CC00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46609</TotalTime>
  <Words>183</Words>
  <Application>Microsoft Office PowerPoint</Application>
  <PresentationFormat>A4 Paper (210x297 mm)</PresentationFormat>
  <Paragraphs>29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굴림</vt:lpstr>
      <vt:lpstr>맑은 고딕</vt:lpstr>
      <vt:lpstr>Yu Mincho</vt:lpstr>
      <vt:lpstr>Arial</vt:lpstr>
      <vt:lpstr>Calibri</vt:lpstr>
      <vt:lpstr>Cambria Math</vt:lpstr>
      <vt:lpstr>Courier New</vt:lpstr>
      <vt:lpstr>Times New Roman</vt:lpstr>
      <vt:lpstr>Office Theme</vt:lpstr>
      <vt:lpstr>PowerPoint Presentation</vt:lpstr>
      <vt:lpstr>Background</vt:lpstr>
      <vt:lpstr>Proposal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13년경영계획 최종 보고_v1.0-CSP2</dc:title>
  <dc:creator>이상우</dc:creator>
  <cp:lastModifiedBy>Le Liu</cp:lastModifiedBy>
  <cp:revision>1313</cp:revision>
  <dcterms:created xsi:type="dcterms:W3CDTF">2011-04-07T04:52:51Z</dcterms:created>
  <dcterms:modified xsi:type="dcterms:W3CDTF">2018-03-01T12:48:36Z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0x010100A14D984FB8B221468946974834B0990F00D13DA6DAF025384FA39A7C534BB95254</vt:lpwstr>
  </property>
  <property fmtid="{D5CDD505-2E9C-101B-9397-08002B2CF9AE}" pid="3" name="NSCPROP_SA">
    <vt:lpwstr>D:\work-item\Literature Review\标准文档\5G 3GPP meetings\#NR-Adhoc_Vancouver_201801\workplan\CC\20170817 Pre-RAN1 AT&amp;T-Samsung.pptx</vt:lpwstr>
  </property>
  <property fmtid="{5C58129F-E5B8-477A-9B38-B3E54BFA04C8}" pid="2">
    <vt:lpwstr>DD2D86356A0C11F9A58E69E87A25F5CE7C3B582FC62B260DFFD2D32173B749A2</vt:lpwstr>
  </property>
</Properties>
</file>