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86" r:id="rId2"/>
    <p:sldId id="285" r:id="rId3"/>
    <p:sldId id="288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86"/>
            <p14:sldId id="285"/>
            <p14:sldId id="28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o Onggosanusi" initials="EO" lastIdx="2" clrIdx="0"/>
  <p:cmAuthor id="1" name="Sebastian Faxér" initials="SF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3333FF"/>
    <a:srgbClr val="00A9D4"/>
    <a:srgbClr val="9FB7D3"/>
    <a:srgbClr val="8BC5FF"/>
    <a:srgbClr val="99CCFF"/>
    <a:srgbClr val="6A8FBF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55" autoAdjust="0"/>
    <p:restoredTop sz="95294" autoAdjust="0"/>
  </p:normalViewPr>
  <p:slideViewPr>
    <p:cSldViewPr snapToGrid="0" snapToObjects="1">
      <p:cViewPr varScale="1">
        <p:scale>
          <a:sx n="68" d="100"/>
          <a:sy n="68" d="100"/>
        </p:scale>
        <p:origin x="1122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6195" y="192514"/>
            <a:ext cx="83367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#92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26th February – 2nd March,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6.1.4</a:t>
            </a:r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10136241" y="205521"/>
            <a:ext cx="18822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400" dirty="0">
                <a:cs typeface="Times New Roman" pitchFamily="18" charset="0"/>
              </a:rPr>
              <a:t>R1-1803068</a:t>
            </a:r>
            <a:endParaRPr lang="ko-KR" altLang="en-US" sz="2400" dirty="0">
              <a:cs typeface="Times New Roman" pitchFamily="18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60249" y="2219084"/>
            <a:ext cx="10434917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alibri" pitchFamily="34" charset="0"/>
                <a:cs typeface="Calibri" pitchFamily="34" charset="0"/>
              </a:rPr>
              <a:t>WF on CBSR for Advanced CSI Codebook</a:t>
            </a:r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Ericsson, Huawei, </a:t>
            </a:r>
            <a:r>
              <a:rPr lang="en-US" altLang="zh-CN" sz="2800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HiSilicon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Samsung, …</a:t>
            </a:r>
          </a:p>
        </p:txBody>
      </p:sp>
    </p:spTree>
    <p:extLst>
      <p:ext uri="{BB962C8B-B14F-4D97-AF65-F5344CB8AC3E}">
        <p14:creationId xmlns:p14="http://schemas.microsoft.com/office/powerpoint/2010/main" val="1943916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106424"/>
            <a:ext cx="11135786" cy="5138928"/>
          </a:xfrm>
        </p:spPr>
        <p:txBody>
          <a:bodyPr/>
          <a:lstStyle/>
          <a:p>
            <a:pPr marL="0" indent="0">
              <a:buClrTx/>
              <a:buNone/>
            </a:pPr>
            <a:endParaRPr lang="en-US" dirty="0"/>
          </a:p>
          <a:p>
            <a:pPr>
              <a:buClrTx/>
            </a:pPr>
            <a:r>
              <a:rPr lang="en-US" dirty="0"/>
              <a:t>In NR, CBSR for type II codebook is via beam group restriction, as well as wideband amplitude restriction in restricted beam groups.</a:t>
            </a:r>
          </a:p>
          <a:p>
            <a:pPr>
              <a:buClrTx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756167"/>
          </a:xfrm>
        </p:spPr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ct val="50000"/>
              </a:spcBef>
            </a:pPr>
            <a:r>
              <a:rPr lang="en-US" sz="2800" b="1" kern="1200" dirty="0">
                <a:solidFill>
                  <a:srgbClr val="58585A"/>
                </a:solidFill>
                <a:latin typeface="Arial" charset="0"/>
                <a:ea typeface="+mn-ea"/>
                <a:cs typeface="+mn-cs"/>
              </a:rPr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1195881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内容占位符 1"/>
              <p:cNvSpPr>
                <a:spLocks noGrp="1"/>
              </p:cNvSpPr>
              <p:nvPr>
                <p:ph idx="1"/>
              </p:nvPr>
            </p:nvSpPr>
            <p:spPr>
              <a:xfrm>
                <a:off x="291424" y="758952"/>
                <a:ext cx="11135785" cy="5440679"/>
              </a:xfrm>
            </p:spPr>
            <p:txBody>
              <a:bodyPr/>
              <a:lstStyle/>
              <a:p>
                <a:pPr lvl="0"/>
                <a:r>
                  <a:rPr lang="en-US" sz="2000" dirty="0"/>
                  <a:t>Support DFT beam restriction based on DFT beam groups </a:t>
                </a:r>
              </a:p>
              <a:p>
                <a:pPr lvl="1"/>
                <a:r>
                  <a:rPr lang="en-US" sz="1800" dirty="0"/>
                  <a:t>Partition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800" dirty="0"/>
                  <a:t> DFT beams into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800" dirty="0"/>
                  <a:t> beam groups 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800" dirty="0"/>
                  <a:t> comprising 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8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8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800" dirty="0"/>
                  <a:t> adjacent beams</a:t>
                </a:r>
              </a:p>
              <a:p>
                <a:pPr lvl="2"/>
                <a14:m>
                  <m:oMath xmlns:m="http://schemas.openxmlformats.org/officeDocument/2006/math"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800" dirty="0"/>
                  <a:t> is the bottom-left DFT beam of the group, 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8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800" i="1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0,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d>
                              <m:d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800" dirty="0"/>
                  <a:t>, 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800" i="1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0,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d>
                              <m:d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endParaRPr lang="en-US" sz="1800" dirty="0"/>
              </a:p>
              <a:p>
                <a:pPr lvl="2"/>
                <a:r>
                  <a:rPr lang="en-US" sz="1800" dirty="0"/>
                  <a:t>The group is defined as: 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8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: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=0,1,…,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−1,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=0,1,…,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en-US" sz="1800" dirty="0"/>
              </a:p>
              <a:p>
                <a:pPr lvl="1"/>
                <a:r>
                  <a:rPr lang="en-US" sz="1800" dirty="0"/>
                  <a:t>CBSR is configured via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1800" dirty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800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p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p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p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(2)</m:t>
                        </m:r>
                      </m:sup>
                    </m:sSup>
                    <m:r>
                      <a:rPr lang="en-US" sz="1800" i="1">
                        <a:latin typeface="Cambria Math" panose="02040503050406030204" pitchFamily="18" charset="0"/>
                      </a:rPr>
                      <m:t>…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p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endParaRPr lang="en-US" sz="1800" dirty="0"/>
              </a:p>
              <a:p>
                <a:pPr lvl="3"/>
                <a14:m>
                  <m:oMath xmlns:m="http://schemas.openxmlformats.org/officeDocument/2006/math"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p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US" sz="1800" dirty="0"/>
                  <a:t> is a length-2 bitmap and restricts DFT beams and associated maximum WB amplitude coefficients in 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800" dirty="0"/>
                  <a:t> </a:t>
                </a:r>
              </a:p>
              <a:p>
                <a:pPr lvl="4"/>
                <a:r>
                  <a:rPr lang="en-US" sz="1800" dirty="0"/>
                  <a:t>For all of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800" dirty="0"/>
                  <a:t> beams in the beam group, a 2-bit indicator is used for amplitude restriction</a:t>
                </a:r>
              </a:p>
              <a:p>
                <a:pPr lvl="3"/>
                <a:r>
                  <a:rPr lang="en-US" sz="1800" dirty="0"/>
                  <a:t>For rank1~2, the associated WB amplitude coefficients for each layer and polarization of a beam shall be at most the indicated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𝑀𝐴𝑋</m:t>
                        </m:r>
                      </m:sub>
                    </m:sSub>
                  </m:oMath>
                </a14:m>
                <a:r>
                  <a:rPr lang="en-US" sz="1800" dirty="0"/>
                  <a:t> value</a:t>
                </a:r>
              </a:p>
              <a:p>
                <a:pPr lvl="3"/>
                <a:r>
                  <a:rPr lang="en-US" sz="1800" dirty="0"/>
                  <a:t>For rank3~8, a beam is restricted when the associated value of bit pair is not equal to ’11’</a:t>
                </a:r>
              </a:p>
              <a:p>
                <a:pPr lvl="2"/>
                <a:r>
                  <a:rPr lang="en-US" sz="1800" dirty="0"/>
                  <a:t>Total length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800" dirty="0"/>
                  <a:t> =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</a:rPr>
                      <m:t>2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1800" dirty="0"/>
              </a:p>
              <a:p>
                <a:endParaRPr lang="zh-CN" altLang="en-US" sz="2000" dirty="0"/>
              </a:p>
            </p:txBody>
          </p:sp>
        </mc:Choice>
        <mc:Fallback>
          <p:sp>
            <p:nvSpPr>
              <p:cNvPr id="2" name="内容占位符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91424" y="758952"/>
                <a:ext cx="11135785" cy="5440679"/>
              </a:xfrm>
              <a:blipFill>
                <a:blip r:embed="rId2"/>
                <a:stretch>
                  <a:fillRect l="-657" t="-1345" r="-10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91424" y="120843"/>
            <a:ext cx="9992784" cy="546670"/>
          </a:xfrm>
        </p:spPr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165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7039816" y="5164664"/>
              <a:ext cx="4507536" cy="158292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61964">
                      <a:extLst>
                        <a:ext uri="{9D8B030D-6E8A-4147-A177-3AD203B41FA5}">
                          <a16:colId xmlns:a16="http://schemas.microsoft.com/office/drawing/2014/main" val="3861036874"/>
                        </a:ext>
                      </a:extLst>
                    </a:gridCol>
                    <a:gridCol w="2545572">
                      <a:extLst>
                        <a:ext uri="{9D8B030D-6E8A-4147-A177-3AD203B41FA5}">
                          <a16:colId xmlns:a16="http://schemas.microsoft.com/office/drawing/2014/main" val="2920837216"/>
                        </a:ext>
                      </a:extLst>
                    </a:gridCol>
                  </a:tblGrid>
                  <a:tr h="257196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Value</a:t>
                          </a:r>
                          <a:r>
                            <a:rPr lang="en-US" sz="1400" baseline="0" dirty="0"/>
                            <a:t> of bit pair</a:t>
                          </a:r>
                          <a:endParaRPr 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/>
                            <a:t>Max</a:t>
                          </a:r>
                          <a:r>
                            <a:rPr lang="en-US" sz="1400" baseline="0" dirty="0"/>
                            <a:t> WB beam power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14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400" b="1" i="1" smtClean="0">
                                      <a:latin typeface="Cambria Math" panose="02040503050406030204" pitchFamily="18" charset="0"/>
                                    </a:rPr>
                                    <m:t>𝒑</m:t>
                                  </m:r>
                                </m:e>
                                <m:sub>
                                  <m:r>
                                    <a:rPr lang="sv-SE" sz="1400" b="1" i="1" smtClean="0">
                                      <a:latin typeface="Cambria Math" panose="02040503050406030204" pitchFamily="18" charset="0"/>
                                    </a:rPr>
                                    <m:t>𝑴𝑨𝑿</m:t>
                                  </m:r>
                                </m:sub>
                              </m:sSub>
                            </m:oMath>
                          </a14:m>
                          <a:endParaRPr 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45828620"/>
                      </a:ext>
                    </a:extLst>
                  </a:tr>
                  <a:tr h="22969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/>
                            <a:t>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39768320"/>
                      </a:ext>
                    </a:extLst>
                  </a:tr>
                  <a:tr h="25345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sv-SE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sv-SE" sz="1400" b="0" i="1" smtClean="0">
                                        <a:latin typeface="Cambria Math" panose="02040503050406030204" pitchFamily="18" charset="0"/>
                                      </a:rPr>
                                      <m:t>0.25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9362505"/>
                      </a:ext>
                    </a:extLst>
                  </a:tr>
                  <a:tr h="25345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sv-SE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sv-SE" sz="1400" b="0" i="1" smtClean="0">
                                        <a:latin typeface="Cambria Math" panose="02040503050406030204" pitchFamily="18" charset="0"/>
                                      </a:rPr>
                                      <m:t>0.5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7456983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/>
                            <a:t>1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8468743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16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1892879"/>
                  </p:ext>
                </p:extLst>
              </p:nvPr>
            </p:nvGraphicFramePr>
            <p:xfrm>
              <a:off x="7039816" y="5164664"/>
              <a:ext cx="4507536" cy="158292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61964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3861036874"/>
                        </a:ext>
                      </a:extLst>
                    </a:gridCol>
                    <a:gridCol w="2545572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920837216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Value</a:t>
                          </a:r>
                          <a:r>
                            <a:rPr lang="en-US" sz="1400" baseline="0" dirty="0"/>
                            <a:t> of bit pair</a:t>
                          </a:r>
                          <a:endParaRPr 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77512" t="-4000" r="-957" b="-44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645828620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/>
                            <a:t>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439768320"/>
                      </a:ext>
                    </a:extLst>
                  </a:tr>
                  <a:tr h="33426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77512" t="-185455" r="-957" b="-2090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89362505"/>
                      </a:ext>
                    </a:extLst>
                  </a:tr>
                  <a:tr h="33426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77512" t="-285455" r="-957" b="-1090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474569837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/>
                            <a:t>1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38468743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76796007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21561</TotalTime>
  <Words>227</Words>
  <Application>Microsoft Office PowerPoint</Application>
  <PresentationFormat>Widescreen</PresentationFormat>
  <Paragraphs>31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Unicode MS</vt:lpstr>
      <vt:lpstr>Arial</vt:lpstr>
      <vt:lpstr>Calibri</vt:lpstr>
      <vt:lpstr>Cambria Math</vt:lpstr>
      <vt:lpstr>Ericsson Capital TT</vt:lpstr>
      <vt:lpstr>Times New Roman</vt:lpstr>
      <vt:lpstr>PresentationTemplate2011</vt:lpstr>
      <vt:lpstr>PowerPoint Presentation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Sebastian Faxér</dc:creator>
  <dc:description>Rev PA1</dc:description>
  <cp:lastModifiedBy>Sebastian Faxér</cp:lastModifiedBy>
  <cp:revision>556</cp:revision>
  <dcterms:created xsi:type="dcterms:W3CDTF">2017-03-31T09:46:41Z</dcterms:created>
  <dcterms:modified xsi:type="dcterms:W3CDTF">2018-02-28T06:35:30Z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  <property fmtid="{D5CDD505-2E9C-101B-9397-08002B2CF9AE}" pid="48" name="_2015_ms_pID_725343">
    <vt:lpwstr>(3)kOb6qdUOp+sc5YHU5gIX0qjyLnWKSgWYoOk9zPgNGRTi0Imxr1lW+CYqQU5RNyaGPeMaPh2z
cdvcSpH0SNIeobYwGsRIqYLhXqL4uElaLhjm3aVoxZVmWqjljtUAcDX5gJ5x5Y0/TbopKtdu
xaTYvZbgzt1KIv8AU1bz0Eqi+t8DJwSNv5TCh0MS9vuChStt3mMYHpJHnDj6Abp9l4ZTVYIp
53j7xiAaHCbOI94OXq</vt:lpwstr>
  </property>
  <property fmtid="{D5CDD505-2E9C-101B-9397-08002B2CF9AE}" pid="49" name="_2015_ms_pID_7253431">
    <vt:lpwstr>3/OcCHTQIqJ5bRnEsaImiwSDbvsMnP5Z4A6dmxR7FSiE3Xd9qvIeMM
/JZ+4RPgnVoauo6ti5ux7eBQ2q2Gimi/6LjpijaInbGRYdgYSnVZ4zn1CC0KpUS9yLWTZyw8
N8TZyw7fGdbEYzz243g6dOFxFrWUJO2OoJQiX3Hbv/v4JSCaYf4eksIn5gH5FSe9r96lIgY/
11ceeRJj3rBTB7FsFrHvKI1xQvZpxR8z0t8X</vt:lpwstr>
  </property>
  <property fmtid="{D5CDD505-2E9C-101B-9397-08002B2CF9AE}" pid="50" name="_NewReviewCycle">
    <vt:lpwstr/>
  </property>
  <property fmtid="{D5CDD505-2E9C-101B-9397-08002B2CF9AE}" pid="51" name="_2015_ms_pID_7253432">
    <vt:lpwstr>Tg==</vt:lpwstr>
  </property>
  <property fmtid="{D5CDD505-2E9C-101B-9397-08002B2CF9AE}" pid="52" name="_readonly">
    <vt:lpwstr/>
  </property>
  <property fmtid="{D5CDD505-2E9C-101B-9397-08002B2CF9AE}" pid="53" name="_change">
    <vt:lpwstr/>
  </property>
  <property fmtid="{D5CDD505-2E9C-101B-9397-08002B2CF9AE}" pid="54" name="_full-control">
    <vt:lpwstr/>
  </property>
  <property fmtid="{D5CDD505-2E9C-101B-9397-08002B2CF9AE}" pid="55" name="sflag">
    <vt:lpwstr>1512093721</vt:lpwstr>
  </property>
</Properties>
</file>