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revisionInfo.xml" ContentType="application/vnd.ms-powerpoint.revisioninfo+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5" r:id="rId4"/>
    <p:sldId id="266" r:id="rId5"/>
    <p:sldId id="264" r:id="rId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353" autoAdjust="0"/>
    <p:restoredTop sz="94660"/>
  </p:normalViewPr>
  <p:slideViewPr>
    <p:cSldViewPr>
      <p:cViewPr>
        <p:scale>
          <a:sx n="75" d="100"/>
          <a:sy n="75" d="100"/>
        </p:scale>
        <p:origin x="-1368" y="1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2018/2/27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2018/2/27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2018/2/27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2018/2/27</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smtClean="0"/>
              <a:t>WF on CWS adjustment for AUL </a:t>
            </a:r>
            <a:r>
              <a:rPr lang="en-US" altLang="zh-CN" dirty="0"/>
              <a:t>without HARQ-ACK </a:t>
            </a:r>
            <a:r>
              <a:rPr lang="en-US" altLang="zh-CN" dirty="0" smtClean="0"/>
              <a:t>reception</a:t>
            </a:r>
            <a:endParaRPr lang="zh-CN" altLang="en-US" dirty="0"/>
          </a:p>
        </p:txBody>
      </p:sp>
      <p:sp>
        <p:nvSpPr>
          <p:cNvPr id="3" name="副标题 2"/>
          <p:cNvSpPr>
            <a:spLocks noGrp="1"/>
          </p:cNvSpPr>
          <p:nvPr>
            <p:ph type="subTitle" idx="1"/>
          </p:nvPr>
        </p:nvSpPr>
        <p:spPr/>
        <p:txBody>
          <a:bodyPr/>
          <a:lstStyle/>
          <a:p>
            <a:r>
              <a:rPr lang="en-US" altLang="zh-CN" dirty="0"/>
              <a:t>Huawei, </a:t>
            </a:r>
            <a:r>
              <a:rPr lang="en-US" altLang="zh-CN" dirty="0" smtClean="0"/>
              <a:t>HiSilicon, …</a:t>
            </a:r>
            <a:endParaRPr lang="zh-CN" altLang="en-US" dirty="0"/>
          </a:p>
        </p:txBody>
      </p:sp>
      <p:sp>
        <p:nvSpPr>
          <p:cNvPr id="4" name="Rectangle 4"/>
          <p:cNvSpPr>
            <a:spLocks noChangeArrowheads="1"/>
          </p:cNvSpPr>
          <p:nvPr/>
        </p:nvSpPr>
        <p:spPr bwMode="auto">
          <a:xfrm>
            <a:off x="179512" y="260945"/>
            <a:ext cx="4608512" cy="923330"/>
          </a:xfrm>
          <a:prstGeom prst="rect">
            <a:avLst/>
          </a:prstGeom>
          <a:noFill/>
          <a:ln w="9525">
            <a:noFill/>
            <a:miter lim="800000"/>
            <a:headEnd/>
            <a:tailEnd/>
          </a:ln>
        </p:spPr>
        <p:txBody>
          <a:bodyPr wrap="square" anchor="ctr">
            <a:spAutoFit/>
          </a:bodyPr>
          <a:lstStyle/>
          <a:p>
            <a:r>
              <a:rPr lang="sv-SE" altLang="ko-KR" b="1" dirty="0">
                <a:latin typeface="Calibri" pitchFamily="34" charset="0"/>
                <a:cs typeface="Times New Roman" pitchFamily="18" charset="0"/>
              </a:rPr>
              <a:t>3GPP TSG RAN1 #</a:t>
            </a:r>
            <a:r>
              <a:rPr lang="sv-SE" altLang="ko-KR" b="1" dirty="0" smtClean="0">
                <a:latin typeface="Calibri" pitchFamily="34" charset="0"/>
                <a:cs typeface="Times New Roman" pitchFamily="18" charset="0"/>
              </a:rPr>
              <a:t>92</a:t>
            </a:r>
            <a:r>
              <a:rPr lang="sv-SE" altLang="ko-KR" b="1" dirty="0">
                <a:latin typeface="Calibri" pitchFamily="34" charset="0"/>
                <a:cs typeface="Times New Roman" pitchFamily="18" charset="0"/>
              </a:rPr>
              <a:t>	</a:t>
            </a:r>
          </a:p>
          <a:p>
            <a:r>
              <a:rPr lang="en-US" altLang="zh-CN" b="1" dirty="0" smtClean="0"/>
              <a:t>Athens, Greece, 26 February – 2 March 2018</a:t>
            </a:r>
          </a:p>
          <a:p>
            <a:r>
              <a:rPr lang="sv-SE" altLang="ko-KR" b="1" dirty="0" smtClean="0">
                <a:latin typeface="Calibri" pitchFamily="34" charset="0"/>
                <a:cs typeface="Times New Roman" pitchFamily="18" charset="0"/>
              </a:rPr>
              <a:t>Agenda </a:t>
            </a:r>
            <a:r>
              <a:rPr lang="sv-SE" altLang="ko-KR" b="1" dirty="0">
                <a:latin typeface="Calibri" pitchFamily="34" charset="0"/>
                <a:cs typeface="Times New Roman" pitchFamily="18" charset="0"/>
              </a:rPr>
              <a:t>Item: </a:t>
            </a:r>
            <a:r>
              <a:rPr lang="sv-SE" altLang="ko-KR" b="1" dirty="0" smtClean="0">
                <a:latin typeface="Calibri" pitchFamily="34" charset="0"/>
                <a:cs typeface="Times New Roman" pitchFamily="18" charset="0"/>
              </a:rPr>
              <a:t>6.2.2.2.3</a:t>
            </a:r>
            <a:endParaRPr lang="sv-SE" altLang="ko-KR" b="1" dirty="0">
              <a:latin typeface="Calibri" pitchFamily="34" charset="0"/>
              <a:cs typeface="Times New Roman" pitchFamily="18" charset="0"/>
            </a:endParaRPr>
          </a:p>
        </p:txBody>
      </p:sp>
      <p:sp>
        <p:nvSpPr>
          <p:cNvPr id="5" name="직사각형 5"/>
          <p:cNvSpPr>
            <a:spLocks noChangeArrowheads="1"/>
          </p:cNvSpPr>
          <p:nvPr/>
        </p:nvSpPr>
        <p:spPr bwMode="auto">
          <a:xfrm>
            <a:off x="7596336" y="188640"/>
            <a:ext cx="1321196" cy="369332"/>
          </a:xfrm>
          <a:prstGeom prst="rect">
            <a:avLst/>
          </a:prstGeom>
          <a:noFill/>
          <a:ln w="9525">
            <a:noFill/>
            <a:miter lim="800000"/>
            <a:headEnd/>
            <a:tailEnd/>
          </a:ln>
        </p:spPr>
        <p:txBody>
          <a:bodyPr wrap="none">
            <a:spAutoFit/>
          </a:bodyPr>
          <a:lstStyle/>
          <a:p>
            <a:r>
              <a:rPr lang="en-US" altLang="zh-CN" b="1" dirty="0" smtClean="0"/>
              <a:t>R1-1803051</a:t>
            </a:r>
            <a:endParaRPr lang="ko-KR" altLang="en-US"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endParaRPr lang="zh-CN" altLang="en-US" dirty="0"/>
          </a:p>
        </p:txBody>
      </p:sp>
      <p:sp>
        <p:nvSpPr>
          <p:cNvPr id="3" name="内容占位符 2"/>
          <p:cNvSpPr>
            <a:spLocks noGrp="1"/>
          </p:cNvSpPr>
          <p:nvPr>
            <p:ph idx="1"/>
          </p:nvPr>
        </p:nvSpPr>
        <p:spPr>
          <a:xfrm>
            <a:off x="457200" y="1600200"/>
            <a:ext cx="8229600" cy="4781128"/>
          </a:xfrm>
        </p:spPr>
        <p:txBody>
          <a:bodyPr>
            <a:normAutofit fontScale="47500" lnSpcReduction="20000"/>
          </a:bodyPr>
          <a:lstStyle/>
          <a:p>
            <a:pPr marL="0" lvl="0" indent="0">
              <a:buNone/>
            </a:pPr>
            <a:r>
              <a:rPr lang="en-US" dirty="0" smtClean="0"/>
              <a:t>In RAN1 #91 meeting, the following agreement is achieved for adjusting CWS for UE with UL grant or AUL-DFI </a:t>
            </a:r>
            <a:r>
              <a:rPr lang="en-US" dirty="0" err="1" smtClean="0"/>
              <a:t>receiption</a:t>
            </a:r>
            <a:r>
              <a:rPr lang="en-US" dirty="0" smtClean="0"/>
              <a:t>:</a:t>
            </a:r>
          </a:p>
          <a:p>
            <a:pPr lvl="0"/>
            <a:r>
              <a:rPr lang="en-US" dirty="0" smtClean="0"/>
              <a:t>If </a:t>
            </a:r>
            <a:r>
              <a:rPr lang="en-US" dirty="0"/>
              <a:t>the UE receives a UL grant or an AUL-DFI, the contention window size for all the priority classes is adjusted as following:</a:t>
            </a:r>
          </a:p>
          <a:p>
            <a:pPr lvl="1"/>
            <a:r>
              <a:rPr lang="en-US" dirty="0"/>
              <a:t>The contention window size at the UE is reset for all the priority classes if: </a:t>
            </a:r>
          </a:p>
          <a:p>
            <a:pPr lvl="2"/>
            <a:r>
              <a:rPr lang="en-US" dirty="0"/>
              <a:t> A UL grant is received and the NDI bit for at least one of the active HARQ processes (i.e. TB not disabled) associated with </a:t>
            </a:r>
            <a:r>
              <a:rPr lang="en-US" dirty="0" err="1"/>
              <a:t>HARQ_ID_ref</a:t>
            </a:r>
            <a:r>
              <a:rPr lang="en-US" dirty="0"/>
              <a:t> is toggled ; OR</a:t>
            </a:r>
          </a:p>
          <a:p>
            <a:pPr lvl="2"/>
            <a:r>
              <a:rPr lang="en-US" dirty="0"/>
              <a:t>An AUL-DFI is received and indicates ACK for at least one of the active HARQ processes (i.e. TB not disabled) associated with </a:t>
            </a:r>
            <a:r>
              <a:rPr lang="en-US" dirty="0" err="1"/>
              <a:t>HARQ_ID_ref</a:t>
            </a:r>
            <a:endParaRPr lang="en-US" dirty="0"/>
          </a:p>
          <a:p>
            <a:pPr lvl="1"/>
            <a:r>
              <a:rPr lang="en-US" dirty="0"/>
              <a:t>The contention window size of all priority classes at the UE is increased to the next higher value if:</a:t>
            </a:r>
          </a:p>
          <a:p>
            <a:pPr lvl="2"/>
            <a:r>
              <a:rPr lang="en-US" dirty="0"/>
              <a:t>A UL grant is received and the NDI bit(s) of all the active HARQ </a:t>
            </a:r>
            <a:r>
              <a:rPr lang="en-US" dirty="0" err="1"/>
              <a:t>processe</a:t>
            </a:r>
            <a:r>
              <a:rPr lang="en-US" dirty="0"/>
              <a:t>(s) for the reference </a:t>
            </a:r>
            <a:r>
              <a:rPr lang="en-US" dirty="0" err="1"/>
              <a:t>subframe</a:t>
            </a:r>
            <a:r>
              <a:rPr lang="en-US" dirty="0"/>
              <a:t> are not toggled; OR</a:t>
            </a:r>
          </a:p>
          <a:p>
            <a:pPr lvl="2"/>
            <a:r>
              <a:rPr lang="en-US" dirty="0"/>
              <a:t>A UL grant is received and does not schedule any active HARQ process (i.e. TB not disabled) for the reference </a:t>
            </a:r>
            <a:r>
              <a:rPr lang="en-US" dirty="0" err="1"/>
              <a:t>subframe</a:t>
            </a:r>
            <a:r>
              <a:rPr lang="en-US" dirty="0"/>
              <a:t>; OR</a:t>
            </a:r>
          </a:p>
          <a:p>
            <a:pPr lvl="2"/>
            <a:r>
              <a:rPr lang="en-US" dirty="0"/>
              <a:t>An AUL-DFI is received which does not indicate ACK for at least one of the active HARQ processes for the reference </a:t>
            </a:r>
            <a:r>
              <a:rPr lang="en-US" dirty="0" err="1"/>
              <a:t>subframe</a:t>
            </a:r>
            <a:r>
              <a:rPr lang="en-US" dirty="0"/>
              <a:t>.</a:t>
            </a:r>
          </a:p>
          <a:p>
            <a:pPr lvl="1"/>
            <a:r>
              <a:rPr lang="en-US" dirty="0"/>
              <a:t>The CWS is reset to the minimum value if the maximum CWS is used for K consecutive LBT attempts for transmission only for the priority class for which maximum CWS is used for K consecutive LBT attempts. </a:t>
            </a:r>
          </a:p>
          <a:p>
            <a:pPr lvl="2"/>
            <a:r>
              <a:rPr lang="en-US" dirty="0"/>
              <a:t>K is selected by UE implementation from the set of values from (1, …,8).</a:t>
            </a:r>
          </a:p>
          <a:p>
            <a:pPr lvl="1"/>
            <a:r>
              <a:rPr lang="en-US" dirty="0"/>
              <a:t>The NDI value(s) received in the UL grant or the HARQ-ACK value(s) received in the earliest AUL-DFI after n_ref+3 is used for adjusting the CWS, where </a:t>
            </a:r>
            <a:r>
              <a:rPr lang="en-US" dirty="0" err="1"/>
              <a:t>n_ref</a:t>
            </a:r>
            <a:r>
              <a:rPr lang="en-US" dirty="0"/>
              <a:t> is the reference </a:t>
            </a:r>
            <a:r>
              <a:rPr lang="en-US" dirty="0" err="1"/>
              <a:t>subframe</a:t>
            </a:r>
            <a:r>
              <a:rPr lang="en-US" dirty="0"/>
              <a:t>.</a:t>
            </a:r>
          </a:p>
          <a:p>
            <a:pPr lvl="1"/>
            <a:r>
              <a:rPr lang="en-US" dirty="0" err="1"/>
              <a:t>HARQ_ID_ref</a:t>
            </a:r>
            <a:r>
              <a:rPr lang="en-US" dirty="0"/>
              <a:t> is the HARQ ID of </a:t>
            </a:r>
            <a:r>
              <a:rPr lang="en-US" dirty="0" err="1"/>
              <a:t>n_ref</a:t>
            </a:r>
            <a:r>
              <a:rPr lang="en-US" dirty="0"/>
              <a:t>.</a:t>
            </a:r>
          </a:p>
          <a:p>
            <a:pPr lvl="1"/>
            <a:r>
              <a:rPr lang="en-US" dirty="0"/>
              <a:t>RAN1 shall specify the CWS adjustment for the case of no A/N reception until which the UE is not allowed to perform Cat.4 LBT and transmit AUL in case of no A/N  or UL grant reception.</a:t>
            </a:r>
          </a:p>
          <a:p>
            <a:r>
              <a:rPr lang="en-US" dirty="0"/>
              <a:t>FFS: Handling of ACK/NACK or UL grant in case multiple consecutive recent Cat.4 LBT AUL bursts were transmitted without waiting for any AUL-DFI or UL grant.</a:t>
            </a:r>
            <a:endParaRPr lang="en-US" altLang="zh-CN"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endParaRPr lang="zh-CN" altLang="en-US" dirty="0"/>
          </a:p>
        </p:txBody>
      </p:sp>
      <p:sp>
        <p:nvSpPr>
          <p:cNvPr id="3" name="内容占位符 2"/>
          <p:cNvSpPr>
            <a:spLocks noGrp="1"/>
          </p:cNvSpPr>
          <p:nvPr>
            <p:ph idx="1"/>
          </p:nvPr>
        </p:nvSpPr>
        <p:spPr>
          <a:xfrm>
            <a:off x="457200" y="1600200"/>
            <a:ext cx="8229600" cy="4781128"/>
          </a:xfrm>
        </p:spPr>
        <p:txBody>
          <a:bodyPr>
            <a:normAutofit fontScale="85000" lnSpcReduction="10000"/>
          </a:bodyPr>
          <a:lstStyle/>
          <a:p>
            <a:pPr marL="0" lvl="0" indent="0">
              <a:buNone/>
            </a:pPr>
            <a:r>
              <a:rPr lang="en-US" dirty="0" smtClean="0"/>
              <a:t>After a previous UL burst, the UE may not receive UL grant or AUL-DFI in time if the </a:t>
            </a:r>
            <a:r>
              <a:rPr lang="en-US" dirty="0" err="1" smtClean="0"/>
              <a:t>eNB</a:t>
            </a:r>
            <a:r>
              <a:rPr lang="en-US" dirty="0" smtClean="0"/>
              <a:t> misses the PUSCH, or the </a:t>
            </a:r>
            <a:r>
              <a:rPr lang="en-US" dirty="0" err="1" smtClean="0"/>
              <a:t>eNB</a:t>
            </a:r>
            <a:r>
              <a:rPr lang="en-US" dirty="0" smtClean="0"/>
              <a:t> fails LBT. Then the UE cannot use UL grant/AUL-DFI to adjust CWS for a later transmitted AUL burst in this case. A timer can be introduced to help adjusting the CWS for the later AUL burst.</a:t>
            </a:r>
          </a:p>
          <a:p>
            <a:r>
              <a:rPr lang="en-US" dirty="0" smtClean="0"/>
              <a:t>To guarantee fair co-existence, the CWS for the later AUL burst should be doubled if the timer expires and no </a:t>
            </a:r>
            <a:r>
              <a:rPr lang="en-US" dirty="0"/>
              <a:t>UL grant/AUL-DFI </a:t>
            </a:r>
            <a:r>
              <a:rPr lang="en-US" dirty="0" smtClean="0"/>
              <a:t>is received.</a:t>
            </a:r>
          </a:p>
          <a:p>
            <a:r>
              <a:rPr lang="en-US" dirty="0" smtClean="0"/>
              <a:t>On the other hand, the UE should be allowed to transmit AUL before the timer expires without changing the CWS.</a:t>
            </a:r>
            <a:endParaRPr lang="en-US" altLang="zh-CN" dirty="0"/>
          </a:p>
        </p:txBody>
      </p:sp>
    </p:spTree>
    <p:extLst>
      <p:ext uri="{BB962C8B-B14F-4D97-AF65-F5344CB8AC3E}">
        <p14:creationId xmlns:p14="http://schemas.microsoft.com/office/powerpoint/2010/main" xmlns="" val="34590313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endParaRPr lang="zh-CN" altLang="en-US" dirty="0"/>
          </a:p>
        </p:txBody>
      </p:sp>
      <p:sp>
        <p:nvSpPr>
          <p:cNvPr id="3" name="内容占位符 2"/>
          <p:cNvSpPr>
            <a:spLocks noGrp="1"/>
          </p:cNvSpPr>
          <p:nvPr>
            <p:ph idx="1"/>
          </p:nvPr>
        </p:nvSpPr>
        <p:spPr>
          <a:xfrm>
            <a:off x="457200" y="1268760"/>
            <a:ext cx="8435280" cy="3456384"/>
          </a:xfrm>
        </p:spPr>
        <p:txBody>
          <a:bodyPr>
            <a:normAutofit fontScale="62500" lnSpcReduction="20000"/>
          </a:bodyPr>
          <a:lstStyle/>
          <a:p>
            <a:pPr marL="0" lvl="0" indent="0">
              <a:buNone/>
            </a:pPr>
            <a:r>
              <a:rPr lang="en-US" dirty="0" smtClean="0"/>
              <a:t>One controversial issue is the CWS adjustment case when </a:t>
            </a:r>
            <a:r>
              <a:rPr lang="en-US" dirty="0"/>
              <a:t>there are </a:t>
            </a:r>
            <a:r>
              <a:rPr lang="en-US" dirty="0" smtClean="0"/>
              <a:t>multiple Cat.4 </a:t>
            </a:r>
            <a:r>
              <a:rPr lang="en-US" dirty="0"/>
              <a:t>UL burst(s) with expired timer and no UL grant/AUL-DFI </a:t>
            </a:r>
            <a:r>
              <a:rPr lang="en-US" dirty="0" smtClean="0"/>
              <a:t>reception.</a:t>
            </a:r>
          </a:p>
          <a:p>
            <a:pPr marL="0" lvl="0" indent="0">
              <a:buNone/>
            </a:pPr>
            <a:r>
              <a:rPr lang="en-US" dirty="0" smtClean="0"/>
              <a:t>To make a similar rule as the DL CWS adjustment based on reference SF, only the latest timer expiration would be used for CWS doubling, i.e., the CWS is doubled only once before an AUL burst if multiple timers expire.</a:t>
            </a:r>
          </a:p>
          <a:p>
            <a:pPr marL="0" lvl="0" indent="0">
              <a:buNone/>
            </a:pPr>
            <a:endParaRPr lang="en-US" dirty="0" smtClean="0"/>
          </a:p>
          <a:p>
            <a:pPr marL="0" lvl="0" indent="0">
              <a:buNone/>
            </a:pPr>
            <a:r>
              <a:rPr lang="en-US" sz="2900" dirty="0" smtClean="0"/>
              <a:t>Note 1: For R13 LAA and R14 </a:t>
            </a:r>
            <a:r>
              <a:rPr lang="en-US" sz="2900" dirty="0" err="1" smtClean="0"/>
              <a:t>eLAA</a:t>
            </a:r>
            <a:r>
              <a:rPr lang="en-US" sz="2900" dirty="0" smtClean="0"/>
              <a:t>, it is also allowed to keep CWS unchanged for a later burst if the reference </a:t>
            </a:r>
            <a:r>
              <a:rPr lang="en-US" sz="2900" dirty="0" err="1" smtClean="0"/>
              <a:t>subframe</a:t>
            </a:r>
            <a:r>
              <a:rPr lang="en-US" sz="2900" dirty="0" smtClean="0"/>
              <a:t> is the same as that for a previous burst. After multiple bursts with unchanged CWS, </a:t>
            </a:r>
            <a:r>
              <a:rPr lang="en-US" sz="2900" dirty="0" err="1" smtClean="0"/>
              <a:t>eNB</a:t>
            </a:r>
            <a:r>
              <a:rPr lang="en-US" sz="2900" dirty="0" smtClean="0"/>
              <a:t>/UE of LAA/</a:t>
            </a:r>
            <a:r>
              <a:rPr lang="en-US" sz="2900" dirty="0" err="1" smtClean="0"/>
              <a:t>eLAA</a:t>
            </a:r>
            <a:r>
              <a:rPr lang="en-US" sz="2900" dirty="0" smtClean="0"/>
              <a:t> selects only one reference SF of the latest burst instead of multiple reference SFs. </a:t>
            </a:r>
          </a:p>
          <a:p>
            <a:pPr marL="0" lvl="0" indent="0">
              <a:buNone/>
            </a:pPr>
            <a:r>
              <a:rPr lang="en-US" sz="2900" dirty="0" smtClean="0"/>
              <a:t>Note 2: For R13 LAA, the HARQ-ACK feedback time may be larger than 6ms AUL timer, within which the DL CWS is unchanged. This means doubling the CWS once under multiple timers’ expiration for AUL is more friendly to </a:t>
            </a:r>
            <a:r>
              <a:rPr lang="en-US" sz="2900" dirty="0" err="1" smtClean="0"/>
              <a:t>WiFi</a:t>
            </a:r>
            <a:r>
              <a:rPr lang="en-US" sz="2900" dirty="0" smtClean="0"/>
              <a:t> than LAA does.</a:t>
            </a:r>
          </a:p>
        </p:txBody>
      </p:sp>
      <p:sp>
        <p:nvSpPr>
          <p:cNvPr id="12"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11"/>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5"/>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82" name="Picture 58"/>
          <p:cNvPicPr>
            <a:picLocks noChangeAspect="1" noChangeArrowheads="1"/>
          </p:cNvPicPr>
          <p:nvPr/>
        </p:nvPicPr>
        <p:blipFill>
          <a:blip r:embed="rId2" cstate="print"/>
          <a:srcRect/>
          <a:stretch>
            <a:fillRect/>
          </a:stretch>
        </p:blipFill>
        <p:spPr bwMode="auto">
          <a:xfrm>
            <a:off x="1547664" y="4653136"/>
            <a:ext cx="5890418" cy="2033876"/>
          </a:xfrm>
          <a:prstGeom prst="rect">
            <a:avLst/>
          </a:prstGeom>
          <a:noFill/>
          <a:ln w="9525">
            <a:noFill/>
            <a:miter lim="800000"/>
            <a:headEnd/>
            <a:tailEnd/>
          </a:ln>
        </p:spPr>
      </p:pic>
    </p:spTree>
    <p:extLst>
      <p:ext uri="{BB962C8B-B14F-4D97-AF65-F5344CB8AC3E}">
        <p14:creationId xmlns:p14="http://schemas.microsoft.com/office/powerpoint/2010/main" xmlns="" val="7450470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Proposal</a:t>
            </a:r>
            <a:endParaRPr lang="zh-CN" altLang="en-US" dirty="0"/>
          </a:p>
        </p:txBody>
      </p:sp>
      <p:sp>
        <p:nvSpPr>
          <p:cNvPr id="3" name="内容占位符 2"/>
          <p:cNvSpPr>
            <a:spLocks noGrp="1"/>
          </p:cNvSpPr>
          <p:nvPr>
            <p:ph idx="1"/>
          </p:nvPr>
        </p:nvSpPr>
        <p:spPr>
          <a:xfrm>
            <a:off x="251520" y="1268760"/>
            <a:ext cx="8424936" cy="5589240"/>
          </a:xfrm>
        </p:spPr>
        <p:txBody>
          <a:bodyPr>
            <a:normAutofit fontScale="77500" lnSpcReduction="20000"/>
          </a:bodyPr>
          <a:lstStyle/>
          <a:p>
            <a:r>
              <a:rPr lang="en-US" altLang="zh-CN" dirty="0" smtClean="0"/>
              <a:t>Proposal : The CWS for the UE should be adjusted as follows:</a:t>
            </a:r>
            <a:endParaRPr lang="zh-CN" altLang="zh-CN" dirty="0" smtClean="0"/>
          </a:p>
          <a:p>
            <a:pPr lvl="1"/>
            <a:r>
              <a:rPr lang="en-US" altLang="zh-CN" dirty="0" smtClean="0"/>
              <a:t>If there exists a previous UL burst using Type 1 channel access, after the starting of which, N </a:t>
            </a:r>
            <a:r>
              <a:rPr lang="en-US" altLang="zh-CN" dirty="0" err="1" smtClean="0"/>
              <a:t>ms</a:t>
            </a:r>
            <a:r>
              <a:rPr lang="en-US" altLang="zh-CN" dirty="0" smtClean="0"/>
              <a:t> has expired and no UL grant or AUL-DFI is received, the CWS at the UE is increased to the next higher value for all the priority classes.</a:t>
            </a:r>
          </a:p>
          <a:p>
            <a:pPr lvl="2"/>
            <a:r>
              <a:rPr lang="en-US" altLang="zh-CN" dirty="0" smtClean="0"/>
              <a:t>The expiration of the previous UL burst applies for CWS adjustment for only once.</a:t>
            </a:r>
          </a:p>
          <a:p>
            <a:pPr lvl="1"/>
            <a:r>
              <a:rPr lang="en-US" altLang="zh-CN" dirty="0" smtClean="0"/>
              <a:t>Otherwise,</a:t>
            </a:r>
          </a:p>
          <a:p>
            <a:pPr lvl="2"/>
            <a:r>
              <a:rPr lang="en-US" altLang="zh-CN" dirty="0" smtClean="0"/>
              <a:t>If there exists a previous UL burst using Type 1 channel access, after the starting of which, N </a:t>
            </a:r>
            <a:r>
              <a:rPr lang="en-US" altLang="zh-CN" dirty="0" err="1" smtClean="0"/>
              <a:t>ms</a:t>
            </a:r>
            <a:r>
              <a:rPr lang="en-US" altLang="zh-CN" dirty="0" smtClean="0"/>
              <a:t> has not expired and no UL grant or AUL-DFI is received, the CWS at the UE is unchanged for all the priority classes.</a:t>
            </a:r>
          </a:p>
          <a:p>
            <a:pPr lvl="2"/>
            <a:r>
              <a:rPr lang="en-US" altLang="zh-CN" dirty="0" smtClean="0"/>
              <a:t>Otherwise, the CWS at the UE is adjusted for all priority classes based on the received UL grant or AUL-DFI as already agreed in RAN1 #91 meeting.</a:t>
            </a:r>
          </a:p>
          <a:p>
            <a:pPr lvl="1"/>
            <a:r>
              <a:rPr lang="en-US" altLang="zh-CN" dirty="0" smtClean="0"/>
              <a:t>N is a RRC configured value, where</a:t>
            </a:r>
          </a:p>
          <a:p>
            <a:pPr lvl="2"/>
            <a:r>
              <a:rPr lang="en-US" altLang="zh-CN" dirty="0" smtClean="0"/>
              <a:t>N is less or equal than 6ms if the absence of other technologies on the same carrier cannot be guaranteed.</a:t>
            </a:r>
          </a:p>
          <a:p>
            <a:pPr lvl="2"/>
            <a:r>
              <a:rPr lang="en-US" altLang="zh-CN" dirty="0" smtClean="0"/>
              <a:t>N can be larger than 6ms if the absence of other technologies on the same carrier can be guaranteed.</a:t>
            </a:r>
          </a:p>
        </p:txBody>
      </p:sp>
    </p:spTree>
    <p:extLst>
      <p:ext uri="{BB962C8B-B14F-4D97-AF65-F5344CB8AC3E}">
        <p14:creationId xmlns:p14="http://schemas.microsoft.com/office/powerpoint/2010/main" xmlns="" val="73722676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2360</TotalTime>
  <Words>586</Words>
  <Application>Microsoft Office PowerPoint</Application>
  <PresentationFormat>全屏显示(4:3)</PresentationFormat>
  <Paragraphs>42</Paragraphs>
  <Slides>5</Slides>
  <Notes>0</Notes>
  <HiddenSlides>0</HiddenSlides>
  <MMClips>0</MMClips>
  <ScaleCrop>false</ScaleCrop>
  <HeadingPairs>
    <vt:vector size="4" baseType="variant">
      <vt:variant>
        <vt:lpstr>主题</vt:lpstr>
      </vt:variant>
      <vt:variant>
        <vt:i4>1</vt:i4>
      </vt:variant>
      <vt:variant>
        <vt:lpstr>幻灯片标题</vt:lpstr>
      </vt:variant>
      <vt:variant>
        <vt:i4>5</vt:i4>
      </vt:variant>
    </vt:vector>
  </HeadingPairs>
  <TitlesOfParts>
    <vt:vector size="6" baseType="lpstr">
      <vt:lpstr>Office 主题</vt:lpstr>
      <vt:lpstr>WF on CWS adjustment for AUL without HARQ-ACK reception</vt:lpstr>
      <vt:lpstr>Background</vt:lpstr>
      <vt:lpstr>Background</vt:lpstr>
      <vt:lpstr>Background</vt:lpstr>
      <vt:lpstr>Proposal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Mode1 for UL partial subframe</dc:title>
  <dc:creator>Xiayuan (XiaYuan, WN)</dc:creator>
  <cp:lastModifiedBy>HW</cp:lastModifiedBy>
  <cp:revision>159</cp:revision>
  <dcterms:created xsi:type="dcterms:W3CDTF">2017-08-18T03:29:48Z</dcterms:created>
  <dcterms:modified xsi:type="dcterms:W3CDTF">2018-02-27T09:24:48Z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(3)tEMzn89RpKSdCHJHi+OM/hT27DnpxymyzrDPLeXFL5o6DuHldR1B+UjoJVGnW2L5La3ZTpqM
9MnBfuB0essI1tzc4DebTUxS1uaOyrpj1QXA7hwZfRsDzhonCHM3ca4v/j+6T6yDLMQTAlU0
U79S6oBhsOUce4wwQlYL0GbYQWZm/dN/oVhDOCMozrUS+iho1K5DpHAXbKCFj2sAitkZSxD7
r+TRpOn9sIvVJaYzjr</vt:lpwstr>
  </property>
  <property fmtid="{D5CDD505-2E9C-101B-9397-08002B2CF9AE}" pid="3" name="_2015_ms_pID_7253431">
    <vt:lpwstr>mG/1Ip0Eva3/+1Z2ix1fsbUlts585ar0sUmQf+DD3ZZHQUkOOjbqGS
KhuhnideySpWJuIlEc8TFk42L2DaEtrVV1pNrS5npCYkQmXaJ0qavXzZ2nP+jBMWBHGCgIJt
uiplK6dRGD5fF+AeazI/8JDajHvO8rXxRzRNTW2prL2yFWMz0V3daiPCO9aKUaNKW5tCGMKs
S/0hjXs1QKjy1c45VClhxANEGpaWk6nuBYsB</vt:lpwstr>
  </property>
  <property fmtid="{D5CDD505-2E9C-101B-9397-08002B2CF9AE}" pid="4" name="_2015_ms_pID_7253432">
    <vt:lpwstr>kF5FnwpwufMVDa0kvgZsEfc=</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1519723478</vt:lpwstr>
  </property>
</Properties>
</file>