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69" r:id="rId4"/>
    <p:sldId id="268" r:id="rId5"/>
    <p:sldId id="267" r:id="rId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8" autoAdjust="0"/>
    <p:restoredTop sz="94660"/>
  </p:normalViewPr>
  <p:slideViewPr>
    <p:cSldViewPr>
      <p:cViewPr>
        <p:scale>
          <a:sx n="72" d="100"/>
          <a:sy n="72" d="100"/>
        </p:scale>
        <p:origin x="-1848" y="-57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039731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811679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246377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126369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77025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673123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62100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001039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883134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873180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9963620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80D190-EF11-4F77-B5BC-32EA7547D32E}" type="datetimeFigureOut">
              <a:rPr kumimoji="1" lang="ja-JP" altLang="en-US" smtClean="0"/>
              <a:t>2018/2/27</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25225589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WF </a:t>
            </a:r>
            <a:r>
              <a:rPr lang="en-US" altLang="ja-JP" dirty="0" smtClean="0"/>
              <a:t>on multiple ending positions in a UL </a:t>
            </a:r>
            <a:r>
              <a:rPr lang="en-US" altLang="ja-JP" dirty="0" err="1" smtClean="0"/>
              <a:t>subframe</a:t>
            </a:r>
            <a:r>
              <a:rPr lang="en-US" altLang="ja-JP" dirty="0" smtClean="0"/>
              <a:t> in </a:t>
            </a:r>
            <a:r>
              <a:rPr lang="en-US" altLang="ja-JP" dirty="0" err="1" smtClean="0"/>
              <a:t>FeLAA</a:t>
            </a:r>
            <a:endParaRPr kumimoji="1" lang="ja-JP" altLang="en-US" dirty="0"/>
          </a:p>
        </p:txBody>
      </p:sp>
      <p:sp>
        <p:nvSpPr>
          <p:cNvPr id="3" name="サブタイトル 2"/>
          <p:cNvSpPr>
            <a:spLocks noGrp="1"/>
          </p:cNvSpPr>
          <p:nvPr>
            <p:ph type="subTitle" idx="1"/>
          </p:nvPr>
        </p:nvSpPr>
        <p:spPr/>
        <p:txBody>
          <a:bodyPr/>
          <a:lstStyle/>
          <a:p>
            <a:r>
              <a:rPr kumimoji="1" lang="en-US" altLang="ja-JP" dirty="0" smtClean="0">
                <a:solidFill>
                  <a:schemeClr val="tx1"/>
                </a:solidFill>
              </a:rPr>
              <a:t>Broadcom, </a:t>
            </a:r>
            <a:r>
              <a:rPr kumimoji="1" lang="en-US" altLang="ja-JP" dirty="0" err="1" smtClean="0">
                <a:solidFill>
                  <a:schemeClr val="tx1"/>
                </a:solidFill>
              </a:rPr>
              <a:t>CableLabs</a:t>
            </a:r>
            <a:r>
              <a:rPr kumimoji="1" lang="en-US" altLang="ja-JP" dirty="0" smtClean="0">
                <a:solidFill>
                  <a:schemeClr val="tx1"/>
                </a:solidFill>
              </a:rPr>
              <a:t>, </a:t>
            </a:r>
            <a:r>
              <a:rPr kumimoji="1" lang="en-US" altLang="ja-JP" smtClean="0">
                <a:solidFill>
                  <a:schemeClr val="tx1"/>
                </a:solidFill>
              </a:rPr>
              <a:t>Charter,  </a:t>
            </a:r>
            <a:r>
              <a:rPr kumimoji="1" lang="en-US" altLang="ja-JP" dirty="0" smtClean="0">
                <a:solidFill>
                  <a:schemeClr val="tx1"/>
                </a:solidFill>
              </a:rPr>
              <a:t>Comcast,..</a:t>
            </a:r>
            <a:r>
              <a:rPr lang="en-US" altLang="ja-JP" dirty="0" smtClean="0">
                <a:solidFill>
                  <a:schemeClr val="tx1"/>
                </a:solidFill>
              </a:rPr>
              <a:t>.</a:t>
            </a:r>
            <a:endParaRPr kumimoji="1" lang="ja-JP" altLang="en-US" dirty="0">
              <a:solidFill>
                <a:schemeClr val="tx1"/>
              </a:solidFill>
            </a:endParaRPr>
          </a:p>
        </p:txBody>
      </p:sp>
      <p:sp>
        <p:nvSpPr>
          <p:cNvPr id="4" name="Rectangle 4"/>
          <p:cNvSpPr>
            <a:spLocks noChangeArrowheads="1"/>
          </p:cNvSpPr>
          <p:nvPr/>
        </p:nvSpPr>
        <p:spPr bwMode="auto">
          <a:xfrm>
            <a:off x="0" y="79266"/>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tabLst>
                <a:tab pos="8788400" algn="r"/>
              </a:tabLst>
            </a:pPr>
            <a:r>
              <a:rPr lang="en-US" altLang="ja-JP" b="1" dirty="0"/>
              <a:t>3GPP TSG RAN WG1 Meeting </a:t>
            </a:r>
            <a:r>
              <a:rPr lang="en-US" altLang="ja-JP" b="1" dirty="0" smtClean="0"/>
              <a:t>#92</a:t>
            </a:r>
            <a:r>
              <a:rPr lang="en-US" altLang="ja-JP" b="1" dirty="0"/>
              <a:t>	R1- </a:t>
            </a:r>
            <a:r>
              <a:rPr lang="en-US" altLang="ja-JP" b="1" dirty="0" smtClean="0"/>
              <a:t>1803044</a:t>
            </a:r>
            <a:endParaRPr lang="ja-JP" altLang="ja-JP" b="1" dirty="0">
              <a:solidFill>
                <a:srgbClr val="FF0000"/>
              </a:solidFill>
            </a:endParaRPr>
          </a:p>
          <a:p>
            <a:r>
              <a:rPr lang="en-GB" altLang="ja-JP" b="1" dirty="0" smtClean="0"/>
              <a:t>Athens, Greece</a:t>
            </a:r>
            <a:r>
              <a:rPr lang="en-GB" b="1" dirty="0" smtClean="0"/>
              <a:t>, 26</a:t>
            </a:r>
            <a:r>
              <a:rPr lang="en-GB" b="1" baseline="30000" dirty="0" smtClean="0"/>
              <a:t>th</a:t>
            </a:r>
            <a:r>
              <a:rPr lang="en-GB" altLang="ja-JP" b="1" dirty="0" smtClean="0"/>
              <a:t> Feb – 2</a:t>
            </a:r>
            <a:r>
              <a:rPr lang="en-GB" altLang="ja-JP" b="1" baseline="30000" dirty="0" smtClean="0"/>
              <a:t>nd</a:t>
            </a:r>
            <a:r>
              <a:rPr lang="en-GB" altLang="ja-JP" b="1" dirty="0" smtClean="0"/>
              <a:t> Mar 2018</a:t>
            </a:r>
            <a:endParaRPr lang="ko-KR" altLang="ko-KR" dirty="0">
              <a:latin typeface="Calibri" panose="020F0502020204030204" pitchFamily="34" charset="0"/>
            </a:endParaRPr>
          </a:p>
        </p:txBody>
      </p:sp>
      <p:sp>
        <p:nvSpPr>
          <p:cNvPr id="5" name="TextBox 4"/>
          <p:cNvSpPr txBox="1">
            <a:spLocks noChangeArrowheads="1"/>
          </p:cNvSpPr>
          <p:nvPr/>
        </p:nvSpPr>
        <p:spPr bwMode="auto">
          <a:xfrm>
            <a:off x="381000" y="1600200"/>
            <a:ext cx="21310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ko-KR" dirty="0">
                <a:latin typeface="Calibri" pitchFamily="34" charset="0"/>
              </a:rPr>
              <a:t>Agenda item: </a:t>
            </a:r>
            <a:r>
              <a:rPr lang="en-US" altLang="ko-KR" dirty="0" smtClean="0">
                <a:latin typeface="Calibri" pitchFamily="34" charset="0"/>
              </a:rPr>
              <a:t>6.2.2.1</a:t>
            </a:r>
            <a:endParaRPr lang="en-US" altLang="ko-KR" dirty="0">
              <a:latin typeface="Calibri" pitchFamily="34" charset="0"/>
            </a:endParaRPr>
          </a:p>
        </p:txBody>
      </p:sp>
    </p:spTree>
    <p:extLst>
      <p:ext uri="{BB962C8B-B14F-4D97-AF65-F5344CB8AC3E}">
        <p14:creationId xmlns:p14="http://schemas.microsoft.com/office/powerpoint/2010/main" val="14972573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504056"/>
          </a:xfrm>
        </p:spPr>
        <p:txBody>
          <a:bodyPr>
            <a:normAutofit fontScale="90000"/>
          </a:bodyPr>
          <a:lstStyle/>
          <a:p>
            <a:r>
              <a:rPr lang="en-US" sz="3600" dirty="0" smtClean="0"/>
              <a:t>Background (1)</a:t>
            </a:r>
            <a:endParaRPr lang="en-US" sz="3600" dirty="0"/>
          </a:p>
        </p:txBody>
      </p:sp>
      <p:sp>
        <p:nvSpPr>
          <p:cNvPr id="3" name="Content Placeholder 2"/>
          <p:cNvSpPr>
            <a:spLocks noGrp="1"/>
          </p:cNvSpPr>
          <p:nvPr>
            <p:ph idx="1"/>
          </p:nvPr>
        </p:nvSpPr>
        <p:spPr>
          <a:xfrm>
            <a:off x="457200" y="620688"/>
            <a:ext cx="8229600" cy="5289451"/>
          </a:xfrm>
        </p:spPr>
        <p:txBody>
          <a:bodyPr>
            <a:normAutofit/>
          </a:bodyPr>
          <a:lstStyle/>
          <a:p>
            <a:pPr lvl="0"/>
            <a:r>
              <a:rPr lang="en-US" sz="1800" dirty="0" smtClean="0"/>
              <a:t>Partial </a:t>
            </a:r>
            <a:r>
              <a:rPr lang="en-US" sz="1800" dirty="0"/>
              <a:t>s</a:t>
            </a:r>
            <a:r>
              <a:rPr lang="en-US" sz="1800" dirty="0" smtClean="0"/>
              <a:t>ubframes </a:t>
            </a:r>
            <a:r>
              <a:rPr lang="en-US" sz="1800" dirty="0"/>
              <a:t>ending at symbol 3 can be used to transmit a significant amount of data due to the very high SINR observed in typical 5GHz small cell configurations. </a:t>
            </a:r>
            <a:endParaRPr lang="en-US" sz="1800" dirty="0" smtClean="0"/>
          </a:p>
          <a:p>
            <a:pPr lvl="0"/>
            <a:r>
              <a:rPr lang="en-US" sz="1800" dirty="0" smtClean="0"/>
              <a:t>This is evident from the UL SINR </a:t>
            </a:r>
            <a:r>
              <a:rPr lang="en-US" sz="1800" dirty="0" err="1" smtClean="0"/>
              <a:t>cdf</a:t>
            </a:r>
            <a:r>
              <a:rPr lang="en-US" sz="1800" dirty="0" smtClean="0"/>
              <a:t> of the 3GPP Indoor simulation model</a:t>
            </a:r>
          </a:p>
          <a:p>
            <a:pPr lvl="0"/>
            <a:endParaRPr lang="en-US" sz="1800" dirty="0"/>
          </a:p>
          <a:p>
            <a:pPr lvl="0"/>
            <a:endParaRPr lang="en-US" sz="1800" dirty="0" smtClean="0"/>
          </a:p>
          <a:p>
            <a:pPr lvl="0"/>
            <a:endParaRPr lang="en-US" sz="1800" dirty="0"/>
          </a:p>
          <a:p>
            <a:pPr lvl="0"/>
            <a:endParaRPr lang="en-US" sz="1800" dirty="0" smtClean="0"/>
          </a:p>
          <a:p>
            <a:pPr lvl="0"/>
            <a:endParaRPr lang="en-US" sz="1800" dirty="0"/>
          </a:p>
          <a:p>
            <a:pPr lvl="0"/>
            <a:endParaRPr lang="en-US" sz="1800" dirty="0" smtClean="0"/>
          </a:p>
          <a:p>
            <a:pPr lvl="0"/>
            <a:endParaRPr lang="en-US" sz="1800" dirty="0"/>
          </a:p>
          <a:p>
            <a:pPr lvl="0"/>
            <a:endParaRPr lang="en-US" sz="1800" dirty="0" smtClean="0"/>
          </a:p>
          <a:p>
            <a:pPr lvl="0"/>
            <a:endParaRPr lang="en-US" sz="1800" dirty="0" smtClean="0"/>
          </a:p>
          <a:p>
            <a:pPr marL="0" lvl="0" indent="0">
              <a:buNone/>
            </a:pPr>
            <a:endParaRPr lang="en-US" sz="1800" dirty="0"/>
          </a:p>
          <a:p>
            <a:pPr lvl="0"/>
            <a:r>
              <a:rPr lang="en-US" sz="1800" dirty="0" smtClean="0"/>
              <a:t>It </a:t>
            </a:r>
            <a:r>
              <a:rPr lang="en-US" sz="1800" dirty="0"/>
              <a:t>can be seen from the above SINR CDF, 70% of the </a:t>
            </a:r>
            <a:r>
              <a:rPr lang="en-US" sz="1800" dirty="0" smtClean="0"/>
              <a:t>LAA users </a:t>
            </a:r>
            <a:r>
              <a:rPr lang="en-US" sz="1800" dirty="0"/>
              <a:t>in the 3GPP Indoor model can support 64 QAM and 50% of the users can support 256QAM. </a:t>
            </a:r>
            <a:endParaRPr lang="en-US" sz="1800" dirty="0" smtClean="0"/>
          </a:p>
          <a:p>
            <a:pPr lvl="0"/>
            <a:endParaRPr lang="en-US" dirty="0" smtClean="0"/>
          </a:p>
          <a:p>
            <a:pPr lvl="0"/>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3337" y="1916832"/>
            <a:ext cx="4676775" cy="280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03618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504056"/>
          </a:xfrm>
        </p:spPr>
        <p:txBody>
          <a:bodyPr>
            <a:normAutofit fontScale="90000"/>
          </a:bodyPr>
          <a:lstStyle/>
          <a:p>
            <a:r>
              <a:rPr lang="en-US" sz="3600" dirty="0" smtClean="0"/>
              <a:t>Background (2)</a:t>
            </a:r>
            <a:endParaRPr lang="en-US" sz="3600" dirty="0"/>
          </a:p>
        </p:txBody>
      </p:sp>
      <p:sp>
        <p:nvSpPr>
          <p:cNvPr id="3" name="Content Placeholder 2"/>
          <p:cNvSpPr>
            <a:spLocks noGrp="1"/>
          </p:cNvSpPr>
          <p:nvPr>
            <p:ph idx="1"/>
          </p:nvPr>
        </p:nvSpPr>
        <p:spPr>
          <a:xfrm>
            <a:off x="457200" y="620688"/>
            <a:ext cx="8229600" cy="5289451"/>
          </a:xfrm>
        </p:spPr>
        <p:txBody>
          <a:bodyPr>
            <a:normAutofit/>
          </a:bodyPr>
          <a:lstStyle/>
          <a:p>
            <a:pPr lvl="0"/>
            <a:r>
              <a:rPr lang="en-US" sz="1800" dirty="0"/>
              <a:t>The following is a table of the number of UL interlaces to the number of bytes that can be carried in 3 UL symbols considering both 64 QAM and 256 QAM for </a:t>
            </a:r>
            <a:r>
              <a:rPr lang="en-US" sz="1800" dirty="0" smtClean="0"/>
              <a:t>LAA</a:t>
            </a:r>
          </a:p>
          <a:p>
            <a:pPr lvl="0"/>
            <a:endParaRPr lang="en-US" sz="1800" dirty="0"/>
          </a:p>
          <a:p>
            <a:pPr lvl="0"/>
            <a:endParaRPr lang="en-US" sz="1800" dirty="0" smtClean="0"/>
          </a:p>
          <a:p>
            <a:pPr lvl="0"/>
            <a:endParaRPr lang="en-US" sz="1800" dirty="0"/>
          </a:p>
          <a:p>
            <a:pPr lvl="0"/>
            <a:endParaRPr lang="en-US" sz="1800" dirty="0" smtClean="0"/>
          </a:p>
          <a:p>
            <a:pPr lvl="0"/>
            <a:endParaRPr lang="en-US" sz="1800" dirty="0"/>
          </a:p>
          <a:p>
            <a:pPr lvl="0"/>
            <a:endParaRPr lang="en-US" sz="1800" dirty="0" smtClean="0"/>
          </a:p>
          <a:p>
            <a:pPr lvl="0"/>
            <a:endParaRPr lang="en-US" sz="1800" dirty="0"/>
          </a:p>
          <a:p>
            <a:pPr lvl="0"/>
            <a:endParaRPr lang="en-US" sz="1800" dirty="0" smtClean="0"/>
          </a:p>
          <a:p>
            <a:pPr lvl="0"/>
            <a:endParaRPr lang="en-US" sz="1800" dirty="0" smtClean="0"/>
          </a:p>
          <a:p>
            <a:pPr marL="0" lvl="0" indent="0">
              <a:buNone/>
            </a:pPr>
            <a:endParaRPr lang="en-US" sz="1800" dirty="0"/>
          </a:p>
          <a:p>
            <a:pPr lvl="0"/>
            <a:endParaRPr lang="en-US" sz="1800" dirty="0"/>
          </a:p>
          <a:p>
            <a:pPr lvl="0"/>
            <a:r>
              <a:rPr lang="en-US" sz="1800" dirty="0"/>
              <a:t>From the above table, it is clear that a significant amount of data can be transmitted over 3 UL symbols for a large proportion of UEs. </a:t>
            </a:r>
            <a:endParaRPr lang="en-US" dirty="0" smtClean="0"/>
          </a:p>
          <a:p>
            <a:pPr lvl="0"/>
            <a:endParaRPr lang="en-US" dirty="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59" y="1340768"/>
            <a:ext cx="8062065" cy="331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6665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576064"/>
          </a:xfrm>
        </p:spPr>
        <p:txBody>
          <a:bodyPr>
            <a:noAutofit/>
          </a:bodyPr>
          <a:lstStyle/>
          <a:p>
            <a:r>
              <a:rPr lang="en-US" sz="3200" dirty="0" smtClean="0"/>
              <a:t>Background (3)</a:t>
            </a:r>
            <a:endParaRPr lang="en-US" sz="3200" dirty="0"/>
          </a:p>
        </p:txBody>
      </p:sp>
      <p:sp>
        <p:nvSpPr>
          <p:cNvPr id="3" name="Content Placeholder 2"/>
          <p:cNvSpPr>
            <a:spLocks noGrp="1"/>
          </p:cNvSpPr>
          <p:nvPr>
            <p:ph idx="1"/>
          </p:nvPr>
        </p:nvSpPr>
        <p:spPr>
          <a:xfrm>
            <a:off x="457200" y="620688"/>
            <a:ext cx="8229600" cy="5289451"/>
          </a:xfrm>
        </p:spPr>
        <p:txBody>
          <a:bodyPr>
            <a:noAutofit/>
          </a:bodyPr>
          <a:lstStyle/>
          <a:p>
            <a:pPr lvl="0"/>
            <a:r>
              <a:rPr lang="en-US" sz="1800" dirty="0" smtClean="0"/>
              <a:t>In addition, even Best Effort </a:t>
            </a:r>
            <a:r>
              <a:rPr lang="en-US" sz="1800" dirty="0"/>
              <a:t>traffic with large IP packets can have smaller </a:t>
            </a:r>
            <a:r>
              <a:rPr lang="en-US" sz="1800" dirty="0" smtClean="0"/>
              <a:t>Transport Blocks </a:t>
            </a:r>
            <a:r>
              <a:rPr lang="en-US" sz="1800" dirty="0"/>
              <a:t>due to segmentation and (re)assembly at the RLC and MAC. So, a large number of such smaller packets can be carried in an UL end partial </a:t>
            </a:r>
            <a:r>
              <a:rPr lang="en-US" sz="1800" dirty="0" smtClean="0"/>
              <a:t>subframe </a:t>
            </a:r>
            <a:r>
              <a:rPr lang="en-US" sz="1800" dirty="0"/>
              <a:t>ending at symbol #3. </a:t>
            </a:r>
          </a:p>
          <a:p>
            <a:pPr lvl="0"/>
            <a:r>
              <a:rPr lang="en-US" sz="1800" dirty="0" smtClean="0"/>
              <a:t>Subframes </a:t>
            </a:r>
            <a:r>
              <a:rPr lang="en-US" sz="1800" dirty="0"/>
              <a:t>ending at symbol #3 </a:t>
            </a:r>
            <a:r>
              <a:rPr lang="en-US" sz="1800" dirty="0" smtClean="0"/>
              <a:t>and symbol #10 will </a:t>
            </a:r>
            <a:r>
              <a:rPr lang="en-US" sz="1800" dirty="0"/>
              <a:t>also increase channel utilization and spectral efficiency of LAA. </a:t>
            </a:r>
            <a:endParaRPr lang="en-US" sz="1800" dirty="0" smtClean="0"/>
          </a:p>
          <a:p>
            <a:pPr lvl="1"/>
            <a:r>
              <a:rPr lang="en-US" sz="1600" dirty="0"/>
              <a:t>The LAA </a:t>
            </a:r>
            <a:r>
              <a:rPr lang="en-US" sz="1600" dirty="0" err="1"/>
              <a:t>eNB</a:t>
            </a:r>
            <a:r>
              <a:rPr lang="en-US" sz="1600" dirty="0"/>
              <a:t> or UE can win the channel at any time instant. However, COTs are in integer multiples of 1ms and UL transmissions can only start at 0.5ms boundaries. So, LAA can waste up to 0.5ms of transmission opportunity. </a:t>
            </a:r>
          </a:p>
          <a:p>
            <a:pPr lvl="1"/>
            <a:r>
              <a:rPr lang="en-US" sz="1600" dirty="0"/>
              <a:t>Definition of a partial subframes ending at symbol #3 or symbol #10, will enable LAA to utilize an additional 3 symbols of transmission every time it wins the COT at or after the end of symbol #3 and before the end of symbol #6 or after the end of symbol  #10 and before the end of the subframe.</a:t>
            </a:r>
          </a:p>
          <a:p>
            <a:r>
              <a:rPr lang="en-US" sz="1800" dirty="0"/>
              <a:t>Increase in the number of </a:t>
            </a:r>
            <a:r>
              <a:rPr lang="en-US" sz="1800" dirty="0" smtClean="0"/>
              <a:t>ending positions in UL subframes </a:t>
            </a:r>
            <a:r>
              <a:rPr lang="en-US" sz="1800" dirty="0"/>
              <a:t>will </a:t>
            </a:r>
            <a:r>
              <a:rPr lang="en-US" sz="1800" dirty="0" smtClean="0"/>
              <a:t>also reduce </a:t>
            </a:r>
            <a:r>
              <a:rPr lang="en-US" sz="1800" dirty="0"/>
              <a:t>the chances of the UE having to transmit lower priority data or padding in order align the end of the SF to the available </a:t>
            </a:r>
            <a:r>
              <a:rPr lang="en-US" sz="1800" dirty="0" smtClean="0"/>
              <a:t>choices</a:t>
            </a:r>
          </a:p>
          <a:p>
            <a:r>
              <a:rPr lang="en-US" sz="1800" dirty="0"/>
              <a:t>Partial </a:t>
            </a:r>
            <a:r>
              <a:rPr lang="en-US" sz="1800" dirty="0" smtClean="0"/>
              <a:t>subframes </a:t>
            </a:r>
            <a:r>
              <a:rPr lang="en-US" sz="1800" dirty="0"/>
              <a:t>ending at symbol #3 and symbol #10 have already been defined for the LAA DL, much for the same reasons as discussed above. So, it is only natural to define them for LAA UL too, especially since defining such subframes does not introduce any significant implementation </a:t>
            </a:r>
            <a:r>
              <a:rPr lang="en-US" sz="1800" dirty="0" smtClean="0"/>
              <a:t>complexity</a:t>
            </a:r>
            <a:r>
              <a:rPr lang="en-US" sz="1800" dirty="0"/>
              <a:t>.</a:t>
            </a:r>
          </a:p>
        </p:txBody>
      </p:sp>
    </p:spTree>
    <p:extLst>
      <p:ext uri="{BB962C8B-B14F-4D97-AF65-F5344CB8AC3E}">
        <p14:creationId xmlns:p14="http://schemas.microsoft.com/office/powerpoint/2010/main" val="33099649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229600" cy="908720"/>
          </a:xfrm>
        </p:spPr>
        <p:txBody>
          <a:bodyPr/>
          <a:lstStyle/>
          <a:p>
            <a:r>
              <a:rPr lang="en-US" altLang="zh-CN" dirty="0" smtClean="0"/>
              <a:t>Proposal</a:t>
            </a:r>
            <a:endParaRPr lang="zh-CN" altLang="en-US" dirty="0"/>
          </a:p>
        </p:txBody>
      </p:sp>
      <p:sp>
        <p:nvSpPr>
          <p:cNvPr id="3" name="内容占位符 2"/>
          <p:cNvSpPr>
            <a:spLocks noGrp="1"/>
          </p:cNvSpPr>
          <p:nvPr>
            <p:ph idx="1"/>
          </p:nvPr>
        </p:nvSpPr>
        <p:spPr>
          <a:xfrm>
            <a:off x="457200" y="908720"/>
            <a:ext cx="8229600" cy="5217443"/>
          </a:xfrm>
        </p:spPr>
        <p:txBody>
          <a:bodyPr>
            <a:normAutofit/>
          </a:bodyPr>
          <a:lstStyle/>
          <a:p>
            <a:r>
              <a:rPr lang="en-US" altLang="zh-CN" sz="2000" dirty="0" smtClean="0"/>
              <a:t>UL </a:t>
            </a:r>
            <a:r>
              <a:rPr lang="en-US" altLang="zh-CN" sz="2000" dirty="0" err="1"/>
              <a:t>subframes</a:t>
            </a:r>
            <a:r>
              <a:rPr lang="en-US" altLang="zh-CN" sz="2000" dirty="0"/>
              <a:t> </a:t>
            </a:r>
            <a:r>
              <a:rPr lang="en-US" altLang="zh-CN" sz="2000" dirty="0" smtClean="0"/>
              <a:t>ending at the end of symbol </a:t>
            </a:r>
            <a:r>
              <a:rPr lang="en-US" altLang="zh-CN" sz="2000" dirty="0"/>
              <a:t>3 and symbol 10 </a:t>
            </a:r>
            <a:r>
              <a:rPr lang="en-US" altLang="zh-CN" sz="2000" dirty="0" smtClean="0"/>
              <a:t>respectively shall </a:t>
            </a:r>
            <a:r>
              <a:rPr lang="en-US" altLang="zh-CN" sz="2000" dirty="0"/>
              <a:t>be supported. (full subframe symbol numerology: 0, 13</a:t>
            </a:r>
            <a:r>
              <a:rPr lang="en-US" altLang="zh-CN" sz="2000" dirty="0" smtClean="0"/>
              <a:t>)</a:t>
            </a:r>
          </a:p>
        </p:txBody>
      </p:sp>
    </p:spTree>
    <p:extLst>
      <p:ext uri="{BB962C8B-B14F-4D97-AF65-F5344CB8AC3E}">
        <p14:creationId xmlns:p14="http://schemas.microsoft.com/office/powerpoint/2010/main" val="333925315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3793</TotalTime>
  <Words>487</Words>
  <Application>Microsoft Office PowerPoint</Application>
  <PresentationFormat>On-screen Show (4:3)</PresentationFormat>
  <Paragraphs>42</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​​テーマ</vt:lpstr>
      <vt:lpstr>WF on multiple ending positions in a UL subframe in FeLAA</vt:lpstr>
      <vt:lpstr>Background (1)</vt:lpstr>
      <vt:lpstr>Background (2)</vt:lpstr>
      <vt:lpstr>Background (3)</vt:lpstr>
      <vt:lpstr>Proposal</vt:lpstr>
    </vt:vector>
  </TitlesOfParts>
  <Company>Broadcom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dc:title>
  <dc:creator>Broadcom</dc:creator>
  <cp:lastModifiedBy>Sindhu Verma</cp:lastModifiedBy>
  <cp:revision>242</cp:revision>
  <dcterms:created xsi:type="dcterms:W3CDTF">2016-10-06T11:44:35Z</dcterms:created>
  <dcterms:modified xsi:type="dcterms:W3CDTF">2018-02-27T07:48:42Z</dcterms:modified>
</cp:coreProperties>
</file>